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83" r:id="rId2"/>
    <p:sldId id="285" r:id="rId3"/>
    <p:sldId id="256" r:id="rId4"/>
    <p:sldId id="257" r:id="rId5"/>
    <p:sldId id="258" r:id="rId6"/>
    <p:sldId id="261" r:id="rId7"/>
    <p:sldId id="266" r:id="rId8"/>
    <p:sldId id="259" r:id="rId9"/>
    <p:sldId id="262" r:id="rId10"/>
    <p:sldId id="260" r:id="rId11"/>
    <p:sldId id="274" r:id="rId12"/>
    <p:sldId id="278" r:id="rId13"/>
    <p:sldId id="281" r:id="rId14"/>
    <p:sldId id="289" r:id="rId15"/>
    <p:sldId id="288" r:id="rId16"/>
    <p:sldId id="28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0CAAF4D-96BC-4C09-B3A2-7EA0FD129698}">
          <p14:sldIdLst>
            <p14:sldId id="283"/>
            <p14:sldId id="285"/>
            <p14:sldId id="256"/>
            <p14:sldId id="257"/>
            <p14:sldId id="258"/>
            <p14:sldId id="261"/>
            <p14:sldId id="266"/>
            <p14:sldId id="259"/>
          </p14:sldIdLst>
        </p14:section>
        <p14:section name="Oddíl bez názvu" id="{53289B2A-6855-402E-A78F-E333383FBA21}">
          <p14:sldIdLst>
            <p14:sldId id="262"/>
            <p14:sldId id="260"/>
            <p14:sldId id="274"/>
            <p14:sldId id="278"/>
            <p14:sldId id="281"/>
            <p14:sldId id="289"/>
            <p14:sldId id="288"/>
            <p14:sldId id="28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1B41CF-7D93-4BBB-A8BA-F5E58293D892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54E076-7DAD-4343-B058-7CF9D2BCF1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663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27BD957-4CE0-4C8C-AE08-8EC9FB610D2A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17A65F3-C97D-49FF-8A1A-E5C2CD84E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ravel.yahoo.com/p-travelguide-191501980-new_york_city_vacations-i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History_of_New_York_Cit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york.com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Liberty_Island.jpg" TargetMode="External"/><Relationship Id="rId13" Type="http://schemas.openxmlformats.org/officeDocument/2006/relationships/hyperlink" Target="http://www.newyork.com/" TargetMode="External"/><Relationship Id="rId3" Type="http://schemas.openxmlformats.org/officeDocument/2006/relationships/hyperlink" Target="http://cs.wikipedia.org/wiki/Soubor:5_Boroughs_Labels_New_York_City_Map_Julius_Schorzman.png" TargetMode="External"/><Relationship Id="rId7" Type="http://schemas.openxmlformats.org/officeDocument/2006/relationships/hyperlink" Target="http://en.wikipedia.org/wiki/History_of_New_York_City" TargetMode="External"/><Relationship Id="rId12" Type="http://schemas.openxmlformats.org/officeDocument/2006/relationships/hyperlink" Target="http://en.wikipedia.org/wiki/File:NYC_-_Guggenheim_Museum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Aster_newyorkcity_lrg.jpg" TargetMode="External"/><Relationship Id="rId11" Type="http://schemas.openxmlformats.org/officeDocument/2006/relationships/hyperlink" Target="http://en.wikipedia.org/wiki/File:Central_Park_New_York_City.svg" TargetMode="External"/><Relationship Id="rId5" Type="http://schemas.openxmlformats.org/officeDocument/2006/relationships/hyperlink" Target="http://en.wikipedia.org/wiki/File:NYC_subway-4D.svg" TargetMode="External"/><Relationship Id="rId10" Type="http://schemas.openxmlformats.org/officeDocument/2006/relationships/hyperlink" Target="http://en.wikipedia.org/wiki/File:NYC_-_Manhattan_-_Central-Park.jpg" TargetMode="External"/><Relationship Id="rId4" Type="http://schemas.openxmlformats.org/officeDocument/2006/relationships/hyperlink" Target="http://en.wikipedia.org/wiki/File:UN_HQ_157652121_5b5979da9e2.jpg" TargetMode="External"/><Relationship Id="rId9" Type="http://schemas.openxmlformats.org/officeDocument/2006/relationships/hyperlink" Target="http://en.wikipedia.org/wiki/File:New_york_times_square-terabas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17319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VY_32_INOVACE_04B_13_New York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22/5/2013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528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>
              <a:buNone/>
            </a:pPr>
            <a:r>
              <a:rPr lang="cs-CZ" sz="1800" dirty="0">
                <a:latin typeface="Calibri" pitchFamily="34" charset="0"/>
              </a:rPr>
              <a:t>Tento materiál </a:t>
            </a:r>
            <a:r>
              <a:rPr lang="cs-CZ" sz="1800" dirty="0" smtClean="0">
                <a:latin typeface="Calibri" pitchFamily="34" charset="0"/>
              </a:rPr>
              <a:t>představuje studentům New York City. </a:t>
            </a: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libri" pitchFamily="34" charset="0"/>
              </a:rPr>
              <a:t>Cílem prezentace je připravit žáky na souvislý ústní projev </a:t>
            </a:r>
            <a:r>
              <a:rPr lang="cs-CZ" sz="1800" dirty="0" smtClean="0">
                <a:latin typeface="Calibri" pitchFamily="34" charset="0"/>
              </a:rPr>
              <a:t>o New Yorku.</a:t>
            </a: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libri" pitchFamily="34" charset="0"/>
              </a:rPr>
              <a:t>Žáci si píší poznámky do svých sešitů</a:t>
            </a:r>
            <a:r>
              <a:rPr lang="cs-CZ" sz="1800" dirty="0" smtClean="0">
                <a:latin typeface="Calibri" pitchFamily="34" charset="0"/>
              </a:rPr>
              <a:t>, odpovídají </a:t>
            </a:r>
            <a:r>
              <a:rPr lang="cs-CZ" sz="1800" dirty="0">
                <a:latin typeface="Calibri" pitchFamily="34" charset="0"/>
              </a:rPr>
              <a:t>na otázky a hledají  informace v online </a:t>
            </a:r>
            <a:r>
              <a:rPr lang="cs-CZ" sz="1800" dirty="0" smtClean="0">
                <a:latin typeface="Calibri" pitchFamily="34" charset="0"/>
              </a:rPr>
              <a:t>prostředí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1800" dirty="0" smtClean="0">
                <a:latin typeface="Calibri" pitchFamily="34" charset="0"/>
              </a:rPr>
              <a:t>Studenti se seznamují se základními informacemi a poté na </a:t>
            </a:r>
            <a:r>
              <a:rPr lang="cs-CZ" sz="1800" dirty="0" err="1" smtClean="0">
                <a:latin typeface="Calibri" pitchFamily="34" charset="0"/>
              </a:rPr>
              <a:t>slidu</a:t>
            </a:r>
            <a:r>
              <a:rPr lang="cs-CZ" sz="1800" dirty="0" smtClean="0">
                <a:latin typeface="Calibri" pitchFamily="34" charset="0"/>
              </a:rPr>
              <a:t> 5 využijí online mapu k identifikaci 5 městských částí, digitálním perem identifikují jednotlivé části.</a:t>
            </a:r>
          </a:p>
          <a:p>
            <a:pPr marL="0" indent="0">
              <a:buNone/>
            </a:pPr>
            <a:r>
              <a:rPr lang="cs-CZ" sz="1800" dirty="0" smtClean="0">
                <a:latin typeface="Calibri" pitchFamily="34" charset="0"/>
              </a:rPr>
              <a:t>Na </a:t>
            </a:r>
            <a:r>
              <a:rPr lang="cs-CZ" sz="1800" dirty="0" err="1" smtClean="0">
                <a:latin typeface="Calibri" pitchFamily="34" charset="0"/>
              </a:rPr>
              <a:t>slidu</a:t>
            </a:r>
            <a:r>
              <a:rPr lang="cs-CZ" sz="1800" dirty="0" smtClean="0">
                <a:latin typeface="Calibri" pitchFamily="34" charset="0"/>
              </a:rPr>
              <a:t> 8 se studenti pokusí doplnit chybějící údaje, pokud nevědí, zjišťují v online prostředí. Ověřují rovněž červené </a:t>
            </a:r>
            <a:r>
              <a:rPr lang="cs-CZ" sz="1800" dirty="0" err="1" smtClean="0">
                <a:latin typeface="Calibri" pitchFamily="34" charset="0"/>
              </a:rPr>
              <a:t>datumy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1800" dirty="0" smtClean="0">
                <a:latin typeface="Calibri" pitchFamily="34" charset="0"/>
              </a:rPr>
              <a:t>Studenti poznávají zajímavá místa New Yorku na </a:t>
            </a:r>
            <a:r>
              <a:rPr lang="cs-CZ" sz="1800" dirty="0" err="1" smtClean="0">
                <a:latin typeface="Calibri" pitchFamily="34" charset="0"/>
              </a:rPr>
              <a:t>slidech</a:t>
            </a:r>
            <a:r>
              <a:rPr lang="cs-CZ" sz="1800" dirty="0" smtClean="0">
                <a:latin typeface="Calibri" pitchFamily="34" charset="0"/>
              </a:rPr>
              <a:t> 9-12.</a:t>
            </a:r>
          </a:p>
          <a:p>
            <a:pPr marL="0" indent="0">
              <a:buNone/>
            </a:pPr>
            <a:r>
              <a:rPr lang="cs-CZ" sz="1800" dirty="0" err="1" smtClean="0">
                <a:latin typeface="Calibri" pitchFamily="34" charset="0"/>
              </a:rPr>
              <a:t>Slide</a:t>
            </a:r>
            <a:r>
              <a:rPr lang="cs-CZ" sz="1800" dirty="0" smtClean="0">
                <a:latin typeface="Calibri" pitchFamily="34" charset="0"/>
              </a:rPr>
              <a:t> 13 je revizí znalostí.</a:t>
            </a:r>
            <a:endParaRPr lang="cs-CZ" sz="1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2800" i="1" dirty="0">
                <a:solidFill>
                  <a:prstClr val="black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28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356238" cy="2183903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    NEW YORK CITY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Apple</a:t>
            </a:r>
            <a:r>
              <a:rPr lang="en-US" dirty="0" smtClean="0"/>
              <a:t>, Gotham, Center of the Universe, The City That Never Sleeps, The Capital of the World</a:t>
            </a:r>
            <a:endParaRPr lang="cs-CZ" dirty="0"/>
          </a:p>
        </p:txBody>
      </p:sp>
      <p:pic>
        <p:nvPicPr>
          <p:cNvPr id="1026" name="Picture 2" descr="H:\foto cesty\USA\New York - Manatee Springs\P509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88641"/>
            <a:ext cx="2304256" cy="172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INFORMATION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populous</a:t>
            </a:r>
            <a:r>
              <a:rPr lang="cs-CZ" dirty="0" smtClean="0"/>
              <a:t> (8/20)</a:t>
            </a:r>
          </a:p>
          <a:p>
            <a:r>
              <a:rPr lang="cs-CZ" dirty="0" err="1" smtClean="0"/>
              <a:t>financial</a:t>
            </a:r>
            <a:r>
              <a:rPr lang="cs-CZ" dirty="0" smtClean="0"/>
              <a:t>, </a:t>
            </a:r>
            <a:r>
              <a:rPr lang="cs-CZ" dirty="0" err="1" smtClean="0"/>
              <a:t>commercial</a:t>
            </a:r>
            <a:r>
              <a:rPr lang="cs-CZ" dirty="0" smtClean="0"/>
              <a:t>, </a:t>
            </a:r>
            <a:r>
              <a:rPr lang="cs-CZ" dirty="0" err="1" smtClean="0"/>
              <a:t>cultural</a:t>
            </a:r>
            <a:r>
              <a:rPr lang="cs-CZ" dirty="0" smtClean="0"/>
              <a:t>, </a:t>
            </a:r>
            <a:r>
              <a:rPr lang="cs-CZ" dirty="0" err="1" smtClean="0"/>
              <a:t>entertainment</a:t>
            </a:r>
            <a:r>
              <a:rPr lang="cs-CZ" dirty="0" smtClean="0"/>
              <a:t>, </a:t>
            </a:r>
            <a:r>
              <a:rPr lang="cs-CZ" dirty="0" err="1" smtClean="0"/>
              <a:t>fashion</a:t>
            </a:r>
            <a:r>
              <a:rPr lang="cs-CZ" dirty="0" smtClean="0"/>
              <a:t>… centre,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endParaRPr lang="cs-CZ" dirty="0" smtClean="0"/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Hudson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</a:t>
            </a:r>
            <a:r>
              <a:rPr lang="cs-CZ" dirty="0" err="1" smtClean="0"/>
              <a:t>Rivers</a:t>
            </a:r>
            <a:endParaRPr lang="cs-CZ" dirty="0" smtClean="0"/>
          </a:p>
          <a:p>
            <a:r>
              <a:rPr lang="cs-CZ" dirty="0" smtClean="0"/>
              <a:t>1785-1790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, Washington </a:t>
            </a:r>
            <a:r>
              <a:rPr lang="cs-CZ" dirty="0" err="1" smtClean="0"/>
              <a:t>took</a:t>
            </a:r>
            <a:r>
              <a:rPr lang="cs-CZ" dirty="0" smtClean="0"/>
              <a:t> his </a:t>
            </a:r>
            <a:r>
              <a:rPr lang="cs-CZ" dirty="0" err="1" smtClean="0"/>
              <a:t>presidential</a:t>
            </a:r>
            <a:r>
              <a:rPr lang="cs-CZ" dirty="0" smtClean="0"/>
              <a:t> </a:t>
            </a:r>
            <a:r>
              <a:rPr lang="cs-CZ" dirty="0" err="1" smtClean="0"/>
              <a:t>oath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in 1789</a:t>
            </a:r>
          </a:p>
          <a:p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5 </a:t>
            </a:r>
            <a:r>
              <a:rPr lang="cs-CZ" dirty="0" err="1" smtClean="0"/>
              <a:t>boroughs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90" y="476672"/>
            <a:ext cx="5692473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836712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1: Manhattan</a:t>
            </a:r>
          </a:p>
          <a:p>
            <a:r>
              <a:rPr lang="cs-CZ" sz="3200" dirty="0">
                <a:solidFill>
                  <a:srgbClr val="FFC000"/>
                </a:solidFill>
              </a:rPr>
              <a:t>2: Brooklyn</a:t>
            </a:r>
          </a:p>
          <a:p>
            <a:r>
              <a:rPr lang="cs-CZ" sz="3200" dirty="0">
                <a:solidFill>
                  <a:srgbClr val="FFFF00"/>
                </a:solidFill>
              </a:rPr>
              <a:t>3: </a:t>
            </a:r>
            <a:r>
              <a:rPr lang="cs-CZ" sz="3200" dirty="0" err="1">
                <a:solidFill>
                  <a:srgbClr val="FFFF00"/>
                </a:solidFill>
              </a:rPr>
              <a:t>Queens</a:t>
            </a:r>
            <a:endParaRPr lang="cs-CZ" sz="3200" dirty="0">
              <a:solidFill>
                <a:srgbClr val="FFFF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4: </a:t>
            </a:r>
            <a:r>
              <a:rPr lang="cs-CZ" sz="3200" dirty="0" err="1">
                <a:solidFill>
                  <a:srgbClr val="FF0000"/>
                </a:solidFill>
              </a:rPr>
              <a:t>The</a:t>
            </a:r>
            <a:r>
              <a:rPr lang="cs-CZ" sz="3200" dirty="0">
                <a:solidFill>
                  <a:srgbClr val="FF0000"/>
                </a:solidFill>
              </a:rPr>
              <a:t> Bronx</a:t>
            </a:r>
          </a:p>
          <a:p>
            <a:r>
              <a:rPr lang="cs-CZ" sz="3200" dirty="0">
                <a:solidFill>
                  <a:srgbClr val="7030A0"/>
                </a:solidFill>
              </a:rPr>
              <a:t>5: </a:t>
            </a:r>
            <a:r>
              <a:rPr lang="cs-CZ" sz="3200" dirty="0" err="1">
                <a:solidFill>
                  <a:srgbClr val="7030A0"/>
                </a:solidFill>
              </a:rPr>
              <a:t>Staten</a:t>
            </a:r>
            <a:r>
              <a:rPr lang="cs-CZ" sz="3200" dirty="0">
                <a:solidFill>
                  <a:srgbClr val="7030A0"/>
                </a:solidFill>
              </a:rPr>
              <a:t> Island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4687" y="6021288"/>
            <a:ext cx="27324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 smtClean="0">
                <a:solidFill>
                  <a:srgbClr val="E8B7B7">
                    <a:lumMod val="10000"/>
                  </a:srgbClr>
                </a:solidFill>
                <a:hlinkClick r:id="rId3"/>
              </a:rPr>
              <a:t>Interactive</a:t>
            </a:r>
            <a:r>
              <a:rPr lang="cs-CZ" sz="2800" dirty="0" smtClean="0">
                <a:solidFill>
                  <a:srgbClr val="E8B7B7">
                    <a:lumMod val="10000"/>
                  </a:srgbClr>
                </a:solidFill>
                <a:hlinkClick r:id="rId3"/>
              </a:rPr>
              <a:t> </a:t>
            </a:r>
            <a:r>
              <a:rPr lang="cs-CZ" sz="2800" dirty="0">
                <a:solidFill>
                  <a:srgbClr val="E8B7B7">
                    <a:lumMod val="10000"/>
                  </a:srgbClr>
                </a:solidFill>
                <a:hlinkClick r:id="rId3"/>
              </a:rPr>
              <a:t>map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grid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r>
              <a:rPr lang="cs-CZ" dirty="0" smtClean="0"/>
              <a:t> – </a:t>
            </a:r>
            <a:r>
              <a:rPr lang="cs-CZ" dirty="0" err="1" smtClean="0"/>
              <a:t>rectagular</a:t>
            </a:r>
            <a:r>
              <a:rPr lang="cs-CZ" dirty="0" smtClean="0"/>
              <a:t> </a:t>
            </a:r>
            <a:r>
              <a:rPr lang="cs-CZ" dirty="0" err="1" smtClean="0"/>
              <a:t>streets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avenues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exception</a:t>
            </a:r>
            <a:r>
              <a:rPr lang="cs-CZ" dirty="0" smtClean="0"/>
              <a:t> – Broadway </a:t>
            </a:r>
            <a:r>
              <a:rPr lang="cs-CZ" dirty="0" err="1" smtClean="0"/>
              <a:t>running</a:t>
            </a:r>
            <a:r>
              <a:rPr lang="cs-CZ" dirty="0" smtClean="0"/>
              <a:t> </a:t>
            </a:r>
            <a:r>
              <a:rPr lang="cs-CZ" dirty="0" err="1" smtClean="0"/>
              <a:t>diagonally</a:t>
            </a:r>
            <a:endParaRPr lang="cs-CZ" dirty="0" smtClean="0"/>
          </a:p>
          <a:p>
            <a:r>
              <a:rPr lang="cs-CZ" dirty="0" err="1" smtClean="0"/>
              <a:t>Chinatown</a:t>
            </a:r>
            <a:r>
              <a:rPr lang="cs-CZ" dirty="0" smtClean="0"/>
              <a:t>, </a:t>
            </a:r>
            <a:r>
              <a:rPr lang="cs-CZ" dirty="0" err="1" smtClean="0"/>
              <a:t>Little</a:t>
            </a:r>
            <a:r>
              <a:rPr lang="cs-CZ" dirty="0" smtClean="0"/>
              <a:t> Italy,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Jewish</a:t>
            </a:r>
            <a:r>
              <a:rPr lang="cs-CZ" dirty="0" smtClean="0"/>
              <a:t> </a:t>
            </a:r>
            <a:r>
              <a:rPr lang="cs-CZ" dirty="0" err="1" smtClean="0"/>
              <a:t>Neighborhood</a:t>
            </a:r>
            <a:r>
              <a:rPr lang="cs-CZ" dirty="0" smtClean="0"/>
              <a:t>, </a:t>
            </a:r>
            <a:r>
              <a:rPr lang="cs-CZ" dirty="0" err="1" smtClean="0"/>
              <a:t>Harlem</a:t>
            </a:r>
            <a:r>
              <a:rPr lang="cs-CZ" dirty="0" smtClean="0"/>
              <a:t> (</a:t>
            </a:r>
            <a:r>
              <a:rPr lang="cs-CZ" dirty="0" err="1" smtClean="0"/>
              <a:t>North</a:t>
            </a:r>
            <a:r>
              <a:rPr lang="cs-CZ" dirty="0" smtClean="0"/>
              <a:t> Manhattan)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UN HQ</a:t>
            </a:r>
          </a:p>
          <a:p>
            <a:r>
              <a:rPr lang="cs-CZ" dirty="0" smtClean="0"/>
              <a:t>Columbia University, NY University</a:t>
            </a:r>
          </a:p>
          <a:p>
            <a:r>
              <a:rPr lang="cs-CZ" dirty="0" smtClean="0"/>
              <a:t>JFK, La Guardia, Newark</a:t>
            </a:r>
          </a:p>
          <a:p>
            <a:r>
              <a:rPr lang="cs-CZ" dirty="0" smtClean="0"/>
              <a:t>1904 – </a:t>
            </a:r>
            <a:r>
              <a:rPr lang="cs-CZ" dirty="0" err="1" smtClean="0"/>
              <a:t>subway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r>
              <a:rPr lang="cs-CZ" dirty="0" smtClean="0"/>
              <a:t> –              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cabs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2624658" cy="1968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60536"/>
            <a:ext cx="528637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2185066" cy="2904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9657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6605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1624/5 – New Amsterdam </a:t>
            </a:r>
            <a:r>
              <a:rPr lang="cs-CZ" dirty="0" err="1" smtClean="0"/>
              <a:t>founded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?</a:t>
            </a:r>
            <a:r>
              <a:rPr lang="cs-CZ" dirty="0" smtClean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Manhattan</a:t>
            </a:r>
          </a:p>
          <a:p>
            <a:r>
              <a:rPr lang="cs-CZ" dirty="0" smtClean="0"/>
              <a:t>1626 – </a:t>
            </a:r>
            <a:r>
              <a:rPr lang="cs-CZ" dirty="0" err="1" smtClean="0"/>
              <a:t>the</a:t>
            </a:r>
            <a:r>
              <a:rPr lang="cs-CZ" dirty="0" smtClean="0"/>
              <a:t> island </a:t>
            </a:r>
            <a:r>
              <a:rPr lang="cs-CZ" dirty="0" err="1" smtClean="0"/>
              <a:t>purchased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Indians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goods</a:t>
            </a:r>
            <a:r>
              <a:rPr lang="cs-CZ" dirty="0" smtClean="0"/>
              <a:t> </a:t>
            </a:r>
            <a:r>
              <a:rPr lang="cs-CZ" dirty="0" err="1" smtClean="0"/>
              <a:t>worth</a:t>
            </a:r>
            <a:r>
              <a:rPr lang="cs-CZ" dirty="0" smtClean="0"/>
              <a:t> 24 </a:t>
            </a:r>
            <a:r>
              <a:rPr lang="cs-CZ" dirty="0" err="1" smtClean="0"/>
              <a:t>dollars</a:t>
            </a:r>
            <a:r>
              <a:rPr lang="cs-CZ" dirty="0" smtClean="0"/>
              <a:t> (just a legend)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?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dollars</a:t>
            </a:r>
            <a:endParaRPr lang="cs-CZ" dirty="0" smtClean="0"/>
          </a:p>
          <a:p>
            <a:r>
              <a:rPr lang="cs-CZ" dirty="0" smtClean="0"/>
              <a:t>1664 New Amsterdam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colony</a:t>
            </a:r>
            <a:r>
              <a:rPr lang="cs-CZ" dirty="0" smtClean="0"/>
              <a:t>, </a:t>
            </a: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king´s (Charles II) </a:t>
            </a:r>
            <a:r>
              <a:rPr lang="cs-CZ" dirty="0" err="1" smtClean="0"/>
              <a:t>brother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York</a:t>
            </a:r>
          </a:p>
          <a:p>
            <a:r>
              <a:rPr lang="cs-CZ" dirty="0" smtClean="0">
                <a:solidFill>
                  <a:srgbClr val="FF0000"/>
                </a:solidFill>
                <a:hlinkClick r:id="rId2"/>
              </a:rPr>
              <a:t>1789, 1886, 1929, 2001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PLACES  OF  INTEREST - </a:t>
            </a:r>
            <a:r>
              <a:rPr lang="cs-CZ" dirty="0" err="1" smtClean="0"/>
              <a:t>skyscrapers</a:t>
            </a:r>
            <a:endParaRPr lang="cs-CZ" dirty="0"/>
          </a:p>
        </p:txBody>
      </p:sp>
      <p:pic>
        <p:nvPicPr>
          <p:cNvPr id="3074" name="Picture 2" descr="G:\foto cesty\USA\New York - Manatee Springs\P50900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07086" y="2131422"/>
            <a:ext cx="4565116" cy="341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G:\foto cesty\USA\New York - Manatee Springs\P50900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79920" y="2164227"/>
            <a:ext cx="4555279" cy="340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157086"/>
            <a:ext cx="80648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recognize</a:t>
            </a:r>
            <a:r>
              <a:rPr lang="cs-CZ" sz="2400" dirty="0" smtClean="0"/>
              <a:t> these and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any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ones</a:t>
            </a:r>
            <a:r>
              <a:rPr lang="cs-CZ" sz="2400" dirty="0" smtClean="0"/>
              <a:t> 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 </a:t>
            </a:r>
            <a:r>
              <a:rPr lang="cs-CZ" dirty="0" err="1" smtClean="0"/>
              <a:t>THE</a:t>
            </a:r>
            <a:r>
              <a:rPr lang="cs-CZ" dirty="0" smtClean="0"/>
              <a:t> STATUE OF  LIBERTY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060848"/>
            <a:ext cx="62292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1886 – </a:t>
            </a:r>
            <a:r>
              <a:rPr lang="cs-CZ" sz="3200" dirty="0" err="1" smtClean="0"/>
              <a:t>erected</a:t>
            </a:r>
            <a:r>
              <a:rPr lang="cs-CZ" sz="3200" dirty="0" smtClean="0"/>
              <a:t> on Liberty Island</a:t>
            </a:r>
          </a:p>
          <a:p>
            <a:r>
              <a:rPr lang="cs-CZ" sz="3200" dirty="0" smtClean="0"/>
              <a:t>to </a:t>
            </a:r>
            <a:r>
              <a:rPr lang="cs-CZ" sz="3200" dirty="0" err="1" smtClean="0"/>
              <a:t>commemorate</a:t>
            </a:r>
            <a:r>
              <a:rPr lang="cs-CZ" sz="3200" dirty="0" smtClean="0"/>
              <a:t> </a:t>
            </a:r>
            <a:r>
              <a:rPr lang="cs-CZ" sz="3200" dirty="0" err="1" smtClean="0"/>
              <a:t>French</a:t>
            </a:r>
            <a:r>
              <a:rPr lang="cs-CZ" sz="3200" dirty="0" smtClean="0"/>
              <a:t>-</a:t>
            </a:r>
            <a:r>
              <a:rPr lang="cs-CZ" sz="3200" dirty="0" err="1" smtClean="0"/>
              <a:t>American</a:t>
            </a:r>
            <a:r>
              <a:rPr lang="cs-CZ" sz="3200" dirty="0" smtClean="0"/>
              <a:t> </a:t>
            </a:r>
            <a:r>
              <a:rPr lang="cs-CZ" sz="3200" dirty="0" err="1" smtClean="0"/>
              <a:t>friendship</a:t>
            </a:r>
            <a:endParaRPr lang="cs-CZ" sz="3200" dirty="0" smtClean="0"/>
          </a:p>
          <a:p>
            <a:r>
              <a:rPr lang="cs-CZ" sz="3200" dirty="0" smtClean="0"/>
              <a:t>Frederick </a:t>
            </a:r>
            <a:r>
              <a:rPr lang="cs-CZ" sz="3200" dirty="0" err="1" smtClean="0"/>
              <a:t>Aughuste</a:t>
            </a:r>
            <a:r>
              <a:rPr lang="cs-CZ" sz="3200" dirty="0" smtClean="0"/>
              <a:t> </a:t>
            </a:r>
            <a:r>
              <a:rPr lang="cs-CZ" sz="3200" dirty="0" err="1" smtClean="0"/>
              <a:t>Bartholdi</a:t>
            </a:r>
            <a:r>
              <a:rPr lang="cs-CZ" sz="3200" dirty="0" smtClean="0"/>
              <a:t>, Gustave Eiffel</a:t>
            </a:r>
            <a:endParaRPr lang="cs-CZ" sz="3200" dirty="0"/>
          </a:p>
        </p:txBody>
      </p:sp>
      <p:pic>
        <p:nvPicPr>
          <p:cNvPr id="2" name="Picture 2" descr="G:\foto cesty\USA\New York - Manatee Springs\P5090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30" y="4887051"/>
            <a:ext cx="23096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G:\foto cesty\USA\New York - Manatee Springs\P50900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552179" y="3211673"/>
            <a:ext cx="3838993" cy="287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22602"/>
            <a:ext cx="3137474" cy="1844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62373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60212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30689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22" y="1126263"/>
            <a:ext cx="8364126" cy="5572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379983"/>
            <a:ext cx="36815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Times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Square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5383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42" y="537568"/>
            <a:ext cx="1817206" cy="6120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13" y="1419169"/>
            <a:ext cx="6666516" cy="4033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84167" y="402197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Central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Park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2042" y="786917"/>
            <a:ext cx="249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7008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80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007228"/>
          </a:xfrm>
        </p:spPr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9"/>
            <a:ext cx="8147248" cy="3033627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err="1" smtClean="0"/>
              <a:t>Rockefeller</a:t>
            </a:r>
            <a:r>
              <a:rPr lang="cs-CZ" sz="2800" dirty="0" smtClean="0"/>
              <a:t> Centre</a:t>
            </a:r>
          </a:p>
          <a:p>
            <a:r>
              <a:rPr lang="cs-CZ" sz="2800" dirty="0" smtClean="0"/>
              <a:t>Carnegie </a:t>
            </a:r>
            <a:r>
              <a:rPr lang="cs-CZ" sz="2800" dirty="0" err="1" smtClean="0"/>
              <a:t>Hall</a:t>
            </a:r>
            <a:endParaRPr lang="cs-CZ" sz="2800" dirty="0" smtClean="0"/>
          </a:p>
          <a:p>
            <a:r>
              <a:rPr lang="cs-CZ" sz="2800" dirty="0" smtClean="0"/>
              <a:t>Brooklyn </a:t>
            </a:r>
            <a:r>
              <a:rPr lang="cs-CZ" sz="2800" dirty="0" err="1" smtClean="0"/>
              <a:t>Bridge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Bronx </a:t>
            </a:r>
            <a:r>
              <a:rPr lang="cs-CZ" sz="2800" dirty="0" smtClean="0"/>
              <a:t>ZOO</a:t>
            </a:r>
            <a:endParaRPr lang="cs-CZ" sz="2800" dirty="0" smtClean="0"/>
          </a:p>
          <a:p>
            <a:r>
              <a:rPr lang="cs-CZ" sz="2800" dirty="0" err="1" smtClean="0"/>
              <a:t>Guggenheim</a:t>
            </a:r>
            <a:r>
              <a:rPr lang="cs-CZ" sz="2800" dirty="0" smtClean="0"/>
              <a:t> Museum</a:t>
            </a:r>
          </a:p>
          <a:p>
            <a:r>
              <a:rPr lang="cs-CZ" sz="2800" dirty="0" err="1" smtClean="0"/>
              <a:t>China</a:t>
            </a:r>
            <a:r>
              <a:rPr lang="cs-CZ" sz="2800" dirty="0" smtClean="0"/>
              <a:t> </a:t>
            </a:r>
            <a:r>
              <a:rPr lang="cs-CZ" sz="2800" dirty="0" err="1" smtClean="0"/>
              <a:t>Town</a:t>
            </a:r>
            <a:endParaRPr lang="cs-CZ" sz="2800" dirty="0" smtClean="0"/>
          </a:p>
          <a:p>
            <a:r>
              <a:rPr lang="cs-CZ" sz="2800" dirty="0" smtClean="0"/>
              <a:t>Wall </a:t>
            </a:r>
            <a:r>
              <a:rPr lang="cs-CZ" sz="2800" dirty="0" smtClean="0"/>
              <a:t>street</a:t>
            </a:r>
          </a:p>
          <a:p>
            <a:r>
              <a:rPr lang="cs-CZ" sz="2800" dirty="0" err="1"/>
              <a:t>Botanical</a:t>
            </a:r>
            <a:r>
              <a:rPr lang="cs-CZ" sz="2800" dirty="0"/>
              <a:t> </a:t>
            </a:r>
            <a:r>
              <a:rPr lang="cs-CZ" sz="2800" dirty="0" err="1"/>
              <a:t>Grdns</a:t>
            </a:r>
            <a:r>
              <a:rPr lang="cs-CZ" sz="2800" dirty="0"/>
              <a:t>.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35017"/>
            <a:ext cx="4607214" cy="3069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2540" y="2335017"/>
            <a:ext cx="3989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http://www.newyork.com/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231012"/>
            <a:ext cx="52135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Go online and </a:t>
            </a:r>
            <a:r>
              <a:rPr lang="cs-CZ" sz="3200" dirty="0" err="1" smtClean="0">
                <a:solidFill>
                  <a:srgbClr val="FFC000"/>
                </a:solidFill>
              </a:rPr>
              <a:t>find</a:t>
            </a:r>
            <a:r>
              <a:rPr lang="cs-CZ" sz="3200" dirty="0" smtClean="0">
                <a:solidFill>
                  <a:srgbClr val="FFC000"/>
                </a:solidFill>
              </a:rPr>
              <a:t> more </a:t>
            </a:r>
            <a:r>
              <a:rPr lang="cs-CZ" sz="3200" dirty="0" err="1" smtClean="0">
                <a:solidFill>
                  <a:srgbClr val="FFC000"/>
                </a:solidFill>
              </a:rPr>
              <a:t>about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what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</a:rPr>
              <a:t>is</a:t>
            </a:r>
            <a:r>
              <a:rPr lang="cs-CZ" sz="3200" dirty="0" smtClean="0">
                <a:solidFill>
                  <a:srgbClr val="FFC000"/>
                </a:solidFill>
              </a:rPr>
              <a:t> on </a:t>
            </a:r>
            <a:r>
              <a:rPr lang="cs-CZ" sz="3200" dirty="0" err="1" smtClean="0">
                <a:solidFill>
                  <a:srgbClr val="FFC000"/>
                </a:solidFill>
              </a:rPr>
              <a:t>tonight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is the division of New </a:t>
            </a:r>
            <a:r>
              <a:rPr lang="en-US" dirty="0" err="1"/>
              <a:t>Yor</a:t>
            </a:r>
            <a:r>
              <a:rPr lang="en-US" dirty="0"/>
              <a:t> city? 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nicknames</a:t>
            </a:r>
            <a:r>
              <a:rPr lang="cs-CZ" dirty="0" smtClean="0"/>
              <a:t>?</a:t>
            </a:r>
            <a:endParaRPr lang="en-US" dirty="0"/>
          </a:p>
          <a:p>
            <a:r>
              <a:rPr lang="en-US" dirty="0"/>
              <a:t>Locate the city. </a:t>
            </a:r>
          </a:p>
          <a:p>
            <a:r>
              <a:rPr lang="en-US" dirty="0"/>
              <a:t>What are special features of the city? </a:t>
            </a:r>
          </a:p>
          <a:p>
            <a:endParaRPr lang="en-US" dirty="0"/>
          </a:p>
          <a:p>
            <a:r>
              <a:rPr lang="en-US" dirty="0"/>
              <a:t>Talk about important dates of history. </a:t>
            </a:r>
          </a:p>
          <a:p>
            <a:endParaRPr lang="en-US" dirty="0"/>
          </a:p>
          <a:p>
            <a:r>
              <a:rPr lang="en-US" dirty="0"/>
              <a:t>What can you say about Ellis Island and Liberty island? </a:t>
            </a:r>
          </a:p>
          <a:p>
            <a:r>
              <a:rPr lang="en-US" dirty="0"/>
              <a:t>Name activities done in Central park. </a:t>
            </a:r>
          </a:p>
          <a:p>
            <a:r>
              <a:rPr lang="en-US" dirty="0"/>
              <a:t>Choose three of the places of interest you read about  and tell us about 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71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7120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2900" dirty="0" err="1" smtClean="0">
                <a:latin typeface="+mj-lt"/>
              </a:rPr>
              <a:t>What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is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the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division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of</a:t>
            </a:r>
            <a:r>
              <a:rPr lang="cs-CZ" sz="2900" dirty="0" smtClean="0">
                <a:latin typeface="+mj-lt"/>
              </a:rPr>
              <a:t> New </a:t>
            </a:r>
            <a:r>
              <a:rPr lang="cs-CZ" sz="2900" dirty="0" err="1" smtClean="0">
                <a:latin typeface="+mj-lt"/>
              </a:rPr>
              <a:t>Yor</a:t>
            </a:r>
            <a:r>
              <a:rPr lang="cs-CZ" sz="2900" dirty="0" smtClean="0">
                <a:latin typeface="+mj-lt"/>
              </a:rPr>
              <a:t> city</a:t>
            </a:r>
            <a:r>
              <a:rPr lang="cs-CZ" sz="2900" dirty="0" smtClean="0">
                <a:latin typeface="+mj-lt"/>
              </a:rPr>
              <a:t>?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5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boroughs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–Manhattan, Brooklyn,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Queens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Bronx,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Staten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Island</a:t>
            </a:r>
          </a:p>
          <a:p>
            <a:pPr marL="0" indent="0">
              <a:buNone/>
            </a:pPr>
            <a:endParaRPr lang="cs-CZ" sz="2900" dirty="0" smtClean="0">
              <a:latin typeface="+mj-lt"/>
            </a:endParaRP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Do </a:t>
            </a:r>
            <a:r>
              <a:rPr lang="cs-CZ" sz="2900" dirty="0" err="1" smtClean="0">
                <a:latin typeface="+mj-lt"/>
              </a:rPr>
              <a:t>you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know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any</a:t>
            </a:r>
            <a:r>
              <a:rPr lang="cs-CZ" sz="2900" dirty="0" smtClean="0">
                <a:latin typeface="+mj-lt"/>
              </a:rPr>
              <a:t> </a:t>
            </a:r>
            <a:r>
              <a:rPr lang="cs-CZ" sz="2900" dirty="0" err="1" smtClean="0">
                <a:latin typeface="+mj-lt"/>
              </a:rPr>
              <a:t>nicknames</a:t>
            </a:r>
            <a:r>
              <a:rPr lang="cs-CZ" sz="2900" dirty="0" smtClean="0">
                <a:latin typeface="+mj-lt"/>
              </a:rPr>
              <a:t>? </a:t>
            </a:r>
            <a:r>
              <a:rPr lang="cs-CZ" sz="2900" dirty="0" smtClean="0">
                <a:latin typeface="+mj-lt"/>
              </a:rPr>
              <a:t> </a:t>
            </a:r>
            <a:r>
              <a:rPr lang="en-US" sz="2900" dirty="0">
                <a:solidFill>
                  <a:srgbClr val="FF0000"/>
                </a:solidFill>
                <a:latin typeface="+mj-lt"/>
              </a:rPr>
              <a:t>The Big Apple, Gotham, Center of the Universe, The City That Never Sleeps, The Capital of the </a:t>
            </a:r>
            <a:r>
              <a:rPr lang="en-US" sz="2900" dirty="0" smtClean="0">
                <a:solidFill>
                  <a:srgbClr val="FF0000"/>
                </a:solidFill>
                <a:latin typeface="+mj-lt"/>
              </a:rPr>
              <a:t>World</a:t>
            </a:r>
            <a:endParaRPr lang="cs-CZ" sz="2900" dirty="0" smtClean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endParaRPr lang="cs-CZ" sz="2900" dirty="0" smtClean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Locate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city.</a:t>
            </a:r>
            <a:r>
              <a:rPr lang="cs-CZ" sz="2900" dirty="0">
                <a:latin typeface="+mj-lt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O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n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east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coast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,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at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mouth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of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Hudson and East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Rivers</a:t>
            </a:r>
            <a:endParaRPr lang="cs-CZ" sz="2900" dirty="0" smtClean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endParaRPr lang="cs-CZ" sz="2900" dirty="0" smtClean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What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are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special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features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of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city?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grid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system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seat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of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UN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HQ,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subway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system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…</a:t>
            </a:r>
          </a:p>
          <a:p>
            <a:pPr marL="0" indent="0">
              <a:buNone/>
            </a:pPr>
            <a:endParaRPr lang="cs-CZ" sz="2900" dirty="0" smtClean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Talk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about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important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dates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of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history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. 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1624/5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1626 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–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island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purchased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from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Indians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1664, 1789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, 1886, 1929, 2001 </a:t>
            </a:r>
            <a:endParaRPr lang="cs-CZ" sz="2900" dirty="0" smtClean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endParaRPr lang="cs-CZ" sz="2900" dirty="0" smtClean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What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can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you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say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about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Ellis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Island and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Liberty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island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?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To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commemorate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>
                <a:solidFill>
                  <a:srgbClr val="FF0000"/>
                </a:solidFill>
                <a:latin typeface="+mj-lt"/>
              </a:rPr>
              <a:t>French-American</a:t>
            </a:r>
            <a:r>
              <a:rPr lang="cs-CZ" sz="2900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friendship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immigration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……</a:t>
            </a:r>
          </a:p>
          <a:p>
            <a:pPr marL="0" indent="0">
              <a:buNone/>
            </a:pPr>
            <a:endParaRPr lang="cs-CZ" sz="2900" dirty="0" smtClean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Name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activities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done in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Central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park. 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Jogging,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picnics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by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pond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cycling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skating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, 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Strawberry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rgbClr val="FF0000"/>
                </a:solidFill>
                <a:latin typeface="+mj-lt"/>
              </a:rPr>
              <a:t>fields</a:t>
            </a:r>
            <a:r>
              <a:rPr lang="cs-CZ" sz="2900" dirty="0" smtClean="0">
                <a:solidFill>
                  <a:srgbClr val="FF0000"/>
                </a:solidFill>
                <a:latin typeface="+mj-lt"/>
              </a:rPr>
              <a:t>……</a:t>
            </a:r>
          </a:p>
          <a:p>
            <a:pPr marL="0" indent="0">
              <a:buNone/>
            </a:pPr>
            <a:endParaRPr lang="cs-CZ" sz="2900" dirty="0" smtClean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Choose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three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of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the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places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of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interest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you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read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about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and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tell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us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about</a:t>
            </a:r>
            <a:r>
              <a:rPr lang="cs-CZ" sz="2900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 </a:t>
            </a:r>
            <a:r>
              <a:rPr lang="cs-CZ" sz="2900" dirty="0" err="1" smtClean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rPr>
              <a:t>it</a:t>
            </a:r>
            <a:endParaRPr lang="cs-CZ" sz="2900" dirty="0">
              <a:solidFill>
                <a:schemeClr val="accent5">
                  <a:lumMod val="20000"/>
                  <a:lumOff val="80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438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CITACE</a:t>
            </a:r>
            <a:endParaRPr lang="cs-CZ" sz="36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3: archiv autora</a:t>
            </a: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5:Mapa New Yorku.  JULIUS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SCHORZMAN. wikipedie [online]. [cit. 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hlinkClick r:id="rId3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  <a:hlinkClick r:id="rId3"/>
              </a:rPr>
              <a:t>cs.wikipedia.org/wiki/Soubor:5_Boroughs_Labels_New_York_City_Map_Julius_Schorzman.png</a:t>
            </a: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6: OSN. NEUVEDEN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cs-CZ" sz="1400" i="1" dirty="0">
                <a:solidFill>
                  <a:schemeClr val="bg1"/>
                </a:solidFill>
                <a:latin typeface="Calibri" panose="020F0502020204030204" pitchFamily="34" charset="0"/>
              </a:rPr>
              <a:t>wikipedie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4"/>
              </a:rPr>
              <a:t>http://en.wikipedia.org/wiki/File:UN_HQ_157652121_5b5979da9e2.jpg </a:t>
            </a: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7: 2. Mapa NY metra. </a:t>
            </a:r>
            <a:r>
              <a:rPr lang="nl-NL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JAKE </a:t>
            </a:r>
            <a:r>
              <a:rPr lang="nl-NL" sz="1400" dirty="0">
                <a:solidFill>
                  <a:schemeClr val="bg1"/>
                </a:solidFill>
                <a:latin typeface="Calibri" panose="020F0502020204030204" pitchFamily="34" charset="0"/>
              </a:rPr>
              <a:t>BERMAN. </a:t>
            </a:r>
            <a:r>
              <a:rPr lang="nl-NL" sz="1400" i="1" dirty="0">
                <a:solidFill>
                  <a:schemeClr val="bg1"/>
                </a:solidFill>
                <a:latin typeface="Calibri" panose="020F0502020204030204" pitchFamily="34" charset="0"/>
              </a:rPr>
              <a:t>wikipedie</a:t>
            </a:r>
            <a:r>
              <a:rPr lang="nl-NL" sz="1400" dirty="0">
                <a:solidFill>
                  <a:schemeClr val="bg1"/>
                </a:solidFill>
                <a:latin typeface="Calibri" panose="020F0502020204030204" pitchFamily="34" charset="0"/>
              </a:rPr>
              <a:t> [online]. [cit. </a:t>
            </a:r>
            <a:r>
              <a:rPr lang="nl-NL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5</a:t>
            </a:r>
            <a:r>
              <a:rPr lang="nl-NL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.2013</a:t>
            </a:r>
            <a:r>
              <a:rPr lang="nl-NL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nl-NL" sz="1400" dirty="0">
                <a:solidFill>
                  <a:schemeClr val="bg1"/>
                </a:solidFill>
                <a:latin typeface="Calibri" panose="020F0502020204030204" pitchFamily="34" charset="0"/>
                <a:hlinkClick r:id="rId5"/>
              </a:rPr>
              <a:t>http</a:t>
            </a:r>
            <a:r>
              <a:rPr lang="nl-NL" sz="1400" dirty="0" smtClean="0">
                <a:solidFill>
                  <a:schemeClr val="bg1"/>
                </a:solidFill>
                <a:latin typeface="Calibri" panose="020F0502020204030204" pitchFamily="34" charset="0"/>
                <a:hlinkClick r:id="rId5"/>
              </a:rPr>
              <a:t>://en.wikipedia.org/wiki/File:NYC_subway-4D.svg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,</a:t>
            </a:r>
            <a:r>
              <a:rPr lang="nl-NL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endParaRPr lang="cs-CZ" sz="1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7: 1. Mapa NY. NEUVEDEN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cs-CZ" sz="1400" i="1" dirty="0">
                <a:solidFill>
                  <a:schemeClr val="bg1"/>
                </a:solidFill>
                <a:latin typeface="Calibri" panose="020F0502020204030204" pitchFamily="34" charset="0"/>
              </a:rPr>
              <a:t>wikipedie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6"/>
              </a:rPr>
              <a:t>http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  <a:hlinkClick r:id="rId6"/>
              </a:rPr>
              <a:t>://en.wikipedia.org/wiki/File:Aster_newyorkcity_lrg.jpg </a:t>
            </a:r>
            <a:endParaRPr lang="cs-CZ" sz="1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8: 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7"/>
              </a:rPr>
              <a:t>http://en.wikipedia.org/wiki/History_of_New_York_City</a:t>
            </a:r>
            <a:endParaRPr lang="cs-CZ" sz="1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9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: archiv autora</a:t>
            </a: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 10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: 1. archiv autora</a:t>
            </a: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10:  2.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Liberty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Island. NEUVEDEN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. wikipedie [online]. [cit. 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hlinkClick r:id="rId8"/>
              </a:rPr>
              <a:t>http://en.wikipedia.org/wiki/File:Liberty_Island.jpg </a:t>
            </a: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10: 3. archiv autora</a:t>
            </a: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11: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Times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Square. TERABASS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cs-CZ" sz="1400" i="1" dirty="0">
                <a:solidFill>
                  <a:schemeClr val="bg1"/>
                </a:solidFill>
                <a:latin typeface="Calibri" panose="020F0502020204030204" pitchFamily="34" charset="0"/>
              </a:rPr>
              <a:t>wikipedie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9"/>
              </a:rPr>
              <a:t>http://en.wikipedia.org/wiki/File:New_york_times_square-terabass.jpg </a:t>
            </a: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12: 2.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Central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park </a:t>
            </a:r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foto.JEAN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-CHRISTOPHE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BENOIST. wikipedie [online]. [cit. 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itchFamily="34" charset="0"/>
                <a:hlinkClick r:id="rId10"/>
              </a:rPr>
              <a:t>http://en.wikipedia.org/wiki/File:NYC_-_Manhattan_-_Central-Park.jpg 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, </a:t>
            </a: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12: 1. </a:t>
            </a:r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Central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park </a:t>
            </a:r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schema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. NEUVEDEN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cs-CZ" sz="1400" i="1" dirty="0">
                <a:solidFill>
                  <a:schemeClr val="bg1"/>
                </a:solidFill>
                <a:latin typeface="Calibri" panose="020F0502020204030204" pitchFamily="34" charset="0"/>
              </a:rPr>
              <a:t>wikipedie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11"/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  <a:hlinkClick r:id="rId11"/>
              </a:rPr>
              <a:t>en.wikipedia.org/wiki/File:Central_Park_New_York_City.svg</a:t>
            </a:r>
            <a:endParaRPr lang="cs-CZ" sz="1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Slide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 13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: </a:t>
            </a:r>
            <a:r>
              <a:rPr lang="cs-CZ" sz="1400" dirty="0" err="1" smtClean="0">
                <a:solidFill>
                  <a:schemeClr val="bg1"/>
                </a:solidFill>
                <a:latin typeface="Calibri" panose="020F0502020204030204" pitchFamily="34" charset="0"/>
              </a:rPr>
              <a:t>Guggenheim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 museum. 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JEAN-CHRISTOPHE BENOIST. wikipedie [online]. [cit. </a:t>
            </a:r>
            <a:r>
              <a:rPr lang="cs-CZ" sz="1400" dirty="0" smtClean="0">
                <a:solidFill>
                  <a:schemeClr val="bg1"/>
                </a:solidFill>
                <a:latin typeface="Calibri" panose="020F0502020204030204" pitchFamily="34" charset="0"/>
              </a:rPr>
              <a:t>22.5.2013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</a:rPr>
              <a:t>]. Dostupný na WWW: </a:t>
            </a:r>
            <a:r>
              <a:rPr lang="cs-CZ" sz="1400" dirty="0">
                <a:solidFill>
                  <a:schemeClr val="bg1"/>
                </a:solidFill>
                <a:latin typeface="Calibri" panose="020F0502020204030204" pitchFamily="34" charset="0"/>
                <a:hlinkClick r:id="rId12"/>
              </a:rPr>
              <a:t>http://en.wikipedia.org/wiki/File:NYC_-_Guggenheim_Museum.jpg </a:t>
            </a:r>
            <a:endParaRPr lang="cs-CZ" sz="1400" dirty="0" smtClean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400" dirty="0" err="1" smtClean="0">
                <a:solidFill>
                  <a:schemeClr val="bg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 13: </a:t>
            </a:r>
            <a:r>
              <a:rPr lang="cs-CZ" sz="1400" dirty="0">
                <a:latin typeface="Calibri" panose="020F0502020204030204" pitchFamily="34" charset="0"/>
                <a:hlinkClick r:id="rId13"/>
              </a:rPr>
              <a:t>http://www.newyork.com/</a:t>
            </a:r>
            <a:endParaRPr lang="cs-CZ" sz="1400" dirty="0">
              <a:latin typeface="Calibri" panose="020F0502020204030204" pitchFamily="34" charset="0"/>
            </a:endParaRPr>
          </a:p>
          <a:p>
            <a:endParaRPr lang="cs-CZ" sz="14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13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560</TotalTime>
  <Words>981</Words>
  <Application>Microsoft Office PowerPoint</Application>
  <PresentationFormat>Předvádění na obrazovce (4:3)</PresentationFormat>
  <Paragraphs>131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Prezentace aplikace PowerPoint</vt:lpstr>
      <vt:lpstr>ANOTACE</vt:lpstr>
      <vt:lpstr>    NEW YORK CITY</vt:lpstr>
      <vt:lpstr>BASIC INFORMATION</vt:lpstr>
      <vt:lpstr>Prezentace aplikace PowerPoint</vt:lpstr>
      <vt:lpstr>Prezentace aplikace PowerPoint</vt:lpstr>
      <vt:lpstr>Prezentace aplikace PowerPoint</vt:lpstr>
      <vt:lpstr>HISTORY</vt:lpstr>
      <vt:lpstr>PLACES  OF  INTEREST - skyscrapers</vt:lpstr>
      <vt:lpstr>THE  THE STATUE OF  LIBERTY</vt:lpstr>
      <vt:lpstr>Prezentace aplikace PowerPoint</vt:lpstr>
      <vt:lpstr>Prezentace aplikace PowerPoint</vt:lpstr>
      <vt:lpstr>Other places of interest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Standa</dc:creator>
  <cp:lastModifiedBy>EU-3</cp:lastModifiedBy>
  <cp:revision>44</cp:revision>
  <dcterms:created xsi:type="dcterms:W3CDTF">2012-10-28T16:55:12Z</dcterms:created>
  <dcterms:modified xsi:type="dcterms:W3CDTF">2013-11-04T20:33:53Z</dcterms:modified>
</cp:coreProperties>
</file>