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72" r:id="rId5"/>
    <p:sldId id="271" r:id="rId6"/>
    <p:sldId id="267" r:id="rId7"/>
    <p:sldId id="269" r:id="rId8"/>
    <p:sldId id="268" r:id="rId9"/>
    <p:sldId id="270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33CC33"/>
    <a:srgbClr val="25CC0E"/>
    <a:srgbClr val="A65C0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718" autoAdjust="0"/>
  </p:normalViewPr>
  <p:slideViewPr>
    <p:cSldViewPr>
      <p:cViewPr>
        <p:scale>
          <a:sx n="77" d="100"/>
          <a:sy n="77" d="100"/>
        </p:scale>
        <p:origin x="-116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AB852-6B73-400B-8E44-7D9327CC9DD6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764704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 školy: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Lucie Beranová, 27. 10. 2011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VY_32_INOVACE_07_ČESKÁ REPUBLIKA 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Vodstvo ČR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CZ.1.07/1.4.00/21.0640</a:t>
            </a:r>
          </a:p>
          <a:p>
            <a:pPr>
              <a:lnSpc>
                <a:spcPct val="150000"/>
              </a:lnSpc>
            </a:pPr>
            <a:endParaRPr lang="cs-CZ" sz="2000" b="1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Materiál je určen pro 5. třídu, slouží k procvičení a upevnění místopisu vodních toků v České republice.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47877" y="2708920"/>
            <a:ext cx="7648249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VODSTVO ČR</a:t>
            </a:r>
            <a:endParaRPr lang="cs-CZ" sz="8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VODSTVO ČR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7848872" cy="41764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na mapě je označeno modře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podpovrchová a povrchová voda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povrchová </a:t>
            </a:r>
            <a:r>
              <a:rPr lang="cs-CZ" dirty="0" smtClean="0"/>
              <a:t>- </a:t>
            </a:r>
            <a:r>
              <a:rPr lang="cs-CZ" dirty="0" smtClean="0"/>
              <a:t>rybník, jezero, potok, řeka, přehradní nádrž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voda z řek odtéká do moří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ucinka\AppData\Local\Microsoft\Windows\Temporary Internet Files\Content.IE5\10QX2UVN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797152"/>
            <a:ext cx="2115918" cy="174333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VODSTVO- slovníček pojmů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08912" cy="42484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Pramen: </a:t>
            </a:r>
            <a:r>
              <a:rPr lang="cs-CZ" dirty="0" smtClean="0"/>
              <a:t>místo, kde vyvěrá voda ze země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Soutok: </a:t>
            </a:r>
            <a:r>
              <a:rPr lang="cs-CZ" dirty="0" smtClean="0"/>
              <a:t>místo, kde se do sebe řeky vlévají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Jezero: </a:t>
            </a:r>
            <a:r>
              <a:rPr lang="cs-CZ" dirty="0" smtClean="0"/>
              <a:t>přírodní, např. ledovcová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 Rybník, přehradní nádrž: </a:t>
            </a:r>
            <a:r>
              <a:rPr lang="cs-CZ" dirty="0" smtClean="0"/>
              <a:t>uměle vytvořené člověkem (chov ryb, rekreace)</a:t>
            </a:r>
            <a:endParaRPr lang="cs-CZ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VODSTVO ČR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7848872" cy="41764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nejdelší řeka v ČR je </a:t>
            </a:r>
            <a:r>
              <a:rPr lang="cs-CZ" b="1" dirty="0" smtClean="0">
                <a:solidFill>
                  <a:srgbClr val="C00000"/>
                </a:solidFill>
              </a:rPr>
              <a:t>Vltava </a:t>
            </a:r>
            <a:r>
              <a:rPr lang="cs-CZ" dirty="0" smtClean="0"/>
              <a:t>(433 km)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další významné řeky: Labe (370 km)</a:t>
            </a:r>
          </a:p>
          <a:p>
            <a:pPr lvl="1">
              <a:lnSpc>
                <a:spcPct val="150000"/>
              </a:lnSpc>
              <a:buNone/>
            </a:pPr>
            <a:r>
              <a:rPr lang="cs-CZ" dirty="0" smtClean="0"/>
              <a:t>					</a:t>
            </a:r>
            <a:r>
              <a:rPr lang="cs-CZ" sz="3200" dirty="0" smtClean="0"/>
              <a:t>      Dyje (306 km)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dirty="0" smtClean="0"/>
              <a:t>					      Morava (284 km)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dirty="0" smtClean="0"/>
              <a:t>					      Ohře (246 km)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1033" name="Picture 9" descr="C:\Users\Lucinka\AppData\Local\Microsoft\Windows\Temporary Internet Files\Content.IE5\6YUBE8IW\MP9001789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91" y="3645024"/>
            <a:ext cx="3873085" cy="2588512"/>
          </a:xfrm>
          <a:prstGeom prst="rect">
            <a:avLst/>
          </a:prstGeom>
          <a:noFill/>
        </p:spPr>
      </p:pic>
      <p:pic>
        <p:nvPicPr>
          <p:cNvPr id="12" name="Obrázek 11" descr="Image (5) –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0432" y="1412776"/>
            <a:ext cx="8203136" cy="4896544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cinka\AppData\Local\Microsoft\Windows\Temporary Internet Files\Content.IE5\6YUBE8IW\MC900349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789040"/>
            <a:ext cx="4309121" cy="282970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51720" y="2636912"/>
            <a:ext cx="4752528" cy="7386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V Krkonoších.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Odpověz s pomocí učebnice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4365104"/>
            <a:ext cx="4752528" cy="7386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Do Labe.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3501008"/>
            <a:ext cx="4752528" cy="7386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Vltava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5229200"/>
            <a:ext cx="4752528" cy="65883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Na Slovensko.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560840" cy="36004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Ve kterém pohoří pramení Labe?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Jaká řeka protéká Prahou?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Do které řeky se vlévá Ohře?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Do jakého státu teče Morava?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2" animBg="1"/>
      <p:bldP spid="7" grpId="0" animBg="1"/>
      <p:bldP spid="7" grpId="1" animBg="1"/>
      <p:bldP spid="6" grpId="0" animBg="1"/>
      <p:bldP spid="6" grpId="1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Zástupný symbol pro obsah 47" descr="Image (5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2684" y="1412776"/>
            <a:ext cx="8258633" cy="4871482"/>
          </a:xfrm>
          <a:ln w="38100">
            <a:solidFill>
              <a:srgbClr val="C0000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Přiřaď k názvu správné číslo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36450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1412776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Vltava</a:t>
            </a:r>
            <a:endParaRPr lang="cs-CZ" sz="3200" dirty="0"/>
          </a:p>
        </p:txBody>
      </p:sp>
      <p:sp>
        <p:nvSpPr>
          <p:cNvPr id="35" name="Šipka dolů 34"/>
          <p:cNvSpPr/>
          <p:nvPr/>
        </p:nvSpPr>
        <p:spPr>
          <a:xfrm rot="3062067">
            <a:off x="4743700" y="1358613"/>
            <a:ext cx="360040" cy="3762327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1619672" y="27089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131840" y="43651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148064" y="47971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508376" y="242927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96136" y="1412776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Ohře</a:t>
            </a:r>
            <a:endParaRPr lang="cs-CZ" sz="3200" dirty="0"/>
          </a:p>
        </p:txBody>
      </p:sp>
      <p:sp>
        <p:nvSpPr>
          <p:cNvPr id="56" name="Šipka dolů 55"/>
          <p:cNvSpPr/>
          <p:nvPr/>
        </p:nvSpPr>
        <p:spPr>
          <a:xfrm rot="4523895">
            <a:off x="3665479" y="540097"/>
            <a:ext cx="360040" cy="3762327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5796136" y="1412776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Dyje</a:t>
            </a:r>
            <a:endParaRPr lang="cs-CZ" sz="3200" dirty="0"/>
          </a:p>
        </p:txBody>
      </p:sp>
      <p:sp>
        <p:nvSpPr>
          <p:cNvPr id="58" name="Šipka dolů 57"/>
          <p:cNvSpPr/>
          <p:nvPr/>
        </p:nvSpPr>
        <p:spPr>
          <a:xfrm rot="1236426">
            <a:off x="5806525" y="1956534"/>
            <a:ext cx="360040" cy="2990322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5796136" y="1412776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Labe</a:t>
            </a:r>
            <a:endParaRPr lang="cs-CZ" sz="3200" dirty="0"/>
          </a:p>
        </p:txBody>
      </p:sp>
      <p:sp>
        <p:nvSpPr>
          <p:cNvPr id="60" name="Šipka dolů 59"/>
          <p:cNvSpPr/>
          <p:nvPr/>
        </p:nvSpPr>
        <p:spPr>
          <a:xfrm rot="3854207">
            <a:off x="5226274" y="1667952"/>
            <a:ext cx="360040" cy="1199256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5796136" y="1412776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Morava</a:t>
            </a:r>
            <a:endParaRPr lang="cs-CZ" sz="3200" dirty="0"/>
          </a:p>
        </p:txBody>
      </p:sp>
      <p:sp>
        <p:nvSpPr>
          <p:cNvPr id="62" name="Šipka dolů 61"/>
          <p:cNvSpPr/>
          <p:nvPr/>
        </p:nvSpPr>
        <p:spPr>
          <a:xfrm rot="926601">
            <a:off x="6558601" y="1999724"/>
            <a:ext cx="360040" cy="1675364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35" grpId="0" animBg="1"/>
      <p:bldP spid="35" grpId="1" animBg="1"/>
      <p:bldP spid="55" grpId="0" animBg="1"/>
      <p:bldP spid="56" grpId="0" animBg="1"/>
      <p:bldP spid="56" grpId="1" animBg="1"/>
      <p:bldP spid="57" grpId="0" animBg="1"/>
      <p:bldP spid="58" grpId="0" animBg="1"/>
      <p:bldP spid="58" grpId="1" animBg="1"/>
      <p:bldP spid="59" grpId="0" animBg="1"/>
      <p:bldP spid="60" grpId="0" animBg="1"/>
      <p:bldP spid="60" grpId="1" animBg="1"/>
      <p:bldP spid="61" grpId="0" animBg="1"/>
      <p:bldP spid="6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Vyhledej v atlasu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6840760" cy="367240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Pohoří kde pramení Vltava.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Soutok Labe a Vltavy.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Největší vodní nádrž na Vltavě.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Oblast s nejvíce rybníky.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88224" y="1916832"/>
            <a:ext cx="2232248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Šumava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780928"/>
            <a:ext cx="2232248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Mělník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3645024"/>
            <a:ext cx="2232248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Lipno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4509120"/>
            <a:ext cx="2160240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Třeboňská pánev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l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Seřaď tyto řeky od nejkratší po nejdelší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5364083" y="2348881"/>
            <a:ext cx="2750121" cy="1100048"/>
          </a:xfrm>
          <a:custGeom>
            <a:avLst/>
            <a:gdLst>
              <a:gd name="connsiteX0" fmla="*/ 0 w 2750121"/>
              <a:gd name="connsiteY0" fmla="*/ 0 h 1100048"/>
              <a:gd name="connsiteX1" fmla="*/ 2200097 w 2750121"/>
              <a:gd name="connsiteY1" fmla="*/ 0 h 1100048"/>
              <a:gd name="connsiteX2" fmla="*/ 2750121 w 2750121"/>
              <a:gd name="connsiteY2" fmla="*/ 550024 h 1100048"/>
              <a:gd name="connsiteX3" fmla="*/ 2200097 w 2750121"/>
              <a:gd name="connsiteY3" fmla="*/ 1100048 h 1100048"/>
              <a:gd name="connsiteX4" fmla="*/ 0 w 2750121"/>
              <a:gd name="connsiteY4" fmla="*/ 1100048 h 1100048"/>
              <a:gd name="connsiteX5" fmla="*/ 550024 w 2750121"/>
              <a:gd name="connsiteY5" fmla="*/ 550024 h 1100048"/>
              <a:gd name="connsiteX6" fmla="*/ 0 w 2750121"/>
              <a:gd name="connsiteY6" fmla="*/ 0 h 1100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121" h="1100048">
                <a:moveTo>
                  <a:pt x="0" y="0"/>
                </a:moveTo>
                <a:lnTo>
                  <a:pt x="2200097" y="0"/>
                </a:lnTo>
                <a:lnTo>
                  <a:pt x="2750121" y="550024"/>
                </a:lnTo>
                <a:lnTo>
                  <a:pt x="2200097" y="1100048"/>
                </a:lnTo>
                <a:lnTo>
                  <a:pt x="0" y="1100048"/>
                </a:lnTo>
                <a:lnTo>
                  <a:pt x="550024" y="550024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78040" tIns="42672" rIns="592696" bIns="42672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/>
              <a:t>Labe</a:t>
            </a:r>
          </a:p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/>
              <a:t>(370 km)</a:t>
            </a:r>
            <a:endParaRPr lang="cs-CZ" sz="2000" kern="1200" dirty="0"/>
          </a:p>
        </p:txBody>
      </p:sp>
      <p:sp>
        <p:nvSpPr>
          <p:cNvPr id="10" name="Volný tvar 9"/>
          <p:cNvSpPr/>
          <p:nvPr/>
        </p:nvSpPr>
        <p:spPr>
          <a:xfrm>
            <a:off x="2915814" y="2348881"/>
            <a:ext cx="2750121" cy="1100048"/>
          </a:xfrm>
          <a:custGeom>
            <a:avLst/>
            <a:gdLst>
              <a:gd name="connsiteX0" fmla="*/ 0 w 2750121"/>
              <a:gd name="connsiteY0" fmla="*/ 0 h 1100048"/>
              <a:gd name="connsiteX1" fmla="*/ 2200097 w 2750121"/>
              <a:gd name="connsiteY1" fmla="*/ 0 h 1100048"/>
              <a:gd name="connsiteX2" fmla="*/ 2750121 w 2750121"/>
              <a:gd name="connsiteY2" fmla="*/ 550024 h 1100048"/>
              <a:gd name="connsiteX3" fmla="*/ 2200097 w 2750121"/>
              <a:gd name="connsiteY3" fmla="*/ 1100048 h 1100048"/>
              <a:gd name="connsiteX4" fmla="*/ 0 w 2750121"/>
              <a:gd name="connsiteY4" fmla="*/ 1100048 h 1100048"/>
              <a:gd name="connsiteX5" fmla="*/ 550024 w 2750121"/>
              <a:gd name="connsiteY5" fmla="*/ 550024 h 1100048"/>
              <a:gd name="connsiteX6" fmla="*/ 0 w 2750121"/>
              <a:gd name="connsiteY6" fmla="*/ 0 h 1100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121" h="1100048">
                <a:moveTo>
                  <a:pt x="0" y="0"/>
                </a:moveTo>
                <a:lnTo>
                  <a:pt x="2200097" y="0"/>
                </a:lnTo>
                <a:lnTo>
                  <a:pt x="2750121" y="550024"/>
                </a:lnTo>
                <a:lnTo>
                  <a:pt x="2200097" y="1100048"/>
                </a:lnTo>
                <a:lnTo>
                  <a:pt x="0" y="1100048"/>
                </a:lnTo>
                <a:lnTo>
                  <a:pt x="550024" y="550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78040" tIns="42672" rIns="592696" bIns="42672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/>
              <a:t>Morava</a:t>
            </a:r>
          </a:p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/>
              <a:t>(284 km)</a:t>
            </a:r>
            <a:endParaRPr lang="cs-CZ" sz="2000" kern="1200" dirty="0"/>
          </a:p>
        </p:txBody>
      </p:sp>
      <p:sp>
        <p:nvSpPr>
          <p:cNvPr id="11" name="Volný tvar 10"/>
          <p:cNvSpPr/>
          <p:nvPr/>
        </p:nvSpPr>
        <p:spPr>
          <a:xfrm>
            <a:off x="467544" y="2348881"/>
            <a:ext cx="2750121" cy="1100048"/>
          </a:xfrm>
          <a:custGeom>
            <a:avLst/>
            <a:gdLst>
              <a:gd name="connsiteX0" fmla="*/ 0 w 2750121"/>
              <a:gd name="connsiteY0" fmla="*/ 0 h 1100048"/>
              <a:gd name="connsiteX1" fmla="*/ 2200097 w 2750121"/>
              <a:gd name="connsiteY1" fmla="*/ 0 h 1100048"/>
              <a:gd name="connsiteX2" fmla="*/ 2750121 w 2750121"/>
              <a:gd name="connsiteY2" fmla="*/ 550024 h 1100048"/>
              <a:gd name="connsiteX3" fmla="*/ 2200097 w 2750121"/>
              <a:gd name="connsiteY3" fmla="*/ 1100048 h 1100048"/>
              <a:gd name="connsiteX4" fmla="*/ 0 w 2750121"/>
              <a:gd name="connsiteY4" fmla="*/ 1100048 h 1100048"/>
              <a:gd name="connsiteX5" fmla="*/ 550024 w 2750121"/>
              <a:gd name="connsiteY5" fmla="*/ 550024 h 1100048"/>
              <a:gd name="connsiteX6" fmla="*/ 0 w 2750121"/>
              <a:gd name="connsiteY6" fmla="*/ 0 h 1100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50121" h="1100048">
                <a:moveTo>
                  <a:pt x="0" y="0"/>
                </a:moveTo>
                <a:lnTo>
                  <a:pt x="2200097" y="0"/>
                </a:lnTo>
                <a:lnTo>
                  <a:pt x="2750121" y="550024"/>
                </a:lnTo>
                <a:lnTo>
                  <a:pt x="2200097" y="1100048"/>
                </a:lnTo>
                <a:lnTo>
                  <a:pt x="0" y="1100048"/>
                </a:lnTo>
                <a:lnTo>
                  <a:pt x="550024" y="550024"/>
                </a:lnTo>
                <a:lnTo>
                  <a:pt x="0" y="0"/>
                </a:lnTo>
                <a:close/>
              </a:path>
            </a:pathLst>
          </a:custGeom>
          <a:solidFill>
            <a:srgbClr val="FF33CC"/>
          </a:solid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78040" tIns="42672" rIns="592696" bIns="42672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/>
              <a:t>Vltava</a:t>
            </a:r>
          </a:p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/>
              <a:t>(433 km)</a:t>
            </a:r>
            <a:endParaRPr lang="cs-CZ" sz="2000" kern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11 -0.01711 L -0.27639 0.318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0" y="1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28 0.0037 L -0.26059 0.318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17206E-6 L 0.55052 0.318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00" y="1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07288" cy="634082"/>
          </a:xfrm>
        </p:spPr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POUŽITÉ ZDROJE:</a:t>
            </a:r>
            <a:endParaRPr lang="cs-CZ" sz="2000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2664296"/>
          </a:xfrm>
        </p:spPr>
        <p:txBody>
          <a:bodyPr>
            <a:norm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MATUŠKOVÁ, A. a kol. </a:t>
            </a:r>
            <a:r>
              <a:rPr lang="cs-CZ" sz="1200" i="1" dirty="0" smtClean="0">
                <a:solidFill>
                  <a:prstClr val="black"/>
                </a:solidFill>
                <a:latin typeface="Calibri" pitchFamily="34" charset="0"/>
              </a:rPr>
              <a:t>Vlastivěda pro 5. ročník zvláštní školy. </a:t>
            </a:r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 Praha: Septima, 1995.  ISBN 80-85801-51-5.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 4.: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Obrázek byl použit z galerie Office.</a:t>
            </a: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 5.: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Obrázek  řeky byl použit z galerie Office.</a:t>
            </a: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Galerie autora.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 6.: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Obrázek České republiky byl použit z galerie Office.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 7.: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Galerie autora.</a:t>
            </a: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989</TotalTime>
  <Words>303</Words>
  <Application>Microsoft Office PowerPoint</Application>
  <PresentationFormat>Předvádění na obrazovce (4:3)</PresentationFormat>
  <Paragraphs>88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VODSTVO ČR</vt:lpstr>
      <vt:lpstr>VODSTVO- slovníček pojmů</vt:lpstr>
      <vt:lpstr>VODSTVO ČR</vt:lpstr>
      <vt:lpstr>Odpověz s pomocí učebnice</vt:lpstr>
      <vt:lpstr>Přiřaď k názvu správné číslo</vt:lpstr>
      <vt:lpstr>Vyhledej v atlasu</vt:lpstr>
      <vt:lpstr>Seřaď tyto řeky od nejkratší po nejdelší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 O ČESKÉ REPUBLICE</dc:title>
  <dc:creator>Lucinka</dc:creator>
  <cp:lastModifiedBy>Martin Králík</cp:lastModifiedBy>
  <cp:revision>106</cp:revision>
  <dcterms:created xsi:type="dcterms:W3CDTF">2010-10-12T18:57:07Z</dcterms:created>
  <dcterms:modified xsi:type="dcterms:W3CDTF">2012-03-24T18:14:10Z</dcterms:modified>
</cp:coreProperties>
</file>