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90" r:id="rId2"/>
    <p:sldId id="292" r:id="rId3"/>
    <p:sldId id="256" r:id="rId4"/>
    <p:sldId id="258" r:id="rId5"/>
    <p:sldId id="272" r:id="rId6"/>
    <p:sldId id="299" r:id="rId7"/>
    <p:sldId id="273" r:id="rId8"/>
    <p:sldId id="300" r:id="rId9"/>
    <p:sldId id="301" r:id="rId10"/>
    <p:sldId id="302" r:id="rId11"/>
    <p:sldId id="304" r:id="rId12"/>
    <p:sldId id="303" r:id="rId13"/>
    <p:sldId id="305" r:id="rId14"/>
    <p:sldId id="29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1FEFB-7F92-43D6-BED2-089DA9B7A1D5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ABF869-E17B-433E-A127-017D07403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894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413EDA-B370-4042-9DD5-4B11D12B068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ndows2universe.org/earth/polar/inuit_culture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c.gc.ca/eng/index.aspx" TargetMode="External"/><Relationship Id="rId2" Type="http://schemas.openxmlformats.org/officeDocument/2006/relationships/hyperlink" Target="http://en.wikipedia.org/wiki/Main_Page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Political_map_of_Canada.png%20http" TargetMode="External"/><Relationship Id="rId7" Type="http://schemas.openxmlformats.org/officeDocument/2006/relationships/hyperlink" Target="http://en.wikipedia.org/wiki/File:Canadian_National_Parks_Location.png" TargetMode="External"/><Relationship Id="rId2" Type="http://schemas.openxmlformats.org/officeDocument/2006/relationships/hyperlink" Target="http://en.wikipedia.org/wiki/File:Flag_of_Canad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Main_Page" TargetMode="External"/><Relationship Id="rId5" Type="http://schemas.openxmlformats.org/officeDocument/2006/relationships/hyperlink" Target="http://en.wikipedia.org/wiki/File:Censusdivisions-ethnic.png" TargetMode="External"/><Relationship Id="rId4" Type="http://schemas.openxmlformats.org/officeDocument/2006/relationships/hyperlink" Target="http://www.windows2universe.org/earth/polar/inuit_cultur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231018"/>
              </p:ext>
            </p:extLst>
          </p:nvPr>
        </p:nvGraphicFramePr>
        <p:xfrm>
          <a:off x="614836" y="2816085"/>
          <a:ext cx="8136904" cy="2724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396891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VY_32_INOVACE_04B_15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_Canada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22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marL="0" indent="0" algn="just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Tento materiál je určen k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představení Kanady. 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Cílem prezentace je připravit žáky na souvislý ústní projev o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Kanadě.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Žáci si píší poznámky do svých sešitů, lokalizují všechny zmíněné pojmy na mapě, odpovídají na otázky a hledají  informace v online prostředí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Slidy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4 až 9 seznamují studenty se základními údaji o Kanadě.</a:t>
            </a:r>
          </a:p>
          <a:p>
            <a:pPr marL="0" indent="0" algn="just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Studenti pracují s textem o Inuitech na webu a posléze vytvoří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miniprezentaci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o původním obyvatelstvu Kanady.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Na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10 si studenti vybírají zajímavá místa jež zařadí do své prezentace.</a:t>
            </a:r>
          </a:p>
          <a:p>
            <a:pPr marL="0" indent="0" algn="just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12 slouží k procvičení a upevnění informací o Kanadě.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Tento materiál je určen k interaktivní výuce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7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5672" y="620688"/>
            <a:ext cx="8458200" cy="2088232"/>
          </a:xfrm>
        </p:spPr>
        <p:txBody>
          <a:bodyPr>
            <a:normAutofit/>
          </a:bodyPr>
          <a:lstStyle/>
          <a:p>
            <a:r>
              <a:rPr lang="cs-CZ" sz="9600" dirty="0" err="1" smtClean="0"/>
              <a:t>Canada</a:t>
            </a:r>
            <a:endParaRPr lang="cs-CZ" sz="96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36912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GENERAL  INFOMATION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Area: 9,98 mil km2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: 35 mil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Kanata</a:t>
            </a:r>
            <a:r>
              <a:rPr lang="cs-CZ" dirty="0" smtClean="0"/>
              <a:t>“ -- </a:t>
            </a:r>
            <a:r>
              <a:rPr lang="cs-CZ" dirty="0" err="1" smtClean="0"/>
              <a:t>village</a:t>
            </a:r>
            <a:endParaRPr lang="cs-CZ" dirty="0" smtClean="0"/>
          </a:p>
          <a:p>
            <a:r>
              <a:rPr lang="cs-CZ" dirty="0" err="1" smtClean="0"/>
              <a:t>Languages</a:t>
            </a:r>
            <a:r>
              <a:rPr lang="cs-CZ" dirty="0" smtClean="0"/>
              <a:t>: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French</a:t>
            </a:r>
            <a:r>
              <a:rPr lang="cs-CZ" dirty="0" smtClean="0"/>
              <a:t>, </a:t>
            </a:r>
            <a:r>
              <a:rPr lang="cs-CZ" dirty="0" err="1" smtClean="0"/>
              <a:t>Native</a:t>
            </a:r>
            <a:r>
              <a:rPr lang="cs-CZ" dirty="0" smtClean="0"/>
              <a:t> l.</a:t>
            </a:r>
          </a:p>
          <a:p>
            <a:r>
              <a:rPr lang="cs-CZ" dirty="0" smtClean="0"/>
              <a:t>215 </a:t>
            </a:r>
            <a:r>
              <a:rPr lang="cs-CZ" dirty="0" err="1" smtClean="0"/>
              <a:t>ethnic</a:t>
            </a:r>
            <a:r>
              <a:rPr lang="cs-CZ" dirty="0" smtClean="0"/>
              <a:t> </a:t>
            </a:r>
            <a:r>
              <a:rPr lang="cs-CZ" dirty="0" err="1" smtClean="0"/>
              <a:t>groups</a:t>
            </a:r>
            <a:endParaRPr lang="cs-CZ" dirty="0" smtClean="0"/>
          </a:p>
          <a:p>
            <a:r>
              <a:rPr lang="cs-CZ" dirty="0" err="1" smtClean="0"/>
              <a:t>Constitutional</a:t>
            </a:r>
            <a:r>
              <a:rPr lang="cs-CZ" dirty="0" smtClean="0"/>
              <a:t> monarchy, dominion, </a:t>
            </a:r>
            <a:r>
              <a:rPr lang="cs-CZ" dirty="0" err="1" smtClean="0"/>
              <a:t>parliamentary</a:t>
            </a:r>
            <a:r>
              <a:rPr lang="cs-CZ" dirty="0" smtClean="0"/>
              <a:t> </a:t>
            </a:r>
            <a:r>
              <a:rPr lang="cs-CZ" dirty="0" err="1" smtClean="0"/>
              <a:t>democracy</a:t>
            </a:r>
            <a:endParaRPr lang="cs-CZ" dirty="0" smtClean="0"/>
          </a:p>
          <a:p>
            <a:r>
              <a:rPr lang="cs-CZ" dirty="0" smtClean="0"/>
              <a:t>10 </a:t>
            </a:r>
            <a:r>
              <a:rPr lang="cs-CZ" dirty="0" err="1" smtClean="0"/>
              <a:t>provincies</a:t>
            </a:r>
            <a:r>
              <a:rPr lang="cs-CZ" dirty="0" smtClean="0"/>
              <a:t> + 3 </a:t>
            </a:r>
            <a:r>
              <a:rPr lang="cs-CZ" dirty="0" err="1" smtClean="0"/>
              <a:t>territories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25000 </a:t>
            </a:r>
            <a:r>
              <a:rPr lang="cs-CZ" dirty="0" err="1" smtClean="0"/>
              <a:t>yrs</a:t>
            </a:r>
            <a:r>
              <a:rPr lang="cs-CZ" dirty="0" smtClean="0"/>
              <a:t>. </a:t>
            </a:r>
            <a:r>
              <a:rPr lang="cs-CZ" dirty="0"/>
              <a:t>a</a:t>
            </a:r>
            <a:r>
              <a:rPr lang="cs-CZ" dirty="0" smtClean="0"/>
              <a:t>go - </a:t>
            </a:r>
            <a:r>
              <a:rPr lang="cs-CZ" dirty="0" err="1" smtClean="0"/>
              <a:t>human</a:t>
            </a:r>
            <a:r>
              <a:rPr lang="cs-CZ" dirty="0" smtClean="0"/>
              <a:t> presence in Yukon T.</a:t>
            </a:r>
          </a:p>
          <a:p>
            <a:r>
              <a:rPr lang="cs-CZ" dirty="0" smtClean="0"/>
              <a:t>1000 </a:t>
            </a:r>
            <a:r>
              <a:rPr lang="cs-CZ" dirty="0" err="1" smtClean="0"/>
              <a:t>Leif</a:t>
            </a:r>
            <a:r>
              <a:rPr lang="cs-CZ" dirty="0" smtClean="0"/>
              <a:t> </a:t>
            </a:r>
            <a:r>
              <a:rPr lang="cs-CZ" dirty="0" err="1" smtClean="0"/>
              <a:t>Eriksson</a:t>
            </a:r>
            <a:r>
              <a:rPr lang="cs-CZ" dirty="0" smtClean="0"/>
              <a:t> - </a:t>
            </a:r>
            <a:r>
              <a:rPr lang="cs-CZ" dirty="0" err="1" smtClean="0"/>
              <a:t>Vikings</a:t>
            </a:r>
            <a:endParaRPr lang="cs-CZ" dirty="0" smtClean="0"/>
          </a:p>
          <a:p>
            <a:r>
              <a:rPr lang="cs-CZ" dirty="0" smtClean="0"/>
              <a:t>1497 John </a:t>
            </a:r>
            <a:r>
              <a:rPr lang="cs-CZ" dirty="0" err="1" smtClean="0"/>
              <a:t>Cabot</a:t>
            </a:r>
            <a:r>
              <a:rPr lang="cs-CZ" dirty="0" smtClean="0"/>
              <a:t> – in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services</a:t>
            </a:r>
            <a:endParaRPr lang="cs-CZ" dirty="0" smtClean="0"/>
          </a:p>
          <a:p>
            <a:r>
              <a:rPr lang="cs-CZ" dirty="0" smtClean="0"/>
              <a:t>16th </a:t>
            </a:r>
            <a:r>
              <a:rPr lang="cs-CZ" dirty="0" err="1" smtClean="0"/>
              <a:t>century</a:t>
            </a:r>
            <a:r>
              <a:rPr lang="cs-CZ" dirty="0" smtClean="0"/>
              <a:t> Jacques </a:t>
            </a:r>
            <a:r>
              <a:rPr lang="cs-CZ" dirty="0" err="1" smtClean="0"/>
              <a:t>Cartier</a:t>
            </a:r>
            <a:r>
              <a:rPr lang="cs-CZ" dirty="0" smtClean="0"/>
              <a:t>, Samuel de </a:t>
            </a:r>
            <a:r>
              <a:rPr lang="cs-CZ" dirty="0" err="1" smtClean="0"/>
              <a:t>Champlain</a:t>
            </a:r>
            <a:endParaRPr lang="cs-CZ" dirty="0" smtClean="0"/>
          </a:p>
          <a:p>
            <a:r>
              <a:rPr lang="cs-CZ" dirty="0" smtClean="0"/>
              <a:t>1756-63 – </a:t>
            </a:r>
            <a:r>
              <a:rPr lang="cs-CZ" dirty="0" err="1" smtClean="0"/>
              <a:t>French</a:t>
            </a:r>
            <a:r>
              <a:rPr lang="cs-CZ" dirty="0" smtClean="0"/>
              <a:t>-Indian </a:t>
            </a:r>
            <a:r>
              <a:rPr lang="cs-CZ" dirty="0" err="1" smtClean="0"/>
              <a:t>war</a:t>
            </a:r>
            <a:endParaRPr lang="cs-CZ" dirty="0" smtClean="0"/>
          </a:p>
          <a:p>
            <a:r>
              <a:rPr lang="cs-CZ" dirty="0" smtClean="0"/>
              <a:t>1867 – </a:t>
            </a:r>
            <a:r>
              <a:rPr lang="cs-CZ" dirty="0" err="1" smtClean="0"/>
              <a:t>Canada</a:t>
            </a:r>
            <a:r>
              <a:rPr lang="cs-CZ" dirty="0" smtClean="0"/>
              <a:t> </a:t>
            </a:r>
            <a:r>
              <a:rPr lang="cs-CZ" dirty="0" err="1" smtClean="0"/>
              <a:t>established</a:t>
            </a:r>
            <a:endParaRPr lang="cs-CZ" dirty="0" smtClean="0"/>
          </a:p>
          <a:p>
            <a:r>
              <a:rPr lang="cs-CZ" dirty="0" smtClean="0"/>
              <a:t>1931 – Statute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Westminster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Rocky </a:t>
            </a:r>
            <a:r>
              <a:rPr lang="cs-CZ" dirty="0" err="1" smtClean="0"/>
              <a:t>Mts</a:t>
            </a:r>
            <a:r>
              <a:rPr lang="cs-CZ" dirty="0" smtClean="0"/>
              <a:t>. – </a:t>
            </a:r>
            <a:r>
              <a:rPr lang="cs-CZ" dirty="0" err="1" smtClean="0"/>
              <a:t>Rockies</a:t>
            </a:r>
            <a:endParaRPr lang="cs-CZ" dirty="0" smtClean="0"/>
          </a:p>
          <a:p>
            <a:r>
              <a:rPr lang="cs-CZ" dirty="0" err="1" smtClean="0"/>
              <a:t>Mt</a:t>
            </a:r>
            <a:r>
              <a:rPr lang="cs-CZ" dirty="0" smtClean="0"/>
              <a:t> Logan 6050m</a:t>
            </a:r>
          </a:p>
          <a:p>
            <a:r>
              <a:rPr lang="cs-CZ" dirty="0" err="1" smtClean="0"/>
              <a:t>Laurentine</a:t>
            </a:r>
            <a:r>
              <a:rPr lang="cs-CZ" dirty="0" smtClean="0"/>
              <a:t> </a:t>
            </a:r>
            <a:r>
              <a:rPr lang="cs-CZ" dirty="0" err="1" smtClean="0"/>
              <a:t>shield</a:t>
            </a:r>
            <a:r>
              <a:rPr lang="cs-CZ" dirty="0" smtClean="0"/>
              <a:t> – E</a:t>
            </a:r>
          </a:p>
          <a:p>
            <a:r>
              <a:rPr lang="cs-CZ" dirty="0" err="1" smtClean="0"/>
              <a:t>Glaciers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Rockies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freshwater</a:t>
            </a:r>
            <a:r>
              <a:rPr lang="cs-CZ" dirty="0" smtClean="0"/>
              <a:t> </a:t>
            </a:r>
            <a:r>
              <a:rPr lang="cs-CZ" dirty="0" err="1" smtClean="0"/>
              <a:t>lakes</a:t>
            </a:r>
            <a:r>
              <a:rPr lang="cs-CZ" dirty="0" smtClean="0"/>
              <a:t> – </a:t>
            </a:r>
            <a:r>
              <a:rPr lang="cs-CZ" dirty="0" err="1" smtClean="0"/>
              <a:t>over</a:t>
            </a:r>
            <a:r>
              <a:rPr lang="cs-CZ" dirty="0" smtClean="0"/>
              <a:t> 30000</a:t>
            </a:r>
          </a:p>
          <a:p>
            <a:r>
              <a:rPr lang="cs-CZ" dirty="0" smtClean="0"/>
              <a:t>Great </a:t>
            </a:r>
            <a:r>
              <a:rPr lang="cs-CZ" dirty="0" err="1" smtClean="0"/>
              <a:t>lakes</a:t>
            </a:r>
            <a:r>
              <a:rPr lang="cs-CZ" dirty="0" smtClean="0"/>
              <a:t>, Great </a:t>
            </a:r>
            <a:r>
              <a:rPr lang="cs-CZ" dirty="0" err="1" smtClean="0"/>
              <a:t>Bear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, …..</a:t>
            </a:r>
          </a:p>
          <a:p>
            <a:r>
              <a:rPr lang="cs-CZ" dirty="0" smtClean="0"/>
              <a:t>Mackenzie r., St </a:t>
            </a:r>
            <a:r>
              <a:rPr lang="cs-CZ" dirty="0" err="1" smtClean="0"/>
              <a:t>Lawrence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Climate</a:t>
            </a:r>
            <a:r>
              <a:rPr lang="cs-CZ" dirty="0" smtClean="0"/>
              <a:t> vary – </a:t>
            </a:r>
            <a:r>
              <a:rPr lang="cs-CZ" dirty="0" err="1" smtClean="0"/>
              <a:t>arctic</a:t>
            </a:r>
            <a:r>
              <a:rPr lang="cs-CZ" dirty="0" smtClean="0"/>
              <a:t> to </a:t>
            </a:r>
            <a:r>
              <a:rPr lang="cs-CZ" dirty="0" err="1" smtClean="0"/>
              <a:t>tempetrate</a:t>
            </a:r>
            <a:r>
              <a:rPr lang="cs-CZ" dirty="0" smtClean="0"/>
              <a:t>  </a:t>
            </a:r>
            <a:r>
              <a:rPr lang="cs-CZ" dirty="0" err="1" smtClean="0"/>
              <a:t>zone</a:t>
            </a:r>
            <a:endParaRPr lang="cs-CZ" dirty="0" smtClean="0"/>
          </a:p>
          <a:p>
            <a:r>
              <a:rPr lang="cs-CZ" dirty="0" smtClean="0"/>
              <a:t>Continental </a:t>
            </a:r>
            <a:r>
              <a:rPr lang="cs-CZ" dirty="0" err="1" smtClean="0"/>
              <a:t>climate</a:t>
            </a:r>
            <a:r>
              <a:rPr lang="cs-CZ" dirty="0" smtClean="0"/>
              <a:t>, </a:t>
            </a:r>
            <a:r>
              <a:rPr lang="cs-CZ" dirty="0" err="1" smtClean="0"/>
              <a:t>wind</a:t>
            </a:r>
            <a:r>
              <a:rPr lang="cs-CZ" dirty="0" smtClean="0"/>
              <a:t> </a:t>
            </a:r>
            <a:r>
              <a:rPr lang="cs-CZ" dirty="0" err="1" smtClean="0"/>
              <a:t>chills</a:t>
            </a:r>
            <a:r>
              <a:rPr lang="cs-CZ" dirty="0" smtClean="0"/>
              <a:t>, </a:t>
            </a:r>
            <a:r>
              <a:rPr lang="cs-CZ" dirty="0" err="1" smtClean="0"/>
              <a:t>low</a:t>
            </a:r>
            <a:r>
              <a:rPr lang="cs-CZ" dirty="0" smtClean="0"/>
              <a:t> </a:t>
            </a:r>
            <a:r>
              <a:rPr lang="cs-CZ" dirty="0" err="1" smtClean="0"/>
              <a:t>temperatures</a:t>
            </a:r>
            <a:r>
              <a:rPr lang="cs-CZ" dirty="0" smtClean="0"/>
              <a:t>, </a:t>
            </a:r>
            <a:r>
              <a:rPr lang="cs-CZ" dirty="0" err="1" smtClean="0"/>
              <a:t>coasts</a:t>
            </a:r>
            <a:r>
              <a:rPr lang="cs-CZ" dirty="0" smtClean="0"/>
              <a:t> </a:t>
            </a:r>
            <a:r>
              <a:rPr lang="cs-CZ" dirty="0" err="1" smtClean="0"/>
              <a:t>warmer</a:t>
            </a:r>
            <a:endParaRPr lang="cs-CZ" dirty="0" smtClean="0"/>
          </a:p>
          <a:p>
            <a:r>
              <a:rPr lang="cs-CZ" dirty="0" err="1" smtClean="0"/>
              <a:t>Snow</a:t>
            </a:r>
            <a:r>
              <a:rPr lang="cs-CZ" dirty="0" smtClean="0"/>
              <a:t> </a:t>
            </a:r>
            <a:r>
              <a:rPr lang="cs-CZ" dirty="0" err="1" smtClean="0"/>
              <a:t>outside</a:t>
            </a:r>
            <a:r>
              <a:rPr lang="cs-CZ" dirty="0" smtClean="0"/>
              <a:t> </a:t>
            </a:r>
            <a:r>
              <a:rPr lang="cs-CZ" dirty="0" err="1" smtClean="0"/>
              <a:t>coast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a </a:t>
            </a:r>
            <a:r>
              <a:rPr lang="cs-CZ" dirty="0" err="1" smtClean="0"/>
              <a:t>year</a:t>
            </a:r>
            <a:r>
              <a:rPr lang="cs-CZ" dirty="0" smtClean="0"/>
              <a:t>, N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 </a:t>
            </a:r>
            <a:r>
              <a:rPr lang="cs-CZ" dirty="0" err="1" smtClean="0"/>
              <a:t>round</a:t>
            </a:r>
            <a:endParaRPr lang="cs-CZ" dirty="0" smtClean="0"/>
          </a:p>
          <a:p>
            <a:r>
              <a:rPr lang="cs-CZ" dirty="0" err="1" smtClean="0"/>
              <a:t>Wet</a:t>
            </a:r>
            <a:r>
              <a:rPr lang="cs-CZ" dirty="0" smtClean="0"/>
              <a:t> and </a:t>
            </a:r>
            <a:r>
              <a:rPr lang="cs-CZ" dirty="0" err="1" smtClean="0"/>
              <a:t>humid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coast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07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 </a:t>
            </a:r>
            <a:r>
              <a:rPr lang="cs-CZ" dirty="0" err="1" smtClean="0"/>
              <a:t>provincies</a:t>
            </a:r>
            <a:r>
              <a:rPr lang="cs-CZ" dirty="0" smtClean="0"/>
              <a:t> and 3 </a:t>
            </a:r>
            <a:r>
              <a:rPr lang="cs-CZ" dirty="0" err="1" smtClean="0"/>
              <a:t>territories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340768"/>
            <a:ext cx="6263977" cy="5415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people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035078"/>
          </a:xfrm>
        </p:spPr>
        <p:txBody>
          <a:bodyPr/>
          <a:lstStyle/>
          <a:p>
            <a:r>
              <a:rPr lang="cs-CZ" dirty="0" err="1" smtClean="0">
                <a:hlinkClick r:id="rId2"/>
              </a:rPr>
              <a:t>Inuits</a:t>
            </a:r>
            <a:r>
              <a:rPr lang="cs-CZ" dirty="0" smtClean="0"/>
              <a:t> x NA </a:t>
            </a:r>
            <a:r>
              <a:rPr lang="cs-CZ" dirty="0" err="1" smtClean="0"/>
              <a:t>Indians</a:t>
            </a:r>
            <a:endParaRPr lang="cs-CZ" dirty="0" smtClean="0"/>
          </a:p>
          <a:p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settled</a:t>
            </a:r>
            <a:r>
              <a:rPr lang="cs-CZ" dirty="0" smtClean="0"/>
              <a:t> Yukon T. –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Asia</a:t>
            </a:r>
            <a:r>
              <a:rPr lang="cs-CZ" dirty="0" smtClean="0"/>
              <a:t> 25000 ago</a:t>
            </a:r>
          </a:p>
          <a:p>
            <a:r>
              <a:rPr lang="cs-CZ" dirty="0" err="1" smtClean="0"/>
              <a:t>Inuits</a:t>
            </a:r>
            <a:r>
              <a:rPr lang="cs-CZ" dirty="0" smtClean="0"/>
              <a:t> - </a:t>
            </a:r>
            <a:r>
              <a:rPr lang="cs-CZ" dirty="0" err="1"/>
              <a:t>the</a:t>
            </a:r>
            <a:r>
              <a:rPr lang="cs-CZ" dirty="0"/>
              <a:t> term </a:t>
            </a:r>
            <a:r>
              <a:rPr lang="cs-CZ" dirty="0" err="1"/>
              <a:t>Eskimo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pejorative</a:t>
            </a:r>
            <a:r>
              <a:rPr lang="cs-CZ" dirty="0" smtClean="0"/>
              <a:t>, live </a:t>
            </a:r>
            <a:r>
              <a:rPr lang="cs-CZ" dirty="0"/>
              <a:t>in skin </a:t>
            </a:r>
            <a:r>
              <a:rPr lang="cs-CZ" dirty="0" err="1" smtClean="0"/>
              <a:t>lodge</a:t>
            </a:r>
            <a:r>
              <a:rPr lang="cs-CZ" dirty="0" smtClean="0"/>
              <a:t>, </a:t>
            </a:r>
            <a:r>
              <a:rPr lang="cs-CZ" dirty="0" err="1"/>
              <a:t>igloo</a:t>
            </a:r>
            <a:r>
              <a:rPr lang="cs-CZ" dirty="0"/>
              <a:t>, </a:t>
            </a:r>
            <a:r>
              <a:rPr lang="cs-CZ" dirty="0" err="1"/>
              <a:t>wooden</a:t>
            </a:r>
            <a:r>
              <a:rPr lang="cs-CZ" dirty="0"/>
              <a:t> </a:t>
            </a:r>
            <a:r>
              <a:rPr lang="cs-CZ" dirty="0" smtClean="0"/>
              <a:t>house, </a:t>
            </a:r>
            <a:r>
              <a:rPr lang="cs-CZ" dirty="0" err="1" smtClean="0"/>
              <a:t>Matriarchy</a:t>
            </a:r>
            <a:endParaRPr lang="cs-CZ" dirty="0" smtClean="0"/>
          </a:p>
          <a:p>
            <a:r>
              <a:rPr lang="cs-CZ" dirty="0" err="1" smtClean="0"/>
              <a:t>English</a:t>
            </a:r>
            <a:r>
              <a:rPr lang="cs-CZ" dirty="0" smtClean="0"/>
              <a:t> and </a:t>
            </a:r>
            <a:r>
              <a:rPr lang="cs-CZ" dirty="0" err="1" smtClean="0"/>
              <a:t>French</a:t>
            </a:r>
            <a:r>
              <a:rPr lang="cs-CZ" dirty="0" smtClean="0"/>
              <a:t> </a:t>
            </a:r>
            <a:endParaRPr lang="cs-CZ" dirty="0"/>
          </a:p>
          <a:p>
            <a:pPr lvl="0"/>
            <a:r>
              <a:rPr lang="cs-CZ" dirty="0" smtClean="0"/>
              <a:t> </a:t>
            </a:r>
            <a:r>
              <a:rPr lang="cs-CZ" dirty="0" err="1" smtClean="0"/>
              <a:t>Christianity</a:t>
            </a:r>
            <a:r>
              <a:rPr lang="cs-CZ" dirty="0" smtClean="0"/>
              <a:t> (67%) – </a:t>
            </a:r>
            <a:r>
              <a:rPr lang="cs-CZ" dirty="0" err="1" smtClean="0"/>
              <a:t>catholics</a:t>
            </a:r>
            <a:r>
              <a:rPr lang="cs-CZ" dirty="0" smtClean="0"/>
              <a:t> 38%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73325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Characterize</a:t>
            </a: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indigenous</a:t>
            </a: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inhabitants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629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Ethnic</a:t>
            </a:r>
            <a:r>
              <a:rPr lang="cs-CZ" dirty="0"/>
              <a:t> </a:t>
            </a:r>
            <a:r>
              <a:rPr lang="cs-CZ" dirty="0" err="1"/>
              <a:t>groups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Canada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93783"/>
            <a:ext cx="5616624" cy="4905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900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844824"/>
            <a:ext cx="4191000" cy="4479776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Niagara </a:t>
            </a:r>
            <a:r>
              <a:rPr lang="cs-CZ" dirty="0" err="1" smtClean="0">
                <a:hlinkClick r:id="rId2"/>
              </a:rPr>
              <a:t>Falls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Ottawa - </a:t>
            </a:r>
            <a:r>
              <a:rPr lang="cs-CZ" dirty="0" err="1" smtClean="0">
                <a:hlinkClick r:id="rId2"/>
              </a:rPr>
              <a:t>Rideau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Canal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Vancouver - </a:t>
            </a:r>
            <a:r>
              <a:rPr lang="cs-CZ" dirty="0" err="1" smtClean="0">
                <a:hlinkClick r:id="rId2"/>
              </a:rPr>
              <a:t>Stanley</a:t>
            </a:r>
            <a:r>
              <a:rPr lang="cs-CZ" dirty="0" smtClean="0">
                <a:hlinkClick r:id="rId2"/>
              </a:rPr>
              <a:t> Park</a:t>
            </a:r>
          </a:p>
          <a:p>
            <a:r>
              <a:rPr lang="cs-CZ" dirty="0" smtClean="0">
                <a:hlinkClick r:id="rId2"/>
              </a:rPr>
              <a:t>Toronto</a:t>
            </a:r>
          </a:p>
          <a:p>
            <a:r>
              <a:rPr lang="cs-CZ" dirty="0" smtClean="0">
                <a:hlinkClick r:id="rId2"/>
              </a:rPr>
              <a:t>Alberta </a:t>
            </a:r>
            <a:r>
              <a:rPr lang="cs-CZ" dirty="0" err="1" smtClean="0">
                <a:hlinkClick r:id="rId2"/>
              </a:rPr>
              <a:t>Railway</a:t>
            </a:r>
            <a:r>
              <a:rPr lang="cs-CZ" dirty="0" smtClean="0">
                <a:hlinkClick r:id="rId2"/>
              </a:rPr>
              <a:t> Museum</a:t>
            </a:r>
          </a:p>
          <a:p>
            <a:r>
              <a:rPr lang="cs-CZ" dirty="0" smtClean="0">
                <a:hlinkClick r:id="rId2"/>
              </a:rPr>
              <a:t>Great </a:t>
            </a:r>
            <a:r>
              <a:rPr lang="cs-CZ" dirty="0" err="1" smtClean="0">
                <a:hlinkClick r:id="rId2"/>
              </a:rPr>
              <a:t>Lakes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12886"/>
            <a:ext cx="4343400" cy="4511714"/>
          </a:xfrm>
        </p:spPr>
        <p:txBody>
          <a:bodyPr/>
          <a:lstStyle/>
          <a:p>
            <a:r>
              <a:rPr lang="cs-CZ" dirty="0" err="1" smtClean="0">
                <a:hlinkClick r:id="rId2"/>
              </a:rPr>
              <a:t>Quebec</a:t>
            </a:r>
            <a:r>
              <a:rPr lang="cs-CZ" dirty="0" smtClean="0">
                <a:hlinkClick r:id="rId2"/>
              </a:rPr>
              <a:t> city</a:t>
            </a:r>
          </a:p>
          <a:p>
            <a:r>
              <a:rPr lang="cs-CZ" dirty="0" smtClean="0">
                <a:hlinkClick r:id="rId2"/>
              </a:rPr>
              <a:t>Montreal</a:t>
            </a:r>
          </a:p>
          <a:p>
            <a:r>
              <a:rPr lang="cs-CZ" dirty="0" smtClean="0">
                <a:hlinkClick r:id="rId2"/>
              </a:rPr>
              <a:t>Toronto</a:t>
            </a:r>
            <a:endParaRPr lang="cs-CZ" dirty="0" smtClean="0"/>
          </a:p>
          <a:p>
            <a:r>
              <a:rPr lang="cs-CZ" dirty="0" err="1" smtClean="0">
                <a:hlinkClick r:id="rId3"/>
              </a:rPr>
              <a:t>Jasper</a:t>
            </a:r>
            <a:r>
              <a:rPr lang="cs-CZ" dirty="0" smtClean="0">
                <a:hlinkClick r:id="rId3"/>
              </a:rPr>
              <a:t> NP</a:t>
            </a:r>
          </a:p>
          <a:p>
            <a:r>
              <a:rPr lang="cs-CZ" dirty="0" err="1" smtClean="0">
                <a:hlinkClick r:id="rId3"/>
              </a:rPr>
              <a:t>Yoho</a:t>
            </a:r>
            <a:r>
              <a:rPr lang="cs-CZ" dirty="0" smtClean="0">
                <a:hlinkClick r:id="rId3"/>
              </a:rPr>
              <a:t> NP</a:t>
            </a:r>
          </a:p>
          <a:p>
            <a:r>
              <a:rPr lang="cs-CZ" dirty="0" err="1" smtClean="0">
                <a:hlinkClick r:id="rId3"/>
              </a:rPr>
              <a:t>Glacier</a:t>
            </a:r>
            <a:r>
              <a:rPr lang="cs-CZ" dirty="0" smtClean="0">
                <a:hlinkClick r:id="rId3"/>
              </a:rPr>
              <a:t> NP</a:t>
            </a:r>
          </a:p>
          <a:p>
            <a:r>
              <a:rPr lang="cs-CZ" dirty="0" err="1" smtClean="0">
                <a:hlinkClick r:id="rId3"/>
              </a:rPr>
              <a:t>Wood</a:t>
            </a:r>
            <a:r>
              <a:rPr lang="cs-CZ" dirty="0" smtClean="0">
                <a:hlinkClick r:id="rId3"/>
              </a:rPr>
              <a:t> Buffalo NP</a:t>
            </a:r>
            <a:endParaRPr lang="cs-CZ" dirty="0">
              <a:hlinkClick r:id="rId3"/>
            </a:endParaRPr>
          </a:p>
          <a:p>
            <a:r>
              <a:rPr lang="cs-CZ" dirty="0" err="1">
                <a:hlinkClick r:id="rId3"/>
              </a:rPr>
              <a:t>Banff</a:t>
            </a:r>
            <a:r>
              <a:rPr lang="cs-CZ" dirty="0">
                <a:hlinkClick r:id="rId3"/>
              </a:rPr>
              <a:t> NP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7209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Choose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three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 and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describe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5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sentences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746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848499"/>
            <a:ext cx="70580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16526" y="187174"/>
            <a:ext cx="6985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cap="all" dirty="0" err="1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Canadian</a:t>
            </a: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cap="all" dirty="0" err="1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national</a:t>
            </a: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cap="all" dirty="0" err="1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parks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4167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appropriate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first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</a:t>
            </a:r>
            <a:r>
              <a:rPr lang="cs-CZ" sz="2400" dirty="0" err="1" smtClean="0"/>
              <a:t>appeared</a:t>
            </a:r>
            <a:r>
              <a:rPr lang="cs-CZ" sz="2400" dirty="0" smtClean="0"/>
              <a:t> in </a:t>
            </a:r>
            <a:r>
              <a:rPr lang="cs-CZ" sz="2400" dirty="0" err="1" smtClean="0"/>
              <a:t>Canada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…….</a:t>
            </a:r>
            <a:r>
              <a:rPr lang="cs-CZ" sz="2400" dirty="0" err="1" smtClean="0"/>
              <a:t>years</a:t>
            </a:r>
            <a:r>
              <a:rPr lang="cs-CZ" sz="2400" dirty="0" smtClean="0"/>
              <a:t> ago. 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comes</a:t>
            </a:r>
            <a:r>
              <a:rPr lang="cs-CZ" sz="2400" dirty="0" smtClean="0"/>
              <a:t> </a:t>
            </a:r>
            <a:r>
              <a:rPr lang="cs-CZ" sz="2400" dirty="0" err="1" smtClean="0"/>
              <a:t>fron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indian</a:t>
            </a:r>
            <a:r>
              <a:rPr lang="cs-CZ" sz="2400" dirty="0" smtClean="0"/>
              <a:t> </a:t>
            </a:r>
            <a:r>
              <a:rPr lang="cs-CZ" sz="2400" dirty="0" err="1" smtClean="0"/>
              <a:t>word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village</a:t>
            </a:r>
            <a:r>
              <a:rPr lang="cs-CZ" sz="2400" dirty="0" smtClean="0"/>
              <a:t>………..  .</a:t>
            </a:r>
          </a:p>
          <a:p>
            <a:r>
              <a:rPr lang="cs-CZ" sz="2400" dirty="0" err="1" smtClean="0"/>
              <a:t>Canada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…….</a:t>
            </a:r>
            <a:r>
              <a:rPr lang="cs-CZ" sz="2400" dirty="0" err="1" smtClean="0"/>
              <a:t>largest</a:t>
            </a:r>
            <a:r>
              <a:rPr lang="cs-CZ" sz="2400" dirty="0" smtClean="0"/>
              <a:t> country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world</a:t>
            </a:r>
            <a:r>
              <a:rPr lang="cs-CZ" sz="2400" dirty="0" smtClean="0"/>
              <a:t>. </a:t>
            </a:r>
          </a:p>
          <a:p>
            <a:r>
              <a:rPr lang="cs-CZ" sz="2400" dirty="0" err="1" smtClean="0"/>
              <a:t>Climate</a:t>
            </a:r>
            <a:r>
              <a:rPr lang="cs-CZ" sz="2400" dirty="0" smtClean="0"/>
              <a:t> vary </a:t>
            </a:r>
            <a:r>
              <a:rPr lang="cs-CZ" sz="2400" dirty="0" err="1" smtClean="0"/>
              <a:t>from</a:t>
            </a:r>
            <a:r>
              <a:rPr lang="cs-CZ" sz="2400" dirty="0" smtClean="0"/>
              <a:t> ………to </a:t>
            </a:r>
            <a:r>
              <a:rPr lang="cs-CZ" sz="2400" dirty="0" err="1" smtClean="0"/>
              <a:t>temperate</a:t>
            </a:r>
            <a:r>
              <a:rPr lang="cs-CZ" sz="2400" dirty="0" smtClean="0"/>
              <a:t> </a:t>
            </a:r>
            <a:r>
              <a:rPr lang="cs-CZ" sz="2400" dirty="0" err="1" smtClean="0"/>
              <a:t>zone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south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There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over</a:t>
            </a:r>
            <a:r>
              <a:rPr lang="cs-CZ" sz="2400" dirty="0" smtClean="0"/>
              <a:t> 30 000 ………..in </a:t>
            </a:r>
            <a:r>
              <a:rPr lang="cs-CZ" sz="2400" dirty="0" err="1" smtClean="0"/>
              <a:t>Canada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Th</a:t>
            </a:r>
            <a:r>
              <a:rPr lang="cs-CZ" sz="2400" dirty="0" smtClean="0"/>
              <a:t> </a:t>
            </a:r>
            <a:r>
              <a:rPr lang="cs-CZ" sz="2400" dirty="0" err="1" smtClean="0"/>
              <a:t>biggest</a:t>
            </a:r>
            <a:r>
              <a:rPr lang="cs-CZ" sz="2400" dirty="0" smtClean="0"/>
              <a:t> </a:t>
            </a:r>
            <a:r>
              <a:rPr lang="cs-CZ" sz="2400" dirty="0" err="1" smtClean="0"/>
              <a:t>river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………….., but </a:t>
            </a:r>
            <a:r>
              <a:rPr lang="cs-CZ" sz="2400" dirty="0" err="1" smtClean="0"/>
              <a:t>the</a:t>
            </a:r>
            <a:r>
              <a:rPr lang="cs-CZ" sz="2400" dirty="0" smtClean="0"/>
              <a:t> most </a:t>
            </a:r>
            <a:r>
              <a:rPr lang="cs-CZ" sz="2400" dirty="0" err="1" smtClean="0"/>
              <a:t>important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………………..</a:t>
            </a:r>
            <a:r>
              <a:rPr lang="cs-CZ" sz="2400" dirty="0" err="1" smtClean="0"/>
              <a:t>river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Canada</a:t>
            </a:r>
            <a:r>
              <a:rPr lang="cs-CZ" sz="2400" dirty="0" smtClean="0"/>
              <a:t> </a:t>
            </a:r>
            <a:r>
              <a:rPr lang="cs-CZ" sz="2400" dirty="0" err="1" smtClean="0"/>
              <a:t>consists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10 </a:t>
            </a:r>
            <a:r>
              <a:rPr lang="cs-CZ" sz="2400" dirty="0" err="1" smtClean="0"/>
              <a:t>provincies</a:t>
            </a:r>
            <a:r>
              <a:rPr lang="cs-CZ" sz="2400" dirty="0" smtClean="0"/>
              <a:t> and 3………………..  .</a:t>
            </a:r>
          </a:p>
          <a:p>
            <a:r>
              <a:rPr lang="cs-CZ" sz="2400" dirty="0" err="1" smtClean="0"/>
              <a:t>Eskymos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pejorative</a:t>
            </a:r>
            <a:r>
              <a:rPr lang="cs-CZ" sz="2400" dirty="0" smtClean="0"/>
              <a:t> </a:t>
            </a:r>
            <a:r>
              <a:rPr lang="cs-CZ" sz="2400" dirty="0" err="1" smtClean="0"/>
              <a:t>word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……….  .</a:t>
            </a:r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are </a:t>
            </a:r>
            <a:r>
              <a:rPr lang="cs-CZ" sz="2400" dirty="0" err="1" smtClean="0"/>
              <a:t>nomadic</a:t>
            </a:r>
            <a:r>
              <a:rPr lang="cs-CZ" sz="2400" dirty="0" smtClean="0"/>
              <a:t> </a:t>
            </a:r>
            <a:r>
              <a:rPr lang="cs-CZ" sz="2400" dirty="0" err="1" smtClean="0"/>
              <a:t>living</a:t>
            </a:r>
            <a:r>
              <a:rPr lang="cs-CZ" sz="2400" dirty="0" smtClean="0"/>
              <a:t> in……………………… </a:t>
            </a:r>
            <a:r>
              <a:rPr lang="cs-CZ" sz="2400" dirty="0" err="1" smtClean="0"/>
              <a:t>or</a:t>
            </a:r>
            <a:r>
              <a:rPr lang="cs-CZ" sz="2400" dirty="0" smtClean="0"/>
              <a:t> …………………….  .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…………………………….is  </a:t>
            </a:r>
            <a:r>
              <a:rPr lang="cs-CZ" sz="2400" dirty="0" err="1" smtClean="0"/>
              <a:t>only</a:t>
            </a:r>
            <a:r>
              <a:rPr lang="cs-CZ" sz="2400" dirty="0" smtClean="0"/>
              <a:t> ………</a:t>
            </a:r>
            <a:r>
              <a:rPr lang="cs-CZ" sz="2400" dirty="0" err="1" smtClean="0"/>
              <a:t>people</a:t>
            </a:r>
            <a:r>
              <a:rPr lang="cs-CZ" sz="2400" dirty="0" smtClean="0"/>
              <a:t> per km2.</a:t>
            </a:r>
          </a:p>
          <a:p>
            <a:r>
              <a:rPr lang="cs-CZ" sz="2400" dirty="0" err="1" smtClean="0"/>
              <a:t>Quebec</a:t>
            </a:r>
            <a:r>
              <a:rPr lang="cs-CZ" sz="2400" dirty="0" smtClean="0"/>
              <a:t> and………………………….</a:t>
            </a:r>
            <a:r>
              <a:rPr lang="cs-CZ" sz="2400" dirty="0" err="1" smtClean="0"/>
              <a:t>provincies</a:t>
            </a:r>
            <a:r>
              <a:rPr lang="cs-CZ" sz="2400" dirty="0" smtClean="0"/>
              <a:t> are </a:t>
            </a:r>
            <a:r>
              <a:rPr lang="cs-CZ" sz="2400" dirty="0" err="1" smtClean="0"/>
              <a:t>french</a:t>
            </a:r>
            <a:r>
              <a:rPr lang="cs-CZ" sz="2400" dirty="0" smtClean="0"/>
              <a:t> </a:t>
            </a:r>
            <a:r>
              <a:rPr lang="cs-CZ" sz="2400" dirty="0" err="1" smtClean="0"/>
              <a:t>speaking</a:t>
            </a:r>
            <a:r>
              <a:rPr lang="cs-CZ" sz="2400" dirty="0" smtClean="0"/>
              <a:t>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2399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Fill in an appropriate word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The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first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people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appeared</a:t>
            </a:r>
            <a:r>
              <a:rPr lang="cs-CZ" sz="2200" dirty="0">
                <a:solidFill>
                  <a:srgbClr val="4E3B30"/>
                </a:solidFill>
              </a:rPr>
              <a:t> in </a:t>
            </a:r>
            <a:r>
              <a:rPr lang="cs-CZ" sz="2200" dirty="0" err="1">
                <a:solidFill>
                  <a:srgbClr val="4E3B30"/>
                </a:solidFill>
              </a:rPr>
              <a:t>Canada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about</a:t>
            </a:r>
            <a:r>
              <a:rPr lang="cs-CZ" sz="2200" dirty="0" smtClean="0">
                <a:solidFill>
                  <a:srgbClr val="4E3B30"/>
                </a:solidFill>
              </a:rPr>
              <a:t> 25 000 </a:t>
            </a:r>
            <a:r>
              <a:rPr lang="cs-CZ" sz="2200" dirty="0" err="1" smtClean="0">
                <a:solidFill>
                  <a:srgbClr val="4E3B30"/>
                </a:solidFill>
              </a:rPr>
              <a:t>years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>
                <a:solidFill>
                  <a:srgbClr val="4E3B30"/>
                </a:solidFill>
              </a:rPr>
              <a:t>ago. 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The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name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comes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from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an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indian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word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for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village</a:t>
            </a:r>
            <a:r>
              <a:rPr lang="cs-CZ" sz="2200" dirty="0" smtClean="0">
                <a:solidFill>
                  <a:srgbClr val="4E3B30"/>
                </a:solidFill>
              </a:rPr>
              <a:t>  </a:t>
            </a:r>
            <a:r>
              <a:rPr lang="cs-CZ" sz="2200" dirty="0" err="1" smtClean="0">
                <a:solidFill>
                  <a:srgbClr val="4E3B30"/>
                </a:solidFill>
              </a:rPr>
              <a:t>kanata</a:t>
            </a:r>
            <a:r>
              <a:rPr lang="cs-CZ" sz="2200" dirty="0" smtClean="0">
                <a:solidFill>
                  <a:srgbClr val="4E3B30"/>
                </a:solidFill>
              </a:rPr>
              <a:t>  </a:t>
            </a:r>
            <a:r>
              <a:rPr lang="cs-CZ" sz="2200" dirty="0">
                <a:solidFill>
                  <a:srgbClr val="4E3B30"/>
                </a:solidFill>
              </a:rPr>
              <a:t>.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Canada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is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the</a:t>
            </a:r>
            <a:r>
              <a:rPr lang="cs-CZ" sz="2200" dirty="0" smtClean="0">
                <a:solidFill>
                  <a:srgbClr val="4E3B30"/>
                </a:solidFill>
              </a:rPr>
              <a:t> 2nd </a:t>
            </a:r>
            <a:r>
              <a:rPr lang="cs-CZ" sz="2200" dirty="0" err="1" smtClean="0">
                <a:solidFill>
                  <a:srgbClr val="4E3B30"/>
                </a:solidFill>
              </a:rPr>
              <a:t>largest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>
                <a:solidFill>
                  <a:srgbClr val="4E3B30"/>
                </a:solidFill>
              </a:rPr>
              <a:t>country in </a:t>
            </a:r>
            <a:r>
              <a:rPr lang="cs-CZ" sz="2200" dirty="0" err="1">
                <a:solidFill>
                  <a:srgbClr val="4E3B30"/>
                </a:solidFill>
              </a:rPr>
              <a:t>the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world</a:t>
            </a:r>
            <a:r>
              <a:rPr lang="cs-CZ" sz="2200" dirty="0">
                <a:solidFill>
                  <a:srgbClr val="4E3B30"/>
                </a:solidFill>
              </a:rPr>
              <a:t>. 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Climate</a:t>
            </a:r>
            <a:r>
              <a:rPr lang="cs-CZ" sz="2200" dirty="0">
                <a:solidFill>
                  <a:srgbClr val="4E3B30"/>
                </a:solidFill>
              </a:rPr>
              <a:t> vary </a:t>
            </a:r>
            <a:r>
              <a:rPr lang="cs-CZ" sz="2200" dirty="0" err="1">
                <a:solidFill>
                  <a:srgbClr val="4E3B30"/>
                </a:solidFill>
              </a:rPr>
              <a:t>from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arctic</a:t>
            </a:r>
            <a:r>
              <a:rPr lang="cs-CZ" sz="2200" dirty="0" smtClean="0">
                <a:solidFill>
                  <a:srgbClr val="4E3B30"/>
                </a:solidFill>
              </a:rPr>
              <a:t> to </a:t>
            </a:r>
            <a:r>
              <a:rPr lang="cs-CZ" sz="2200" dirty="0" err="1">
                <a:solidFill>
                  <a:srgbClr val="4E3B30"/>
                </a:solidFill>
              </a:rPr>
              <a:t>temperate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zone</a:t>
            </a:r>
            <a:r>
              <a:rPr lang="cs-CZ" sz="2200" dirty="0">
                <a:solidFill>
                  <a:srgbClr val="4E3B30"/>
                </a:solidFill>
              </a:rPr>
              <a:t> in </a:t>
            </a:r>
            <a:r>
              <a:rPr lang="cs-CZ" sz="2200" dirty="0" err="1">
                <a:solidFill>
                  <a:srgbClr val="4E3B30"/>
                </a:solidFill>
              </a:rPr>
              <a:t>the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south</a:t>
            </a:r>
            <a:r>
              <a:rPr lang="cs-CZ" sz="2200" dirty="0">
                <a:solidFill>
                  <a:srgbClr val="4E3B30"/>
                </a:solidFill>
              </a:rPr>
              <a:t>.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There</a:t>
            </a:r>
            <a:r>
              <a:rPr lang="cs-CZ" sz="2200" dirty="0">
                <a:solidFill>
                  <a:srgbClr val="4E3B30"/>
                </a:solidFill>
              </a:rPr>
              <a:t> are </a:t>
            </a:r>
            <a:r>
              <a:rPr lang="cs-CZ" sz="2200" dirty="0" err="1">
                <a:solidFill>
                  <a:srgbClr val="4E3B30"/>
                </a:solidFill>
              </a:rPr>
              <a:t>over</a:t>
            </a:r>
            <a:r>
              <a:rPr lang="cs-CZ" sz="2200" dirty="0">
                <a:solidFill>
                  <a:srgbClr val="4E3B30"/>
                </a:solidFill>
              </a:rPr>
              <a:t> 30 000 </a:t>
            </a:r>
            <a:r>
              <a:rPr lang="cs-CZ" sz="2200" dirty="0" err="1" smtClean="0">
                <a:solidFill>
                  <a:srgbClr val="4E3B30"/>
                </a:solidFill>
              </a:rPr>
              <a:t>lakes</a:t>
            </a:r>
            <a:r>
              <a:rPr lang="cs-CZ" sz="2200" dirty="0" smtClean="0">
                <a:solidFill>
                  <a:srgbClr val="4E3B30"/>
                </a:solidFill>
              </a:rPr>
              <a:t> in </a:t>
            </a:r>
            <a:r>
              <a:rPr lang="cs-CZ" sz="2200" dirty="0" err="1">
                <a:solidFill>
                  <a:srgbClr val="4E3B30"/>
                </a:solidFill>
              </a:rPr>
              <a:t>Canada</a:t>
            </a:r>
            <a:r>
              <a:rPr lang="cs-CZ" sz="2200" dirty="0">
                <a:solidFill>
                  <a:srgbClr val="4E3B30"/>
                </a:solidFill>
              </a:rPr>
              <a:t>.</a:t>
            </a:r>
          </a:p>
          <a:p>
            <a:pPr lvl="0">
              <a:buClr>
                <a:srgbClr val="F0A22E"/>
              </a:buClr>
            </a:pPr>
            <a:r>
              <a:rPr lang="cs-CZ" sz="2200" dirty="0" err="1" smtClean="0">
                <a:solidFill>
                  <a:srgbClr val="4E3B30"/>
                </a:solidFill>
              </a:rPr>
              <a:t>The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biggest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river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is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smtClean="0">
                <a:solidFill>
                  <a:srgbClr val="4E3B30"/>
                </a:solidFill>
              </a:rPr>
              <a:t>Mackenzie, </a:t>
            </a:r>
            <a:r>
              <a:rPr lang="cs-CZ" sz="2200" dirty="0">
                <a:solidFill>
                  <a:srgbClr val="4E3B30"/>
                </a:solidFill>
              </a:rPr>
              <a:t>but </a:t>
            </a:r>
            <a:r>
              <a:rPr lang="cs-CZ" sz="2200" dirty="0" err="1">
                <a:solidFill>
                  <a:srgbClr val="4E3B30"/>
                </a:solidFill>
              </a:rPr>
              <a:t>the</a:t>
            </a:r>
            <a:r>
              <a:rPr lang="cs-CZ" sz="2200" dirty="0">
                <a:solidFill>
                  <a:srgbClr val="4E3B30"/>
                </a:solidFill>
              </a:rPr>
              <a:t> most </a:t>
            </a:r>
            <a:r>
              <a:rPr lang="cs-CZ" sz="2200" dirty="0" err="1">
                <a:solidFill>
                  <a:srgbClr val="4E3B30"/>
                </a:solidFill>
              </a:rPr>
              <a:t>important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is</a:t>
            </a:r>
            <a:r>
              <a:rPr lang="cs-CZ" sz="2200" dirty="0" smtClean="0">
                <a:solidFill>
                  <a:srgbClr val="4E3B30"/>
                </a:solidFill>
              </a:rPr>
              <a:t> St. </a:t>
            </a:r>
            <a:r>
              <a:rPr lang="cs-CZ" sz="2200" dirty="0" err="1" smtClean="0">
                <a:solidFill>
                  <a:srgbClr val="4E3B30"/>
                </a:solidFill>
              </a:rPr>
              <a:t>Lawrence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river</a:t>
            </a:r>
            <a:r>
              <a:rPr lang="cs-CZ" sz="2200" dirty="0">
                <a:solidFill>
                  <a:srgbClr val="4E3B30"/>
                </a:solidFill>
              </a:rPr>
              <a:t>.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Canada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consists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of</a:t>
            </a:r>
            <a:r>
              <a:rPr lang="cs-CZ" sz="2200" dirty="0">
                <a:solidFill>
                  <a:srgbClr val="4E3B30"/>
                </a:solidFill>
              </a:rPr>
              <a:t> 10 </a:t>
            </a:r>
            <a:r>
              <a:rPr lang="cs-CZ" sz="2200" dirty="0" err="1">
                <a:solidFill>
                  <a:srgbClr val="4E3B30"/>
                </a:solidFill>
              </a:rPr>
              <a:t>provincies</a:t>
            </a:r>
            <a:r>
              <a:rPr lang="cs-CZ" sz="2200" dirty="0">
                <a:solidFill>
                  <a:srgbClr val="4E3B30"/>
                </a:solidFill>
              </a:rPr>
              <a:t> and </a:t>
            </a:r>
            <a:r>
              <a:rPr lang="cs-CZ" sz="2200" dirty="0" smtClean="0">
                <a:solidFill>
                  <a:srgbClr val="4E3B30"/>
                </a:solidFill>
              </a:rPr>
              <a:t>3 </a:t>
            </a:r>
            <a:r>
              <a:rPr lang="cs-CZ" sz="2200" dirty="0" err="1" smtClean="0">
                <a:solidFill>
                  <a:srgbClr val="4E3B30"/>
                </a:solidFill>
              </a:rPr>
              <a:t>teritorries</a:t>
            </a:r>
            <a:r>
              <a:rPr lang="cs-CZ" sz="2200" dirty="0" smtClean="0">
                <a:solidFill>
                  <a:srgbClr val="4E3B30"/>
                </a:solidFill>
              </a:rPr>
              <a:t>  </a:t>
            </a:r>
            <a:r>
              <a:rPr lang="cs-CZ" sz="2200" dirty="0">
                <a:solidFill>
                  <a:srgbClr val="4E3B30"/>
                </a:solidFill>
              </a:rPr>
              <a:t>.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Eskymos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is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pejorative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word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for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Inuits</a:t>
            </a:r>
            <a:r>
              <a:rPr lang="cs-CZ" sz="2200" dirty="0" smtClean="0">
                <a:solidFill>
                  <a:srgbClr val="4E3B30"/>
                </a:solidFill>
              </a:rPr>
              <a:t>  </a:t>
            </a:r>
            <a:r>
              <a:rPr lang="cs-CZ" sz="2200" dirty="0">
                <a:solidFill>
                  <a:srgbClr val="4E3B30"/>
                </a:solidFill>
              </a:rPr>
              <a:t>.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They</a:t>
            </a:r>
            <a:r>
              <a:rPr lang="cs-CZ" sz="2200" dirty="0">
                <a:solidFill>
                  <a:srgbClr val="4E3B30"/>
                </a:solidFill>
              </a:rPr>
              <a:t> are </a:t>
            </a:r>
            <a:r>
              <a:rPr lang="cs-CZ" sz="2200" dirty="0" err="1">
                <a:solidFill>
                  <a:srgbClr val="4E3B30"/>
                </a:solidFill>
              </a:rPr>
              <a:t>nomadic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living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smtClean="0">
                <a:solidFill>
                  <a:srgbClr val="4E3B30"/>
                </a:solidFill>
              </a:rPr>
              <a:t>in </a:t>
            </a:r>
            <a:r>
              <a:rPr lang="cs-CZ" sz="2200" dirty="0" err="1" smtClean="0">
                <a:solidFill>
                  <a:srgbClr val="4E3B30"/>
                </a:solidFill>
              </a:rPr>
              <a:t>igloos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or</a:t>
            </a:r>
            <a:r>
              <a:rPr lang="cs-CZ" sz="2200" dirty="0" smtClean="0">
                <a:solidFill>
                  <a:srgbClr val="4E3B30"/>
                </a:solidFill>
              </a:rPr>
              <a:t> skin </a:t>
            </a:r>
            <a:r>
              <a:rPr lang="cs-CZ" sz="2200" dirty="0" err="1" smtClean="0">
                <a:solidFill>
                  <a:srgbClr val="4E3B30"/>
                </a:solidFill>
              </a:rPr>
              <a:t>lodges</a:t>
            </a:r>
            <a:r>
              <a:rPr lang="cs-CZ" sz="2200" dirty="0" smtClean="0">
                <a:solidFill>
                  <a:srgbClr val="4E3B30"/>
                </a:solidFill>
              </a:rPr>
              <a:t>  </a:t>
            </a:r>
            <a:r>
              <a:rPr lang="cs-CZ" sz="2200" dirty="0">
                <a:solidFill>
                  <a:srgbClr val="4E3B30"/>
                </a:solidFill>
              </a:rPr>
              <a:t>.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The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density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is</a:t>
            </a:r>
            <a:r>
              <a:rPr lang="cs-CZ" sz="2200" dirty="0" smtClean="0">
                <a:solidFill>
                  <a:srgbClr val="4E3B30"/>
                </a:solidFill>
              </a:rPr>
              <a:t>  </a:t>
            </a:r>
            <a:r>
              <a:rPr lang="cs-CZ" sz="2200" dirty="0" err="1">
                <a:solidFill>
                  <a:srgbClr val="4E3B30"/>
                </a:solidFill>
              </a:rPr>
              <a:t>only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smtClean="0">
                <a:solidFill>
                  <a:srgbClr val="4E3B30"/>
                </a:solidFill>
              </a:rPr>
              <a:t>3 </a:t>
            </a:r>
            <a:r>
              <a:rPr lang="cs-CZ" sz="2200" dirty="0" err="1" smtClean="0">
                <a:solidFill>
                  <a:srgbClr val="4E3B30"/>
                </a:solidFill>
              </a:rPr>
              <a:t>people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>
                <a:solidFill>
                  <a:srgbClr val="4E3B30"/>
                </a:solidFill>
              </a:rPr>
              <a:t>per km2.</a:t>
            </a:r>
          </a:p>
          <a:p>
            <a:pPr lvl="0">
              <a:buClr>
                <a:srgbClr val="F0A22E"/>
              </a:buClr>
            </a:pPr>
            <a:r>
              <a:rPr lang="cs-CZ" sz="2200" dirty="0" err="1">
                <a:solidFill>
                  <a:srgbClr val="4E3B30"/>
                </a:solidFill>
              </a:rPr>
              <a:t>Quebec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smtClean="0">
                <a:solidFill>
                  <a:srgbClr val="4E3B30"/>
                </a:solidFill>
              </a:rPr>
              <a:t>and New </a:t>
            </a:r>
            <a:r>
              <a:rPr lang="cs-CZ" sz="2200" dirty="0" err="1" smtClean="0">
                <a:solidFill>
                  <a:srgbClr val="4E3B30"/>
                </a:solidFill>
              </a:rPr>
              <a:t>Brunswick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 err="1" smtClean="0">
                <a:solidFill>
                  <a:srgbClr val="4E3B30"/>
                </a:solidFill>
              </a:rPr>
              <a:t>provincies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r>
              <a:rPr lang="cs-CZ" sz="2200" dirty="0">
                <a:solidFill>
                  <a:srgbClr val="4E3B30"/>
                </a:solidFill>
              </a:rPr>
              <a:t>are </a:t>
            </a:r>
            <a:r>
              <a:rPr lang="cs-CZ" sz="2200" dirty="0" err="1">
                <a:solidFill>
                  <a:srgbClr val="4E3B30"/>
                </a:solidFill>
              </a:rPr>
              <a:t>french</a:t>
            </a:r>
            <a:r>
              <a:rPr lang="cs-CZ" sz="2200" dirty="0">
                <a:solidFill>
                  <a:srgbClr val="4E3B30"/>
                </a:solidFill>
              </a:rPr>
              <a:t> </a:t>
            </a:r>
            <a:r>
              <a:rPr lang="cs-CZ" sz="2200" dirty="0" err="1">
                <a:solidFill>
                  <a:srgbClr val="4E3B30"/>
                </a:solidFill>
              </a:rPr>
              <a:t>speaking</a:t>
            </a:r>
            <a:r>
              <a:rPr lang="cs-CZ" sz="2200" dirty="0">
                <a:solidFill>
                  <a:srgbClr val="4E3B30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06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86800" cy="8382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Citace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/>
              <a:t>3</a:t>
            </a:r>
            <a:r>
              <a:rPr lang="cs-CZ" sz="1200" dirty="0" smtClean="0"/>
              <a:t> : Vlajka Kanady. </a:t>
            </a:r>
            <a:r>
              <a:rPr lang="cs-CZ" sz="1200" dirty="0"/>
              <a:t>NEUVEDEN. wikipedie [online]. [cit. </a:t>
            </a:r>
            <a:r>
              <a:rPr lang="cs-CZ" sz="1200" dirty="0" smtClean="0"/>
              <a:t>22.6.2013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2"/>
              </a:rPr>
              <a:t>http://en.wikipedia.org/wiki/File:Flag_of_Canada.svg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7: Politická mapa Kanady. E </a:t>
            </a:r>
            <a:r>
              <a:rPr lang="cs-CZ" sz="1200" dirty="0"/>
              <a:t>PLURIBUS ANTHONY.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22.6.2013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3"/>
              </a:rPr>
              <a:t>http://en.wikipedia.org/wiki/File:Political_map_of_Canada.png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/>
              <a:t> 8: </a:t>
            </a:r>
            <a:r>
              <a:rPr lang="cs-CZ" sz="1200" dirty="0">
                <a:hlinkClick r:id="rId4"/>
              </a:rPr>
              <a:t>http://www.windows2universe.org/earth/polar/inuit_culture.html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9: Etnické složení Kanady.  </a:t>
            </a:r>
            <a:r>
              <a:rPr lang="en-US" sz="1200" dirty="0"/>
              <a:t>EARL ANDREW. </a:t>
            </a:r>
            <a:r>
              <a:rPr lang="en-US" sz="1200" i="1" dirty="0" err="1"/>
              <a:t>wikipedie</a:t>
            </a:r>
            <a:r>
              <a:rPr lang="en-US" sz="1200" dirty="0"/>
              <a:t> [online]. [cit. </a:t>
            </a:r>
            <a:r>
              <a:rPr lang="en-US" sz="1200" dirty="0" smtClean="0"/>
              <a:t>2</a:t>
            </a:r>
            <a:r>
              <a:rPr lang="cs-CZ" sz="1200" dirty="0" smtClean="0"/>
              <a:t>2</a:t>
            </a:r>
            <a:r>
              <a:rPr lang="en-US" sz="1200" dirty="0" smtClean="0"/>
              <a:t>.</a:t>
            </a:r>
            <a:r>
              <a:rPr lang="cs-CZ" sz="1200" dirty="0"/>
              <a:t>6</a:t>
            </a:r>
            <a:r>
              <a:rPr lang="en-US" sz="1200" dirty="0" smtClean="0"/>
              <a:t>.2013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5"/>
              </a:rPr>
              <a:t>http://</a:t>
            </a:r>
            <a:r>
              <a:rPr lang="en-US" sz="1200" dirty="0" smtClean="0">
                <a:hlinkClick r:id="rId5"/>
              </a:rPr>
              <a:t>en.wikipedia.org/wiki/File:Censusdivisions-ethnic.png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/>
              <a:t> 10: </a:t>
            </a:r>
            <a:r>
              <a:rPr lang="cs-CZ" sz="1200" dirty="0">
                <a:hlinkClick r:id="rId6"/>
              </a:rPr>
              <a:t>http://en.wikipedia.org/wiki/Main_Page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11: Mapa národních parků Kanady. NEUVEDEN</a:t>
            </a:r>
            <a:r>
              <a:rPr lang="cs-CZ" sz="1200" dirty="0"/>
              <a:t>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smtClean="0"/>
              <a:t>22.6.2013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en.wikipedia.org/wiki/File:Canadian_National_Parks_Location.png</a:t>
            </a:r>
            <a:endParaRPr lang="cs-CZ" sz="1200" dirty="0" smtClean="0"/>
          </a:p>
          <a:p>
            <a:pPr marL="0" indent="0">
              <a:buNone/>
            </a:pPr>
            <a:r>
              <a:rPr lang="en-US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4876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568</TotalTime>
  <Words>771</Words>
  <Application>Microsoft Office PowerPoint</Application>
  <PresentationFormat>Předvádění na obrazovce (4:3)</PresentationFormat>
  <Paragraphs>123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Canada</vt:lpstr>
      <vt:lpstr>GENERAL  INFOMATION</vt:lpstr>
      <vt:lpstr>History</vt:lpstr>
      <vt:lpstr>Geography</vt:lpstr>
      <vt:lpstr>10 provincies and 3 territories</vt:lpstr>
      <vt:lpstr>people</vt:lpstr>
      <vt:lpstr>Ethnic groups of Canada </vt:lpstr>
      <vt:lpstr>Places of interest</vt:lpstr>
      <vt:lpstr>Prezentace aplikace PowerPoint</vt:lpstr>
      <vt:lpstr>Fill in an appropriate word</vt:lpstr>
      <vt:lpstr>Fill in an appropriate word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WASHINGTON,D.C.</dc:title>
  <dc:creator>Standa</dc:creator>
  <cp:lastModifiedBy>David Rohusch</cp:lastModifiedBy>
  <cp:revision>61</cp:revision>
  <dcterms:created xsi:type="dcterms:W3CDTF">2012-10-17T16:31:24Z</dcterms:created>
  <dcterms:modified xsi:type="dcterms:W3CDTF">2013-11-25T10:39:40Z</dcterms:modified>
</cp:coreProperties>
</file>