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57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9DB05F2-1296-45CC-900F-12F138084B40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0B6F9C1-23DB-4487-8C14-E6061CC318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7373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89A21A1-7D0E-4462-A0D9-D67E86A4D963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7F8BF10-42FA-47CF-A223-7A609D45E224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C155192-7955-4A3E-859A-A6268F7FE56E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99A2EC9-3DCF-41A4-908F-C0D4B8C6AD17}" type="slidenum">
              <a:rPr lang="cs-CZ" alt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 alt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DF35C-32FE-47E9-BF0F-F20AA0631666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192DD-2397-4B1E-9256-C01DDACBA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575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8090A-D101-4B91-AC1D-76183BA3D6AC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84D418-1A98-42BA-90A6-B10088E8C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550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C862A-0266-40F5-A64F-0CFF2BF329E9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EEAB7-A17F-46B3-97BC-0B33857FAC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944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CF39F-763A-45C5-B26E-FE002D334BFF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E5A67-5371-473B-8F7F-25058C5E85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504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B4798D-D32D-4CC1-A4CB-B6D6E9959FDF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C5104-38C7-40C9-AF01-F03EBDD5E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624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D30BC-D932-4C70-8709-D79940FB82F0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B2CEB-B5A0-4B1F-A53B-5B96CADFAF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022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55D13-A0D4-4A0B-876D-4AE053845585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4E0B1-732D-4A98-AFAE-38A28F9F68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400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E5152-D488-47F4-8330-D4378302A5B8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E3694-23F3-4501-B30F-BD2D4EE2B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440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2058DA-482F-4336-837C-0E9749BAB6B8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5815A-0242-4A23-AC64-578BAB1E0A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134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9FD868-B62E-45DE-ABD3-FDED4553E871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10F1D5-8530-43C4-AC82-D44ABA14E6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937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707BF-5AE3-4F3C-BEB8-D239A994B742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0278B-8C05-4FC9-ABDE-E5741A41F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184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D10FE18C-F195-4C49-B0B9-CF6D50689E2A}" type="datetimeFigureOut">
              <a:rPr lang="cs-CZ"/>
              <a:pPr>
                <a:defRPr/>
              </a:pPr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B03E3D30-D6D9-4FFF-8969-91A889443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translate.google.cz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ahoo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ranslate.google.cz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yahoo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6939572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Mgr.David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VY_32_INOVACE_03C_18_US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and UK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English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Slovní zásoba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6/6/2013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29188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 vyučovací hodinu.</a:t>
            </a:r>
          </a:p>
          <a:p>
            <a:pPr marL="0" indent="0">
              <a:buNone/>
            </a:pP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Cílem této prezentace je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seznámit žáky s rozdíly mezi britskou a americkou angličtinou a to obzvláště pokud jde o rozdíly ve slovní zásobě.</a:t>
            </a: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3: Studenti doplňují do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textu americkou nebo britskou variantu slov, v případě nouze používají online slovník.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sz="1400" dirty="0" err="1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4: </a:t>
            </a:r>
            <a:r>
              <a:rPr lang="cs-CZ" altLang="cs-CZ" sz="1400" dirty="0">
                <a:solidFill>
                  <a:schemeClr val="tx1"/>
                </a:solidFill>
                <a:latin typeface="Calibri" pitchFamily="34" charset="0"/>
              </a:rPr>
              <a:t>Studenti 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dedukují na základě širších historicko-společenských kontextů.</a:t>
            </a:r>
          </a:p>
          <a:p>
            <a:pPr marL="0" indent="0">
              <a:buNone/>
            </a:pPr>
            <a:r>
              <a:rPr lang="cs-CZ" alt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altLang="cs-CZ" sz="1400" dirty="0" smtClean="0">
                <a:solidFill>
                  <a:schemeClr val="tx1"/>
                </a:solidFill>
                <a:latin typeface="Calibri" pitchFamily="34" charset="0"/>
              </a:rPr>
              <a:t> 6: Na amerických serverech vyhledávají další příklady a vypisují dvojice na tabuli</a:t>
            </a: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alt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altLang="cs-CZ" dirty="0">
                <a:solidFill>
                  <a:schemeClr val="tx1"/>
                </a:solidFill>
                <a:latin typeface="Calibri" pitchFamily="34" charset="0"/>
              </a:rPr>
              <a:t>Materiál je určen k interaktivní výuce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USxUK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significant</a:t>
            </a:r>
            <a:r>
              <a:rPr lang="cs-CZ" dirty="0" smtClean="0"/>
              <a:t> </a:t>
            </a:r>
            <a:r>
              <a:rPr lang="cs-CZ" dirty="0" err="1" smtClean="0"/>
              <a:t>differences</a:t>
            </a:r>
            <a:r>
              <a:rPr lang="cs-CZ" dirty="0" smtClean="0"/>
              <a:t> in </a:t>
            </a:r>
            <a:r>
              <a:rPr lang="cs-CZ" dirty="0" err="1" smtClean="0"/>
              <a:t>pronunciation</a:t>
            </a:r>
            <a:r>
              <a:rPr lang="cs-CZ" dirty="0" smtClean="0"/>
              <a:t>, </a:t>
            </a:r>
            <a:r>
              <a:rPr lang="cs-CZ" dirty="0" err="1" smtClean="0"/>
              <a:t>vocabulary</a:t>
            </a:r>
            <a:r>
              <a:rPr lang="cs-CZ" dirty="0" smtClean="0"/>
              <a:t>, </a:t>
            </a:r>
            <a:r>
              <a:rPr lang="cs-CZ" dirty="0" err="1" smtClean="0"/>
              <a:t>spelling</a:t>
            </a:r>
            <a:r>
              <a:rPr lang="cs-CZ" dirty="0" smtClean="0"/>
              <a:t> and </a:t>
            </a:r>
            <a:r>
              <a:rPr lang="cs-CZ" dirty="0" err="1" smtClean="0"/>
              <a:t>grammar</a:t>
            </a:r>
            <a:r>
              <a:rPr lang="cs-CZ" dirty="0" smtClean="0"/>
              <a:t> a </a:t>
            </a:r>
            <a:r>
              <a:rPr lang="cs-CZ" dirty="0" err="1" smtClean="0"/>
              <a:t>little</a:t>
            </a:r>
            <a:r>
              <a:rPr lang="cs-CZ" dirty="0" smtClean="0"/>
              <a:t> bit.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Fill in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appropriate</a:t>
            </a:r>
            <a:r>
              <a:rPr lang="cs-CZ" b="1" dirty="0" smtClean="0"/>
              <a:t> </a:t>
            </a:r>
            <a:r>
              <a:rPr lang="cs-CZ" b="1" dirty="0" err="1" smtClean="0"/>
              <a:t>word</a:t>
            </a:r>
            <a:endParaRPr lang="cs-CZ" b="1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2534484"/>
              </p:ext>
            </p:extLst>
          </p:nvPr>
        </p:nvGraphicFramePr>
        <p:xfrm>
          <a:off x="395536" y="2996952"/>
          <a:ext cx="8640959" cy="1224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4096"/>
                <a:gridCol w="864096"/>
                <a:gridCol w="1027976"/>
                <a:gridCol w="1042874"/>
                <a:gridCol w="893892"/>
                <a:gridCol w="968383"/>
                <a:gridCol w="819401"/>
                <a:gridCol w="1008114"/>
                <a:gridCol w="936104"/>
                <a:gridCol w="216023"/>
              </a:tblGrid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US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truck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subway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diaper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candy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12068">
                <a:tc>
                  <a:txBody>
                    <a:bodyPr/>
                    <a:lstStyle/>
                    <a:p>
                      <a:r>
                        <a:rPr lang="cs-CZ" dirty="0" smtClean="0"/>
                        <a:t>UK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luggage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queue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return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torch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6444208" y="5013176"/>
            <a:ext cx="194421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hlinkClick r:id="rId3"/>
              </a:rPr>
              <a:t>Dictionary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b="1" u="sng" dirty="0" err="1" smtClean="0"/>
              <a:t>Is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it</a:t>
            </a:r>
            <a:r>
              <a:rPr lang="cs-CZ" b="1" u="sng" dirty="0" smtClean="0"/>
              <a:t> US </a:t>
            </a:r>
            <a:r>
              <a:rPr lang="cs-CZ" b="1" u="sng" dirty="0" err="1" smtClean="0"/>
              <a:t>or</a:t>
            </a:r>
            <a:r>
              <a:rPr lang="cs-CZ" b="1" u="sng" dirty="0" smtClean="0"/>
              <a:t> UK </a:t>
            </a:r>
            <a:r>
              <a:rPr lang="cs-CZ" b="1" u="sng" dirty="0" err="1" smtClean="0"/>
              <a:t>English</a:t>
            </a:r>
            <a:r>
              <a:rPr lang="cs-CZ" b="1" u="sng" dirty="0" smtClean="0"/>
              <a:t> and </a:t>
            </a:r>
            <a:r>
              <a:rPr lang="cs-CZ" b="1" u="sng" dirty="0" err="1" smtClean="0"/>
              <a:t>how</a:t>
            </a:r>
            <a:r>
              <a:rPr lang="cs-CZ" b="1" u="sng" dirty="0" smtClean="0"/>
              <a:t> do </a:t>
            </a:r>
            <a:r>
              <a:rPr lang="cs-CZ" b="1" u="sng" dirty="0" err="1" smtClean="0"/>
              <a:t>you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know</a:t>
            </a:r>
            <a:r>
              <a:rPr lang="cs-CZ" b="1" u="sng" dirty="0" smtClean="0"/>
              <a:t>?</a:t>
            </a:r>
          </a:p>
          <a:p>
            <a:endParaRPr lang="cs-CZ" dirty="0"/>
          </a:p>
          <a:p>
            <a:r>
              <a:rPr lang="cs-CZ" dirty="0" err="1" smtClean="0"/>
              <a:t>Fall</a:t>
            </a:r>
            <a:r>
              <a:rPr lang="cs-CZ" dirty="0" smtClean="0"/>
              <a:t>, </a:t>
            </a:r>
            <a:r>
              <a:rPr lang="cs-CZ" dirty="0" err="1" smtClean="0"/>
              <a:t>color</a:t>
            </a:r>
            <a:r>
              <a:rPr lang="cs-CZ" dirty="0" smtClean="0"/>
              <a:t>, centre, </a:t>
            </a:r>
            <a:r>
              <a:rPr lang="cs-CZ" dirty="0" err="1" smtClean="0"/>
              <a:t>thru</a:t>
            </a:r>
            <a:r>
              <a:rPr lang="cs-CZ" dirty="0" smtClean="0"/>
              <a:t>, </a:t>
            </a:r>
            <a:r>
              <a:rPr lang="cs-CZ" dirty="0" err="1" smtClean="0"/>
              <a:t>hypnotized</a:t>
            </a:r>
            <a:r>
              <a:rPr lang="cs-CZ" dirty="0" smtClean="0"/>
              <a:t>, </a:t>
            </a:r>
            <a:r>
              <a:rPr lang="cs-CZ" dirty="0" err="1" smtClean="0"/>
              <a:t>sidewalk</a:t>
            </a:r>
            <a:endParaRPr lang="cs-CZ" dirty="0" smtClean="0"/>
          </a:p>
          <a:p>
            <a:endParaRPr lang="cs-CZ" dirty="0"/>
          </a:p>
          <a:p>
            <a:r>
              <a:rPr lang="cs-CZ" b="1" u="sng" dirty="0" err="1" smtClean="0"/>
              <a:t>Try</a:t>
            </a:r>
            <a:r>
              <a:rPr lang="cs-CZ" b="1" u="sng" dirty="0" smtClean="0"/>
              <a:t> to </a:t>
            </a:r>
            <a:r>
              <a:rPr lang="cs-CZ" b="1" u="sng" dirty="0" err="1" smtClean="0"/>
              <a:t>translate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into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british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English</a:t>
            </a:r>
            <a:endParaRPr lang="cs-CZ" b="1" u="sng" dirty="0" smtClean="0"/>
          </a:p>
          <a:p>
            <a:r>
              <a:rPr lang="cs-CZ" dirty="0" smtClean="0"/>
              <a:t>1.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bought</a:t>
            </a:r>
            <a:r>
              <a:rPr lang="cs-CZ" dirty="0" smtClean="0"/>
              <a:t> a </a:t>
            </a:r>
            <a:r>
              <a:rPr lang="cs-CZ" dirty="0" err="1" smtClean="0"/>
              <a:t>new</a:t>
            </a:r>
            <a:r>
              <a:rPr lang="cs-CZ" dirty="0" smtClean="0"/>
              <a:t> baby </a:t>
            </a:r>
            <a:r>
              <a:rPr lang="cs-CZ" dirty="0" err="1" smtClean="0"/>
              <a:t>carriage</a:t>
            </a:r>
            <a:r>
              <a:rPr lang="cs-CZ" dirty="0" smtClean="0"/>
              <a:t>.</a:t>
            </a:r>
          </a:p>
          <a:p>
            <a:r>
              <a:rPr lang="cs-CZ" dirty="0" smtClean="0"/>
              <a:t>2. He </a:t>
            </a:r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bags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trunk</a:t>
            </a:r>
            <a:r>
              <a:rPr lang="cs-CZ" dirty="0" smtClean="0"/>
              <a:t>.</a:t>
            </a:r>
          </a:p>
          <a:p>
            <a:r>
              <a:rPr lang="cs-CZ" dirty="0" smtClean="0"/>
              <a:t>3.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</a:t>
            </a:r>
            <a:r>
              <a:rPr lang="cs-CZ" dirty="0" err="1" smtClean="0"/>
              <a:t>one-way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round</a:t>
            </a:r>
            <a:r>
              <a:rPr lang="cs-CZ" dirty="0" smtClean="0"/>
              <a:t> </a:t>
            </a:r>
            <a:r>
              <a:rPr lang="cs-CZ" dirty="0" err="1" smtClean="0"/>
              <a:t>trip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</a:t>
            </a:r>
            <a:r>
              <a:rPr lang="cs-CZ" dirty="0" err="1" smtClean="0"/>
              <a:t>always</a:t>
            </a:r>
            <a:r>
              <a:rPr lang="cs-CZ" dirty="0" smtClean="0"/>
              <a:t> use </a:t>
            </a:r>
            <a:r>
              <a:rPr lang="cs-CZ" dirty="0" err="1" smtClean="0"/>
              <a:t>crosswalk</a:t>
            </a:r>
            <a:r>
              <a:rPr lang="cs-CZ" dirty="0" smtClean="0"/>
              <a:t>. </a:t>
            </a:r>
          </a:p>
          <a:p>
            <a:r>
              <a:rPr lang="cs-CZ" dirty="0" smtClean="0"/>
              <a:t>5. </a:t>
            </a:r>
            <a:r>
              <a:rPr lang="cs-CZ" dirty="0" err="1" smtClean="0"/>
              <a:t>Look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closet</a:t>
            </a:r>
            <a:r>
              <a:rPr lang="cs-CZ" dirty="0" smtClean="0"/>
              <a:t>,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coats</a:t>
            </a:r>
            <a:r>
              <a:rPr lang="cs-CZ" dirty="0" smtClean="0"/>
              <a:t> are.</a:t>
            </a:r>
          </a:p>
          <a:p>
            <a:r>
              <a:rPr lang="cs-CZ" dirty="0" smtClean="0"/>
              <a:t>6. Buy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cookies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k</a:t>
            </a:r>
            <a:r>
              <a:rPr lang="cs-CZ" dirty="0" err="1" smtClean="0"/>
              <a:t>ids</a:t>
            </a:r>
            <a:r>
              <a:rPr lang="cs-CZ" dirty="0" smtClean="0"/>
              <a:t>.</a:t>
            </a:r>
          </a:p>
          <a:p>
            <a:r>
              <a:rPr lang="cs-CZ" dirty="0" smtClean="0"/>
              <a:t>7.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always</a:t>
            </a:r>
            <a:r>
              <a:rPr lang="cs-CZ" dirty="0" smtClean="0"/>
              <a:t> </a:t>
            </a:r>
            <a:r>
              <a:rPr lang="cs-CZ" dirty="0" err="1" smtClean="0"/>
              <a:t>better</a:t>
            </a:r>
            <a:r>
              <a:rPr lang="cs-CZ" dirty="0" smtClean="0"/>
              <a:t> to use </a:t>
            </a:r>
            <a:r>
              <a:rPr lang="cs-CZ" dirty="0" err="1" smtClean="0"/>
              <a:t>freeway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3392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lvl="0"/>
            <a:r>
              <a:rPr lang="cs-CZ" b="1" u="sng" dirty="0" err="1"/>
              <a:t>Is</a:t>
            </a:r>
            <a:r>
              <a:rPr lang="cs-CZ" b="1" u="sng" dirty="0"/>
              <a:t> </a:t>
            </a:r>
            <a:r>
              <a:rPr lang="cs-CZ" b="1" u="sng" dirty="0" err="1"/>
              <a:t>it</a:t>
            </a:r>
            <a:r>
              <a:rPr lang="cs-CZ" b="1" u="sng" dirty="0"/>
              <a:t> US </a:t>
            </a:r>
            <a:r>
              <a:rPr lang="cs-CZ" b="1" u="sng" dirty="0" err="1"/>
              <a:t>or</a:t>
            </a:r>
            <a:r>
              <a:rPr lang="cs-CZ" b="1" u="sng" dirty="0"/>
              <a:t> UK </a:t>
            </a:r>
            <a:r>
              <a:rPr lang="cs-CZ" b="1" u="sng" dirty="0" err="1"/>
              <a:t>English</a:t>
            </a:r>
            <a:r>
              <a:rPr lang="cs-CZ" b="1" u="sng" dirty="0"/>
              <a:t> and </a:t>
            </a:r>
            <a:r>
              <a:rPr lang="cs-CZ" b="1" u="sng" dirty="0" err="1"/>
              <a:t>how</a:t>
            </a:r>
            <a:r>
              <a:rPr lang="cs-CZ" b="1" u="sng" dirty="0"/>
              <a:t> do </a:t>
            </a:r>
            <a:r>
              <a:rPr lang="cs-CZ" b="1" u="sng" dirty="0" err="1"/>
              <a:t>you</a:t>
            </a:r>
            <a:r>
              <a:rPr lang="cs-CZ" b="1" u="sng" dirty="0"/>
              <a:t> </a:t>
            </a:r>
            <a:r>
              <a:rPr lang="cs-CZ" b="1" u="sng" dirty="0" err="1"/>
              <a:t>know</a:t>
            </a:r>
            <a:r>
              <a:rPr lang="cs-CZ" b="1" u="sng" dirty="0" smtClean="0"/>
              <a:t>?</a:t>
            </a:r>
          </a:p>
          <a:p>
            <a:pPr lvl="0"/>
            <a:r>
              <a:rPr lang="cs-CZ" dirty="0" smtClean="0">
                <a:solidFill>
                  <a:srgbClr val="FF0000"/>
                </a:solidFill>
              </a:rPr>
              <a:t>US </a:t>
            </a:r>
            <a:r>
              <a:rPr lang="cs-CZ" dirty="0" err="1" smtClean="0">
                <a:solidFill>
                  <a:srgbClr val="FF0000"/>
                </a:solidFill>
              </a:rPr>
              <a:t>English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simple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spelling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different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words</a:t>
            </a:r>
            <a:endParaRPr lang="cs-CZ" dirty="0">
              <a:solidFill>
                <a:srgbClr val="FF0000"/>
              </a:solidFill>
            </a:endParaRPr>
          </a:p>
          <a:p>
            <a:pPr lvl="0"/>
            <a:r>
              <a:rPr lang="cs-CZ" dirty="0" err="1"/>
              <a:t>Fall</a:t>
            </a:r>
            <a:r>
              <a:rPr lang="cs-CZ" dirty="0"/>
              <a:t>, </a:t>
            </a:r>
            <a:r>
              <a:rPr lang="cs-CZ" dirty="0" err="1"/>
              <a:t>color</a:t>
            </a:r>
            <a:r>
              <a:rPr lang="cs-CZ" dirty="0"/>
              <a:t>, centre, </a:t>
            </a:r>
            <a:r>
              <a:rPr lang="cs-CZ" dirty="0" err="1"/>
              <a:t>thru</a:t>
            </a:r>
            <a:r>
              <a:rPr lang="cs-CZ" dirty="0"/>
              <a:t>, </a:t>
            </a:r>
            <a:r>
              <a:rPr lang="cs-CZ" dirty="0" err="1"/>
              <a:t>hypnotized</a:t>
            </a:r>
            <a:r>
              <a:rPr lang="cs-CZ" dirty="0"/>
              <a:t>, </a:t>
            </a:r>
            <a:r>
              <a:rPr lang="cs-CZ" dirty="0" err="1"/>
              <a:t>sidewalk</a:t>
            </a:r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b="1" u="sng" dirty="0" err="1"/>
              <a:t>Try</a:t>
            </a:r>
            <a:r>
              <a:rPr lang="cs-CZ" b="1" u="sng" dirty="0"/>
              <a:t> to </a:t>
            </a:r>
            <a:r>
              <a:rPr lang="cs-CZ" b="1" u="sng" dirty="0" err="1"/>
              <a:t>translate</a:t>
            </a:r>
            <a:r>
              <a:rPr lang="cs-CZ" b="1" u="sng" dirty="0"/>
              <a:t> </a:t>
            </a:r>
            <a:r>
              <a:rPr lang="cs-CZ" b="1" u="sng" dirty="0" err="1"/>
              <a:t>into</a:t>
            </a:r>
            <a:r>
              <a:rPr lang="cs-CZ" b="1" u="sng" dirty="0"/>
              <a:t> </a:t>
            </a:r>
            <a:r>
              <a:rPr lang="cs-CZ" b="1" u="sng" dirty="0" err="1"/>
              <a:t>british</a:t>
            </a:r>
            <a:r>
              <a:rPr lang="cs-CZ" b="1" u="sng" dirty="0"/>
              <a:t> </a:t>
            </a:r>
            <a:r>
              <a:rPr lang="cs-CZ" b="1" u="sng" dirty="0" err="1"/>
              <a:t>English</a:t>
            </a:r>
            <a:endParaRPr lang="cs-CZ" b="1" u="sng" dirty="0"/>
          </a:p>
          <a:p>
            <a:pPr lvl="0"/>
            <a:r>
              <a:rPr lang="cs-CZ" dirty="0"/>
              <a:t>1.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bought</a:t>
            </a:r>
            <a:r>
              <a:rPr lang="cs-CZ" dirty="0"/>
              <a:t> a </a:t>
            </a:r>
            <a:r>
              <a:rPr lang="cs-CZ" dirty="0" err="1"/>
              <a:t>new</a:t>
            </a:r>
            <a:r>
              <a:rPr lang="cs-CZ" dirty="0"/>
              <a:t> baby </a:t>
            </a:r>
            <a:r>
              <a:rPr lang="cs-CZ" dirty="0" err="1" smtClean="0"/>
              <a:t>carriage.</a:t>
            </a:r>
            <a:r>
              <a:rPr lang="cs-CZ" dirty="0" err="1" smtClean="0">
                <a:solidFill>
                  <a:srgbClr val="FF0000"/>
                </a:solidFill>
              </a:rPr>
              <a:t>pram</a:t>
            </a:r>
            <a:endParaRPr lang="cs-CZ" dirty="0">
              <a:solidFill>
                <a:srgbClr val="FF0000"/>
              </a:solidFill>
            </a:endParaRPr>
          </a:p>
          <a:p>
            <a:pPr lvl="0"/>
            <a:r>
              <a:rPr lang="cs-CZ" dirty="0"/>
              <a:t>2. He </a:t>
            </a:r>
            <a:r>
              <a:rPr lang="cs-CZ" dirty="0" err="1"/>
              <a:t>put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bags</a:t>
            </a:r>
            <a:r>
              <a:rPr lang="cs-CZ" dirty="0"/>
              <a:t> </a:t>
            </a:r>
            <a:r>
              <a:rPr lang="cs-CZ" dirty="0" err="1"/>
              <a:t>into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trunk.</a:t>
            </a:r>
            <a:r>
              <a:rPr lang="cs-CZ" dirty="0" err="1" smtClean="0">
                <a:solidFill>
                  <a:srgbClr val="FF0000"/>
                </a:solidFill>
              </a:rPr>
              <a:t>boot</a:t>
            </a:r>
            <a:endParaRPr lang="cs-CZ" dirty="0">
              <a:solidFill>
                <a:srgbClr val="FF0000"/>
              </a:solidFill>
            </a:endParaRPr>
          </a:p>
          <a:p>
            <a:pPr lvl="0"/>
            <a:r>
              <a:rPr lang="cs-CZ" dirty="0"/>
              <a:t>3. Do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want</a:t>
            </a:r>
            <a:r>
              <a:rPr lang="cs-CZ" dirty="0"/>
              <a:t> </a:t>
            </a:r>
            <a:r>
              <a:rPr lang="cs-CZ" dirty="0" err="1"/>
              <a:t>one-way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round</a:t>
            </a:r>
            <a:r>
              <a:rPr lang="cs-CZ" dirty="0"/>
              <a:t> </a:t>
            </a:r>
            <a:r>
              <a:rPr lang="cs-CZ" dirty="0" err="1" smtClean="0"/>
              <a:t>trip?</a:t>
            </a:r>
            <a:r>
              <a:rPr lang="cs-CZ" dirty="0" err="1" smtClean="0">
                <a:solidFill>
                  <a:srgbClr val="FF0000"/>
                </a:solidFill>
              </a:rPr>
              <a:t>single</a:t>
            </a:r>
            <a:r>
              <a:rPr lang="cs-CZ" dirty="0" smtClean="0">
                <a:solidFill>
                  <a:srgbClr val="FF0000"/>
                </a:solidFill>
              </a:rPr>
              <a:t>/return</a:t>
            </a:r>
            <a:endParaRPr lang="cs-CZ" dirty="0">
              <a:solidFill>
                <a:srgbClr val="FF0000"/>
              </a:solidFill>
            </a:endParaRPr>
          </a:p>
          <a:p>
            <a:pPr lvl="0"/>
            <a:r>
              <a:rPr lang="cs-CZ" dirty="0"/>
              <a:t>4.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must</a:t>
            </a:r>
            <a:r>
              <a:rPr lang="cs-CZ" dirty="0"/>
              <a:t> </a:t>
            </a:r>
            <a:r>
              <a:rPr lang="cs-CZ" dirty="0" err="1"/>
              <a:t>always</a:t>
            </a:r>
            <a:r>
              <a:rPr lang="cs-CZ" dirty="0"/>
              <a:t> use </a:t>
            </a:r>
            <a:r>
              <a:rPr lang="cs-CZ" dirty="0" err="1"/>
              <a:t>crosswalk</a:t>
            </a:r>
            <a:r>
              <a:rPr lang="cs-CZ" dirty="0"/>
              <a:t>. </a:t>
            </a:r>
            <a:r>
              <a:rPr lang="cs-CZ" dirty="0" smtClean="0">
                <a:solidFill>
                  <a:srgbClr val="FF0000"/>
                </a:solidFill>
              </a:rPr>
              <a:t>Zebra </a:t>
            </a:r>
            <a:r>
              <a:rPr lang="cs-CZ" dirty="0" err="1" smtClean="0">
                <a:solidFill>
                  <a:srgbClr val="FF0000"/>
                </a:solidFill>
              </a:rPr>
              <a:t>crossing</a:t>
            </a:r>
            <a:endParaRPr lang="cs-CZ" dirty="0">
              <a:solidFill>
                <a:srgbClr val="FF0000"/>
              </a:solidFill>
            </a:endParaRPr>
          </a:p>
          <a:p>
            <a:pPr lvl="0"/>
            <a:r>
              <a:rPr lang="cs-CZ" dirty="0"/>
              <a:t>5. </a:t>
            </a:r>
            <a:r>
              <a:rPr lang="cs-CZ" dirty="0" err="1"/>
              <a:t>Look</a:t>
            </a:r>
            <a:r>
              <a:rPr lang="cs-CZ" dirty="0"/>
              <a:t> in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closet</a:t>
            </a:r>
            <a:r>
              <a:rPr lang="cs-CZ" dirty="0"/>
              <a:t>, </a:t>
            </a:r>
            <a:r>
              <a:rPr lang="cs-CZ" dirty="0" err="1"/>
              <a:t>where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coats</a:t>
            </a:r>
            <a:r>
              <a:rPr lang="cs-CZ" dirty="0"/>
              <a:t> are</a:t>
            </a:r>
            <a:r>
              <a:rPr lang="cs-CZ" dirty="0" smtClean="0"/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wardrobe</a:t>
            </a:r>
            <a:endParaRPr lang="cs-CZ" dirty="0">
              <a:solidFill>
                <a:srgbClr val="FF0000"/>
              </a:solidFill>
            </a:endParaRPr>
          </a:p>
          <a:p>
            <a:pPr lvl="0"/>
            <a:r>
              <a:rPr lang="cs-CZ" dirty="0"/>
              <a:t>6. Buy </a:t>
            </a:r>
            <a:r>
              <a:rPr lang="cs-CZ" dirty="0" err="1"/>
              <a:t>some</a:t>
            </a:r>
            <a:r>
              <a:rPr lang="cs-CZ" dirty="0"/>
              <a:t> </a:t>
            </a:r>
            <a:r>
              <a:rPr lang="cs-CZ" dirty="0" err="1"/>
              <a:t>cookies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 smtClean="0"/>
              <a:t>kids.</a:t>
            </a:r>
            <a:r>
              <a:rPr lang="cs-CZ" dirty="0" err="1" smtClean="0">
                <a:solidFill>
                  <a:srgbClr val="FF0000"/>
                </a:solidFill>
              </a:rPr>
              <a:t>biscuits</a:t>
            </a:r>
            <a:endParaRPr lang="cs-CZ" dirty="0">
              <a:solidFill>
                <a:srgbClr val="FF0000"/>
              </a:solidFill>
            </a:endParaRPr>
          </a:p>
          <a:p>
            <a:pPr lvl="0"/>
            <a:r>
              <a:rPr lang="cs-CZ" dirty="0"/>
              <a:t>7.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</a:t>
            </a:r>
            <a:r>
              <a:rPr lang="cs-CZ" dirty="0" err="1"/>
              <a:t>always</a:t>
            </a:r>
            <a:r>
              <a:rPr lang="cs-CZ" dirty="0"/>
              <a:t> </a:t>
            </a:r>
            <a:r>
              <a:rPr lang="cs-CZ" dirty="0" err="1"/>
              <a:t>better</a:t>
            </a:r>
            <a:r>
              <a:rPr lang="cs-CZ" dirty="0"/>
              <a:t> to use </a:t>
            </a:r>
            <a:r>
              <a:rPr lang="cs-CZ" dirty="0" err="1" smtClean="0"/>
              <a:t>freeway.</a:t>
            </a:r>
            <a:r>
              <a:rPr lang="cs-CZ" dirty="0" err="1" smtClean="0">
                <a:solidFill>
                  <a:srgbClr val="FF0000"/>
                </a:solidFill>
              </a:rPr>
              <a:t>motorway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36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780928"/>
          </a:xfrm>
        </p:spPr>
        <p:txBody>
          <a:bodyPr/>
          <a:lstStyle/>
          <a:p>
            <a:r>
              <a:rPr lang="cs-CZ" dirty="0" smtClean="0"/>
              <a:t>Go online and </a:t>
            </a:r>
            <a:r>
              <a:rPr lang="cs-CZ" dirty="0" err="1" smtClean="0"/>
              <a:t>find</a:t>
            </a:r>
            <a:r>
              <a:rPr lang="cs-CZ" dirty="0" smtClean="0"/>
              <a:t> more such </a:t>
            </a:r>
            <a:r>
              <a:rPr lang="cs-CZ" dirty="0" err="1" smtClean="0"/>
              <a:t>examples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212976"/>
            <a:ext cx="8229600" cy="2913187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more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examples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found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write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pairs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board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131840" y="4581128"/>
            <a:ext cx="2016224" cy="15841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rId2"/>
              </a:rPr>
              <a:t>internet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58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algn="ctr"/>
            <a:r>
              <a:rPr lang="cs-CZ" altLang="cs-CZ" sz="3600" b="1">
                <a:latin typeface="Calibri" pitchFamily="34" charset="0"/>
              </a:rPr>
              <a:t>CITACE</a:t>
            </a: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611188" y="1011238"/>
            <a:ext cx="79216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r>
              <a:rPr lang="cs-CZ" altLang="cs-CZ" sz="1400" dirty="0" err="1" smtClean="0">
                <a:latin typeface="Calibri" pitchFamily="34" charset="0"/>
              </a:rPr>
              <a:t>Slide</a:t>
            </a:r>
            <a:r>
              <a:rPr lang="cs-CZ" altLang="cs-CZ" sz="1400" dirty="0" smtClean="0">
                <a:latin typeface="Calibri" pitchFamily="34" charset="0"/>
              </a:rPr>
              <a:t> 3</a:t>
            </a:r>
            <a:r>
              <a:rPr lang="cs-CZ" altLang="cs-CZ" sz="1400" dirty="0">
                <a:latin typeface="Calibri" pitchFamily="34" charset="0"/>
              </a:rPr>
              <a:t>: </a:t>
            </a:r>
            <a:r>
              <a:rPr lang="cs-CZ" altLang="cs-CZ" sz="1400" dirty="0">
                <a:latin typeface="Calibri" pitchFamily="34" charset="0"/>
                <a:hlinkClick r:id="rId3"/>
              </a:rPr>
              <a:t>http://translate.google.cz</a:t>
            </a:r>
            <a:r>
              <a:rPr lang="cs-CZ" altLang="cs-CZ" sz="1400" dirty="0" smtClean="0">
                <a:latin typeface="Calibri" pitchFamily="34" charset="0"/>
                <a:hlinkClick r:id="rId3"/>
              </a:rPr>
              <a:t>/</a:t>
            </a:r>
            <a:endParaRPr lang="cs-CZ" altLang="cs-CZ" sz="1400" dirty="0" smtClean="0">
              <a:latin typeface="Calibri" pitchFamily="34" charset="0"/>
            </a:endParaRPr>
          </a:p>
          <a:p>
            <a:r>
              <a:rPr lang="cs-CZ" altLang="cs-CZ" sz="1400" dirty="0" err="1" smtClean="0">
                <a:latin typeface="Calibri" pitchFamily="34" charset="0"/>
              </a:rPr>
              <a:t>Slide</a:t>
            </a:r>
            <a:r>
              <a:rPr lang="cs-CZ" altLang="cs-CZ" sz="1400" dirty="0" smtClean="0">
                <a:latin typeface="Calibri" pitchFamily="34" charset="0"/>
              </a:rPr>
              <a:t> 6: </a:t>
            </a:r>
            <a:r>
              <a:rPr lang="cs-CZ" altLang="cs-CZ" sz="1400" dirty="0" smtClean="0">
                <a:latin typeface="Calibri" pitchFamily="34" charset="0"/>
                <a:hlinkClick r:id="rId4"/>
              </a:rPr>
              <a:t>http</a:t>
            </a:r>
            <a:r>
              <a:rPr lang="cs-CZ" altLang="cs-CZ" sz="1400" dirty="0">
                <a:latin typeface="Calibri" pitchFamily="34" charset="0"/>
                <a:hlinkClick r:id="rId4"/>
              </a:rPr>
              <a:t>://www.yahoo.com</a:t>
            </a:r>
            <a:r>
              <a:rPr lang="cs-CZ" altLang="cs-CZ" sz="1400" dirty="0" smtClean="0">
                <a:latin typeface="Calibri" pitchFamily="34" charset="0"/>
                <a:hlinkClick r:id="rId4"/>
              </a:rPr>
              <a:t>/</a:t>
            </a:r>
            <a:endParaRPr lang="cs-CZ" altLang="cs-CZ" sz="1400" dirty="0" smtClean="0">
              <a:latin typeface="Calibri" pitchFamily="34" charset="0"/>
            </a:endParaRPr>
          </a:p>
          <a:p>
            <a:endParaRPr lang="cs-CZ" altLang="cs-CZ" sz="1400" dirty="0">
              <a:latin typeface="Calibri" pitchFamily="34" charset="0"/>
            </a:endParaRPr>
          </a:p>
          <a:p>
            <a:r>
              <a:rPr lang="cs-CZ" sz="1400" dirty="0"/>
              <a:t>zdroje : archiv autora</a:t>
            </a:r>
            <a:endParaRPr lang="cs-CZ" altLang="cs-CZ" sz="1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49</TotalTime>
  <Words>400</Words>
  <Application>Microsoft Office PowerPoint</Application>
  <PresentationFormat>Předvádění na obrazovce (4:3)</PresentationFormat>
  <Paragraphs>77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 2003</vt:lpstr>
      <vt:lpstr>Prezentace aplikace PowerPoint</vt:lpstr>
      <vt:lpstr>ANOTACE</vt:lpstr>
      <vt:lpstr>USxUK English</vt:lpstr>
      <vt:lpstr>Prezentace aplikace PowerPoint</vt:lpstr>
      <vt:lpstr>Prezentace aplikace PowerPoint</vt:lpstr>
      <vt:lpstr>Go online and find more such examples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13</cp:revision>
  <dcterms:created xsi:type="dcterms:W3CDTF">2013-09-26T09:07:54Z</dcterms:created>
  <dcterms:modified xsi:type="dcterms:W3CDTF">2013-11-05T07:57:47Z</dcterms:modified>
</cp:coreProperties>
</file>