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97" r:id="rId4"/>
    <p:sldId id="264" r:id="rId5"/>
    <p:sldId id="338" r:id="rId6"/>
    <p:sldId id="339" r:id="rId7"/>
    <p:sldId id="340" r:id="rId8"/>
    <p:sldId id="341" r:id="rId9"/>
    <p:sldId id="342" r:id="rId10"/>
    <p:sldId id="343" r:id="rId11"/>
    <p:sldId id="346" r:id="rId12"/>
    <p:sldId id="344" r:id="rId13"/>
    <p:sldId id="345" r:id="rId14"/>
    <p:sldId id="347" r:id="rId15"/>
    <p:sldId id="331" r:id="rId16"/>
    <p:sldId id="287" r:id="rId17"/>
    <p:sldId id="286" r:id="rId18"/>
    <p:sldId id="288" r:id="rId19"/>
    <p:sldId id="289" r:id="rId20"/>
    <p:sldId id="292" r:id="rId21"/>
    <p:sldId id="291" r:id="rId22"/>
    <p:sldId id="260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>
        <p:scale>
          <a:sx n="66" d="100"/>
          <a:sy n="66" d="100"/>
        </p:scale>
        <p:origin x="-636" y="8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VY_32_INOVACE_Polovodičová dioda a světlo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0E9852E-4A12-42AE-85A3-F0254D791C2C}" type="datetimeFigureOut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E8DEEE5-C99D-48A6-80C8-B2C055D18D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7160A-182E-455C-9938-12422E832FD4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5A550-2A67-4172-89EB-25125D8B16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89429-CA97-48D7-A50F-6C0BDC3B846C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41AB8-E272-4028-8846-C450B58B4CB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B71D9-BE26-41D4-9AC2-88DE86A58F3A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76E52-1694-4947-A760-118D432CD8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B39F9-9881-4561-ABB1-1210E48E040B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7C0C7-7ECD-4E6B-A7C7-30492DC1F8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60F48-304F-43AC-86A3-8AE7C2CA0C55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1E6DB-C81E-49C0-9BBB-9DFA9CC8CB2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A1F103-A909-45E7-9250-2C95936F5573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8DF41F-0E05-4F8A-93B4-1CAFA26EB2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FA8B3-01B9-4B7D-8076-C89BCEF366E6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00D80-1C29-4534-A885-4CB0D1F69A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7B20B-4AF7-41DF-A113-60D9CC18E084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7B7D0-FCC5-4E19-919D-CA4D099A141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75479-7497-43B6-B98D-F7B5F99B2B8F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15F3-2765-4E11-8D91-55622743B6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F1422-6707-4B2F-8A40-AA8376C3E364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8D70F-2489-4846-97BE-3FD49FF9FE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E2BAC-DF96-4368-B7F8-C25C94EEE8F3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2D5718-A57E-41E0-91FD-6DA6182F1A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94EB0A-1353-445F-BF29-31E975328DE5}" type="datetime1">
              <a:rPr lang="cs-CZ"/>
              <a:pPr>
                <a:defRPr/>
              </a:pPr>
              <a:t>15.1.2014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46C5D9F-8E54-4760-A959-514825708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://www.youtube.com/watch?v=Vigr1g7Pm8Y" TargetMode="Externa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silum.si/en/why-led-lights/led-diode/" TargetMode="External"/><Relationship Id="rId3" Type="http://schemas.openxmlformats.org/officeDocument/2006/relationships/hyperlink" Target="http://cs.wikipedia.org/wiki/Polovodi%C4%8Dov%C3%A1_dioda" TargetMode="External"/><Relationship Id="rId7" Type="http://schemas.openxmlformats.org/officeDocument/2006/relationships/hyperlink" Target="http://www.ekobydleni.eu/tag/fotovoltaicke-clanky/page/4" TargetMode="External"/><Relationship Id="rId2" Type="http://schemas.openxmlformats.org/officeDocument/2006/relationships/hyperlink" Target="http://www.cez.cz/edee/content/microsites/elektrina/fyz9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otodioda" TargetMode="External"/><Relationship Id="rId5" Type="http://schemas.openxmlformats.org/officeDocument/2006/relationships/hyperlink" Target="http://cs.wikipedia.org/wiki/Usm%C4%9Br%C5%88ova%C4%8D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cs.wikipedia.org/wiki/LED" TargetMode="External"/><Relationship Id="rId9" Type="http://schemas.openxmlformats.org/officeDocument/2006/relationships/hyperlink" Target="http://www.engineersgarage.com/tutorials/diodes?pag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Prezentace je určena pro výklad učiva o polovodičových diodách a jejich využití v 9. ročníku ZŠ. 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Prezentace se skládá ze tří částí: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Opakování (snímky </a:t>
            </a:r>
            <a:r>
              <a:rPr lang="cs-CZ" dirty="0"/>
              <a:t>4 – </a:t>
            </a:r>
            <a:r>
              <a:rPr lang="cs-CZ" dirty="0" smtClean="0"/>
              <a:t>8): příměsové </a:t>
            </a:r>
            <a:r>
              <a:rPr lang="cs-CZ" dirty="0"/>
              <a:t>polovodiče typu N a P, co je PN přechod, jak se pohybují volné elektrony a díry při zapojení v závěrném a propustném směru, co je polovodičová </a:t>
            </a:r>
            <a:r>
              <a:rPr lang="cs-CZ" dirty="0" smtClean="0"/>
              <a:t>dioda.</a:t>
            </a:r>
            <a:endParaRPr lang="cs-CZ" dirty="0"/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9 </a:t>
            </a:r>
            <a:r>
              <a:rPr lang="cs-CZ" dirty="0"/>
              <a:t>– </a:t>
            </a:r>
            <a:r>
              <a:rPr lang="cs-CZ" dirty="0" smtClean="0"/>
              <a:t>14): polovodičová dioda jako jednocestný a dvojcestný usměrňovač, LED, fotodioda.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Shrnutí probrané látky a závěrečný test (snímky 15 – 21).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40 </a:t>
            </a:r>
            <a:r>
              <a:rPr lang="cs-CZ" dirty="0"/>
              <a:t>min.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D6BEFFD-8049-4FC9-A149-84DD8AC0A1D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 rtlCol="0"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Popis práce s prezentací: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Mezi jednotlivými snímky se přechází standardním způsobem.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8 </a:t>
            </a:r>
            <a:r>
              <a:rPr lang="cs-CZ" dirty="0"/>
              <a:t>obsahuje hypertextový odkaz na </a:t>
            </a:r>
            <a:r>
              <a:rPr lang="cs-CZ" dirty="0" smtClean="0"/>
              <a:t>video s demonstrací diodového jevu.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Snímek č. </a:t>
            </a:r>
            <a:r>
              <a:rPr lang="cs-CZ" dirty="0" smtClean="0"/>
              <a:t>10 </a:t>
            </a:r>
            <a:r>
              <a:rPr lang="cs-CZ" dirty="0"/>
              <a:t>obsahuje </a:t>
            </a:r>
            <a:r>
              <a:rPr lang="cs-CZ" dirty="0" smtClean="0"/>
              <a:t>odkaz </a:t>
            </a:r>
            <a:r>
              <a:rPr lang="cs-CZ" dirty="0"/>
              <a:t>na </a:t>
            </a:r>
            <a:r>
              <a:rPr lang="cs-CZ" dirty="0" smtClean="0"/>
              <a:t>animaci ukazující průchod proudu dvojcestným usměrňovačem v </a:t>
            </a:r>
            <a:r>
              <a:rPr lang="cs-CZ" dirty="0" err="1" smtClean="0"/>
              <a:t>Graetzově</a:t>
            </a:r>
            <a:r>
              <a:rPr lang="cs-CZ" dirty="0" smtClean="0"/>
              <a:t> zapojení.</a:t>
            </a:r>
            <a:endParaRPr lang="cs-CZ" dirty="0"/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Snímky č. 17 – 21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67F8FB-843A-4921-ADC9-392E3D4A00B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/>
              <a:t>Polovodičová dioda a světlo</a:t>
            </a:r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521272F-D2DD-4F8A-B9B5-13B0411BD6B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83E5C99-86F7-4394-89A0-A1DC81B146D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Přechod PN</a:t>
            </a:r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856662" cy="2232025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Spojíme-li polovodič typu P a typu N vzniká tzv.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PN přechod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 blízkosti přechodu volné elektrony z části N zaplní díry v části P (rekombinace) a vzniká oblast bez volných nosičů náboje –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hradlová vrstva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 hradlové vrstvě nejsou žádné volné nosiče náboje – chová se jako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izolant</a:t>
            </a:r>
          </a:p>
        </p:txBody>
      </p:sp>
      <p:sp>
        <p:nvSpPr>
          <p:cNvPr id="18436" name="AutoShape 2" descr="Bez nap&amp;ecaron;tí"/>
          <p:cNvSpPr>
            <a:spLocks noChangeAspect="1" noChangeArrowheads="1"/>
          </p:cNvSpPr>
          <p:nvPr/>
        </p:nvSpPr>
        <p:spPr bwMode="auto">
          <a:xfrm>
            <a:off x="63500" y="-136525"/>
            <a:ext cx="2095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3059113" y="2151063"/>
            <a:ext cx="3932237" cy="2160587"/>
            <a:chOff x="3059832" y="2151122"/>
            <a:chExt cx="3931811" cy="2160240"/>
          </a:xfrm>
        </p:grpSpPr>
        <p:pic>
          <p:nvPicPr>
            <p:cNvPr id="18441" name="Picture 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059832" y="2151122"/>
              <a:ext cx="3168352" cy="21602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2" name="Obdélník 8"/>
            <p:cNvSpPr>
              <a:spLocks noChangeArrowheads="1"/>
            </p:cNvSpPr>
            <p:nvPr/>
          </p:nvSpPr>
          <p:spPr bwMode="auto">
            <a:xfrm>
              <a:off x="6249132" y="3942030"/>
              <a:ext cx="74251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</a:t>
              </a:r>
            </a:p>
          </p:txBody>
        </p:sp>
      </p:grpSp>
      <p:sp>
        <p:nvSpPr>
          <p:cNvPr id="11" name="Čárový popisek 1 10"/>
          <p:cNvSpPr/>
          <p:nvPr/>
        </p:nvSpPr>
        <p:spPr>
          <a:xfrm>
            <a:off x="862856" y="1863089"/>
            <a:ext cx="1692920" cy="1009929"/>
          </a:xfrm>
          <a:prstGeom prst="borderCallout1">
            <a:avLst>
              <a:gd name="adj1" fmla="val 31119"/>
              <a:gd name="adj2" fmla="val 104360"/>
              <a:gd name="adj3" fmla="val 106465"/>
              <a:gd name="adj4" fmla="val 223799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Hradlová vrstva 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AC75898-2129-45C6-9EDB-BC5B9E9D817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Opakování - Zapojení </a:t>
            </a:r>
            <a:r>
              <a:rPr lang="cs-CZ" dirty="0" smtClean="0"/>
              <a:t>přechodu PN v závěrném směru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936037" cy="23050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Přechod PN zapojíme do obvodu tak, že část typu P připojíme k zápornému pólu zdroje </a:t>
            </a:r>
            <a:r>
              <a:rPr lang="cs-CZ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část typu </a:t>
            </a: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 </a:t>
            </a:r>
            <a:r>
              <a:rPr lang="cs-CZ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připojíme </a:t>
            </a: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ke kladnému pólu zdroje</a:t>
            </a:r>
            <a:endParaRPr lang="cs-CZ" sz="22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Volné elektrony (–) z části N budou přitahovány ke kladnému pólu (+) 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Díry (+) z </a:t>
            </a:r>
            <a:r>
              <a:rPr lang="cs-CZ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části </a:t>
            </a: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 </a:t>
            </a:r>
            <a:r>
              <a:rPr lang="cs-CZ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budou přitahovány </a:t>
            </a: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 zápornému pólu zdroje </a:t>
            </a:r>
            <a:r>
              <a:rPr lang="cs-CZ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(–) </a:t>
            </a:r>
            <a:endParaRPr lang="cs-CZ" sz="2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Hradlová vrstva se rozšíří – chová se jako </a:t>
            </a:r>
            <a:r>
              <a:rPr lang="cs-CZ" sz="2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izolant = obvodem neprochází proud</a:t>
            </a:r>
          </a:p>
        </p:txBody>
      </p:sp>
      <p:sp>
        <p:nvSpPr>
          <p:cNvPr id="19460" name="AutoShape 2" descr="Bez nap&amp;ecaron;tí"/>
          <p:cNvSpPr>
            <a:spLocks noChangeAspect="1" noChangeArrowheads="1"/>
          </p:cNvSpPr>
          <p:nvPr/>
        </p:nvSpPr>
        <p:spPr bwMode="auto">
          <a:xfrm>
            <a:off x="63500" y="-136525"/>
            <a:ext cx="2095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059113" y="2159000"/>
            <a:ext cx="3959225" cy="2152650"/>
            <a:chOff x="3059832" y="2158644"/>
            <a:chExt cx="3959063" cy="2152718"/>
          </a:xfrm>
        </p:grpSpPr>
        <p:sp>
          <p:nvSpPr>
            <p:cNvPr id="19471" name="Obdélník 8"/>
            <p:cNvSpPr>
              <a:spLocks noChangeArrowheads="1"/>
            </p:cNvSpPr>
            <p:nvPr/>
          </p:nvSpPr>
          <p:spPr bwMode="auto">
            <a:xfrm>
              <a:off x="6249132" y="3942030"/>
              <a:ext cx="76976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2</a:t>
              </a:r>
            </a:p>
          </p:txBody>
        </p:sp>
        <p:pic>
          <p:nvPicPr>
            <p:cNvPr id="19472" name="Picture 2" descr="Záv&amp;ecaron;rný sm&amp;ecaron;r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059832" y="2158644"/>
              <a:ext cx="3157320" cy="21527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Čárový popisek 1 12"/>
          <p:cNvSpPr/>
          <p:nvPr/>
        </p:nvSpPr>
        <p:spPr>
          <a:xfrm>
            <a:off x="467544" y="3140968"/>
            <a:ext cx="2059502" cy="1009929"/>
          </a:xfrm>
          <a:prstGeom prst="borderCallout1">
            <a:avLst>
              <a:gd name="adj1" fmla="val 31119"/>
              <a:gd name="adj2" fmla="val 104360"/>
              <a:gd name="adj3" fmla="val -13472"/>
              <a:gd name="adj4" fmla="val 17579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elektronů od přechodu</a:t>
            </a:r>
            <a:endParaRPr lang="cs-CZ" sz="2400" b="1" dirty="0"/>
          </a:p>
        </p:txBody>
      </p:sp>
      <p:sp>
        <p:nvSpPr>
          <p:cNvPr id="11" name="Čárový popisek 1 10"/>
          <p:cNvSpPr/>
          <p:nvPr/>
        </p:nvSpPr>
        <p:spPr>
          <a:xfrm>
            <a:off x="862856" y="1863089"/>
            <a:ext cx="1692920" cy="1009929"/>
          </a:xfrm>
          <a:prstGeom prst="borderCallout1">
            <a:avLst>
              <a:gd name="adj1" fmla="val 31119"/>
              <a:gd name="adj2" fmla="val 104360"/>
              <a:gd name="adj3" fmla="val 106465"/>
              <a:gd name="adj4" fmla="val 223799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Hradlová vrstva se rozšíří</a:t>
            </a:r>
            <a:endParaRPr lang="cs-CZ" sz="2400" b="1" dirty="0"/>
          </a:p>
        </p:txBody>
      </p:sp>
      <p:sp>
        <p:nvSpPr>
          <p:cNvPr id="14" name="Čárový popisek 1 13"/>
          <p:cNvSpPr/>
          <p:nvPr/>
        </p:nvSpPr>
        <p:spPr>
          <a:xfrm>
            <a:off x="6643097" y="3140968"/>
            <a:ext cx="2059502" cy="1009929"/>
          </a:xfrm>
          <a:prstGeom prst="borderCallout1">
            <a:avLst>
              <a:gd name="adj1" fmla="val 32295"/>
              <a:gd name="adj2" fmla="val -4043"/>
              <a:gd name="adj3" fmla="val -14648"/>
              <a:gd name="adj4" fmla="val -6869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děr od přechodu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E9C00A-B5AE-4269-B24C-65088DFFBE5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Opakování - Zapojení </a:t>
            </a:r>
            <a:r>
              <a:rPr lang="cs-CZ" dirty="0" smtClean="0"/>
              <a:t>přechodu PN v propustném směru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388" y="4437063"/>
            <a:ext cx="8856662" cy="2305050"/>
          </a:xfrm>
        </p:spPr>
        <p:txBody>
          <a:bodyPr rtlCol="0"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Přechod PN zapojíme do obvodu tak, že část typu P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připojíme ke kladnému pólu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zdroje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část typu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připojíme k zápornému pólu zdroje 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Volné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elektrony 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(–) z části N budou odpuzovány od záporného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pólu zdroje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(–)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Díry (+) z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části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budou odpuzovány od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kladného pólu zdroje (+)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Hradlová vrstva se zužuje až zaniká – mizí izolační vrstva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= obvodem prochází proud</a:t>
            </a:r>
          </a:p>
        </p:txBody>
      </p:sp>
      <p:sp>
        <p:nvSpPr>
          <p:cNvPr id="20484" name="AutoShape 2" descr="Bez nap&amp;ecaron;tí"/>
          <p:cNvSpPr>
            <a:spLocks noChangeAspect="1" noChangeArrowheads="1"/>
          </p:cNvSpPr>
          <p:nvPr/>
        </p:nvSpPr>
        <p:spPr bwMode="auto">
          <a:xfrm>
            <a:off x="63500" y="-136525"/>
            <a:ext cx="2095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grpSp>
        <p:nvGrpSpPr>
          <p:cNvPr id="20485" name="Skupina 5"/>
          <p:cNvGrpSpPr>
            <a:grpSpLocks/>
          </p:cNvGrpSpPr>
          <p:nvPr/>
        </p:nvGrpSpPr>
        <p:grpSpPr bwMode="auto">
          <a:xfrm>
            <a:off x="2987675" y="2060575"/>
            <a:ext cx="4035425" cy="2251075"/>
            <a:chOff x="2987823" y="2060848"/>
            <a:chExt cx="4035880" cy="2250514"/>
          </a:xfrm>
        </p:grpSpPr>
        <p:sp>
          <p:nvSpPr>
            <p:cNvPr id="20495" name="Obdélník 8"/>
            <p:cNvSpPr>
              <a:spLocks noChangeArrowheads="1"/>
            </p:cNvSpPr>
            <p:nvPr/>
          </p:nvSpPr>
          <p:spPr bwMode="auto">
            <a:xfrm>
              <a:off x="6249132" y="3942030"/>
              <a:ext cx="77457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3</a:t>
              </a:r>
            </a:p>
          </p:txBody>
        </p:sp>
        <p:pic>
          <p:nvPicPr>
            <p:cNvPr id="20496" name="Picture 2" descr="Propustný sm&amp;ecaron;r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987823" y="2060848"/>
              <a:ext cx="3257321" cy="22505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" name="Čárový popisek 1 12"/>
          <p:cNvSpPr/>
          <p:nvPr/>
        </p:nvSpPr>
        <p:spPr>
          <a:xfrm>
            <a:off x="467544" y="3140968"/>
            <a:ext cx="2059502" cy="1009929"/>
          </a:xfrm>
          <a:prstGeom prst="borderCallout1">
            <a:avLst>
              <a:gd name="adj1" fmla="val 31119"/>
              <a:gd name="adj2" fmla="val 104360"/>
              <a:gd name="adj3" fmla="val -13472"/>
              <a:gd name="adj4" fmla="val 17579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elektronů k přechodu</a:t>
            </a:r>
            <a:endParaRPr lang="cs-CZ" sz="2400" b="1" dirty="0"/>
          </a:p>
        </p:txBody>
      </p:sp>
      <p:sp>
        <p:nvSpPr>
          <p:cNvPr id="11" name="Čárový popisek 1 10"/>
          <p:cNvSpPr/>
          <p:nvPr/>
        </p:nvSpPr>
        <p:spPr>
          <a:xfrm>
            <a:off x="467544" y="1863089"/>
            <a:ext cx="2059502" cy="1009929"/>
          </a:xfrm>
          <a:prstGeom prst="borderCallout1">
            <a:avLst>
              <a:gd name="adj1" fmla="val 31119"/>
              <a:gd name="adj2" fmla="val 104360"/>
              <a:gd name="adj3" fmla="val 100586"/>
              <a:gd name="adj4" fmla="val 205347"/>
            </a:avLst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Hradlová vrstva se </a:t>
            </a:r>
            <a:br>
              <a:rPr lang="cs-CZ" sz="2400" b="1" dirty="0"/>
            </a:br>
            <a:r>
              <a:rPr lang="cs-CZ" sz="2400" b="1" dirty="0"/>
              <a:t>zúží a zanikne</a:t>
            </a:r>
            <a:endParaRPr lang="cs-CZ" sz="2400" b="1" dirty="0"/>
          </a:p>
        </p:txBody>
      </p:sp>
      <p:sp>
        <p:nvSpPr>
          <p:cNvPr id="14" name="Čárový popisek 1 13"/>
          <p:cNvSpPr/>
          <p:nvPr/>
        </p:nvSpPr>
        <p:spPr>
          <a:xfrm>
            <a:off x="6643097" y="3140968"/>
            <a:ext cx="2059502" cy="1009929"/>
          </a:xfrm>
          <a:prstGeom prst="borderCallout1">
            <a:avLst>
              <a:gd name="adj1" fmla="val 32295"/>
              <a:gd name="adj2" fmla="val -4043"/>
              <a:gd name="adj3" fmla="val -14648"/>
              <a:gd name="adj4" fmla="val -68692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Pohyb děr k přechodu</a:t>
            </a:r>
            <a:endParaRPr lang="cs-CZ" sz="24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cdn.physorg.com/newman/gfx/news/2005/diod_symbo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35488" y="2335213"/>
            <a:ext cx="1743075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328349-C8D8-4824-B908-2CEBE22E00F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Opakování - Polovodičová dioda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388" y="3933825"/>
            <a:ext cx="8856662" cy="2735263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Elektrotechnická součástka obsahující jeden PN přechod =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polovodičová dioda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Proud prochází pouze při zapojení v propustném směru, při přepólování zdroje (zapojení v závěrném směru) proud neprochází =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diodový jev</a:t>
            </a:r>
          </a:p>
        </p:txBody>
      </p:sp>
      <p:pic>
        <p:nvPicPr>
          <p:cNvPr id="5122" name="Picture 2" descr="http://media-curse.cursecdn.com/attachments/57/555/ea6f68f482c4409ff32adccf6e665771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11900" y="2833688"/>
            <a:ext cx="1212850" cy="78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720725" y="2470150"/>
            <a:ext cx="3452813" cy="1103313"/>
            <a:chOff x="395537" y="1613087"/>
            <a:chExt cx="3453177" cy="1103102"/>
          </a:xfrm>
        </p:grpSpPr>
        <p:pic>
          <p:nvPicPr>
            <p:cNvPr id="21512" name="Picture 8" descr="http://upload.wikimedia.org/wikipedia/commons/thumb/f/fd/Diode-photo.JPG/220px-Diode-photo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 rot="-5400000">
              <a:off x="1140131" y="868493"/>
              <a:ext cx="1103102" cy="2592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3" name="Obdélník 12"/>
            <p:cNvSpPr>
              <a:spLocks noChangeArrowheads="1"/>
            </p:cNvSpPr>
            <p:nvPr/>
          </p:nvSpPr>
          <p:spPr bwMode="auto">
            <a:xfrm>
              <a:off x="3013229" y="2346857"/>
              <a:ext cx="83548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4 </a:t>
              </a:r>
            </a:p>
          </p:txBody>
        </p:sp>
      </p:grpSp>
      <p:pic>
        <p:nvPicPr>
          <p:cNvPr id="17" name="Picture 3" descr="http://www.youtube.com/watch?v=Vigr1g7Pm8Y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924800" y="4954588"/>
            <a:ext cx="1138238" cy="113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72BD613-AB79-47BD-9366-6C78B9A1AB5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Polovodičová dioda jako  jednocestný usměrňovač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Pokud do obvodu se zdrojem střídavého napětí zapojíme diodu, bude propouštět proud pouze v jednom směru – obvodem prochází kolísavý stejnosměrný (tepavý) proud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Proud prochází obvodem jen v polovině periody, druhou půlperiodu proud obvodem neprochází (přicházíme o polovinu energie)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042988" y="2492375"/>
            <a:ext cx="6554787" cy="1247775"/>
            <a:chOff x="1043608" y="2492896"/>
            <a:chExt cx="6554226" cy="1247775"/>
          </a:xfrm>
        </p:grpSpPr>
        <p:pic>
          <p:nvPicPr>
            <p:cNvPr id="22533" name="Picture 2" descr="Zapojení jednocestného usměrňovače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043608" y="2492896"/>
              <a:ext cx="5715000" cy="1247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4" name="Obdélník 15"/>
            <p:cNvSpPr>
              <a:spLocks noChangeArrowheads="1"/>
            </p:cNvSpPr>
            <p:nvPr/>
          </p:nvSpPr>
          <p:spPr bwMode="auto">
            <a:xfrm>
              <a:off x="6759143" y="3371339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6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8514A5F-93B1-4AAD-9721-1AA30023000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Polovodičová dioda jako  dvojcestný usměrňovač (</a:t>
            </a:r>
            <a:r>
              <a:rPr lang="cs-CZ" dirty="0" err="1" smtClean="0"/>
              <a:t>Graetzovo</a:t>
            </a:r>
            <a:r>
              <a:rPr lang="cs-CZ" dirty="0" smtClean="0"/>
              <a:t> zapojení)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Pokud do obvodu se zdrojem střídavého napětí zapojíme 4 diody, proud bude propouštět vždy dvojice diod (na obr.8 buď dvojice diod č. 1 a 2, nebo při změně polarity napětí dvojice diod č. 3 a 4) – obvodem prochází kolísavý stejnosměrný proud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Proud prochází obvodem v obou půlperiodách (nepřicházíme o žádnou energii)</a:t>
            </a: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211138" y="2482850"/>
            <a:ext cx="5729287" cy="1443038"/>
            <a:chOff x="1044143" y="2483370"/>
            <a:chExt cx="5729683" cy="1441967"/>
          </a:xfrm>
        </p:grpSpPr>
        <p:pic>
          <p:nvPicPr>
            <p:cNvPr id="23563" name="Picture 2" descr="Zapojení Gratzova můstku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044143" y="2483370"/>
              <a:ext cx="5715000" cy="12573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4" name="Obdélník 15"/>
            <p:cNvSpPr>
              <a:spLocks noChangeArrowheads="1"/>
            </p:cNvSpPr>
            <p:nvPr/>
          </p:nvSpPr>
          <p:spPr bwMode="auto">
            <a:xfrm>
              <a:off x="5952767" y="3556005"/>
              <a:ext cx="821059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7 </a:t>
              </a:r>
            </a:p>
          </p:txBody>
        </p:sp>
      </p:grp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6300788" y="2333625"/>
            <a:ext cx="2752725" cy="1743075"/>
            <a:chOff x="6545708" y="2150262"/>
            <a:chExt cx="2753415" cy="1742809"/>
          </a:xfrm>
        </p:grpSpPr>
        <p:pic>
          <p:nvPicPr>
            <p:cNvPr id="23561" name="Picture 4" descr="Graetzovo zapojení (dvoucestný (můstkový) usměrňovač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45708" y="2150262"/>
              <a:ext cx="2490787" cy="16525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2" name="Obdélník 9"/>
            <p:cNvSpPr>
              <a:spLocks noChangeArrowheads="1"/>
            </p:cNvSpPr>
            <p:nvPr/>
          </p:nvSpPr>
          <p:spPr bwMode="auto">
            <a:xfrm>
              <a:off x="8460432" y="3523739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8 </a:t>
              </a:r>
            </a:p>
          </p:txBody>
        </p:sp>
      </p:grpSp>
      <p:sp>
        <p:nvSpPr>
          <p:cNvPr id="6" name="Tlačítko akce: Vlastní 5">
            <a:hlinkClick r:id="rId4" action="ppaction://hlinksldjump" highlightClick="1"/>
          </p:cNvPr>
          <p:cNvSpPr/>
          <p:nvPr/>
        </p:nvSpPr>
        <p:spPr>
          <a:xfrm>
            <a:off x="7121958" y="6093296"/>
            <a:ext cx="1639393" cy="398876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Proudy </a:t>
            </a:r>
            <a:r>
              <a:rPr lang="cs-CZ" sz="2400" dirty="0">
                <a:sym typeface="Wingdings" panose="05000000000000000000" pitchFamily="2" charset="2"/>
              </a:rPr>
              <a:t></a:t>
            </a: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716463" y="2133600"/>
            <a:ext cx="4229100" cy="3321050"/>
            <a:chOff x="4457476" y="1262117"/>
            <a:chExt cx="4229709" cy="3321660"/>
          </a:xfrm>
        </p:grpSpPr>
        <p:pic>
          <p:nvPicPr>
            <p:cNvPr id="24611" name="Picture 4" descr="Graetzovo zapojení (dvoucestný (můstkový) usměrňovač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457476" y="1262117"/>
              <a:ext cx="4229709" cy="2806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612" name="Obdélník 49"/>
            <p:cNvSpPr>
              <a:spLocks noChangeArrowheads="1"/>
            </p:cNvSpPr>
            <p:nvPr/>
          </p:nvSpPr>
          <p:spPr bwMode="auto">
            <a:xfrm>
              <a:off x="6152984" y="4214445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8 </a:t>
              </a:r>
            </a:p>
          </p:txBody>
        </p:sp>
      </p:grp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48438E-D34A-40DF-B5FE-D1340D6508A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Polovodičová dioda jako  dvojcestný usměrňovač (</a:t>
            </a:r>
            <a:r>
              <a:rPr lang="cs-CZ" dirty="0" err="1" smtClean="0"/>
              <a:t>Graetzovo</a:t>
            </a:r>
            <a:r>
              <a:rPr lang="cs-CZ" dirty="0" smtClean="0"/>
              <a:t> zapojení)</a:t>
            </a:r>
            <a:endParaRPr lang="cs-CZ" dirty="0"/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79388" y="2133600"/>
            <a:ext cx="4229100" cy="3321050"/>
            <a:chOff x="4457476" y="1262117"/>
            <a:chExt cx="4229709" cy="3321660"/>
          </a:xfrm>
        </p:grpSpPr>
        <p:pic>
          <p:nvPicPr>
            <p:cNvPr id="24609" name="Picture 4" descr="Graetzovo zapojení (dvoucestný (můstkový) usměrňovač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457476" y="1262117"/>
              <a:ext cx="4229709" cy="2806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610" name="Obdélník 9"/>
            <p:cNvSpPr>
              <a:spLocks noChangeArrowheads="1"/>
            </p:cNvSpPr>
            <p:nvPr/>
          </p:nvSpPr>
          <p:spPr bwMode="auto">
            <a:xfrm>
              <a:off x="6152984" y="4214445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8 </a:t>
              </a:r>
            </a:p>
          </p:txBody>
        </p:sp>
      </p:grpSp>
      <p:sp>
        <p:nvSpPr>
          <p:cNvPr id="14" name="Tlačítko akce: Vlastní 13">
            <a:hlinkClick r:id="" action="ppaction://hlinkshowjump?jump=previousslide" highlightClick="1"/>
          </p:cNvPr>
          <p:cNvSpPr/>
          <p:nvPr/>
        </p:nvSpPr>
        <p:spPr>
          <a:xfrm>
            <a:off x="7151586" y="5949280"/>
            <a:ext cx="1639393" cy="398876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ym typeface="Wingdings" panose="05000000000000000000" pitchFamily="2" charset="2"/>
              </a:rPr>
              <a:t> Zpět</a:t>
            </a:r>
            <a:endParaRPr lang="cs-CZ" sz="2400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0825" y="3154363"/>
            <a:ext cx="4333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Candara" pitchFamily="34" charset="0"/>
              </a:rPr>
              <a:t>+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787900" y="2781300"/>
            <a:ext cx="431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C00000"/>
                </a:solidFill>
                <a:latin typeface="Candara" pitchFamily="34" charset="0"/>
              </a:rPr>
              <a:t>+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50825" y="2781300"/>
            <a:ext cx="433388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–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97425" y="3176588"/>
            <a:ext cx="43180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–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69875" y="3535363"/>
            <a:ext cx="0" cy="75723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50825" y="4270375"/>
            <a:ext cx="1512888" cy="2222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719263" y="3357563"/>
            <a:ext cx="993775" cy="91281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654300" y="3357563"/>
            <a:ext cx="1754188" cy="0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362450" y="2124075"/>
            <a:ext cx="0" cy="1217613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693738" y="2133600"/>
            <a:ext cx="3678237" cy="0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723900" y="2133600"/>
            <a:ext cx="0" cy="1217613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742950" y="2419350"/>
            <a:ext cx="995363" cy="91281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250825" y="2414588"/>
            <a:ext cx="144145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269875" y="2419350"/>
            <a:ext cx="0" cy="68421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4821238" y="2409825"/>
            <a:ext cx="0" cy="684213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4797425" y="2419350"/>
            <a:ext cx="1439863" cy="0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6229350" y="2419350"/>
            <a:ext cx="995363" cy="938213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5256213" y="3309938"/>
            <a:ext cx="1093787" cy="1031875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7210425" y="3357563"/>
            <a:ext cx="1754188" cy="0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8918575" y="2124075"/>
            <a:ext cx="0" cy="1217613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H="1">
            <a:off x="5248275" y="2133600"/>
            <a:ext cx="3679825" cy="0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5280025" y="2133600"/>
            <a:ext cx="0" cy="1217613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/>
          <p:nvPr/>
        </p:nvCxnSpPr>
        <p:spPr>
          <a:xfrm flipV="1">
            <a:off x="4806950" y="3573463"/>
            <a:ext cx="0" cy="757237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H="1">
            <a:off x="4787900" y="4306888"/>
            <a:ext cx="1512888" cy="23812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Zástupný symbol pro obsah 1"/>
          <p:cNvSpPr txBox="1">
            <a:spLocks/>
          </p:cNvSpPr>
          <p:nvPr/>
        </p:nvSpPr>
        <p:spPr>
          <a:xfrm>
            <a:off x="179388" y="5589588"/>
            <a:ext cx="5472112" cy="935037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Vnější částí obvodu prochází proud </a:t>
            </a:r>
            <a:br>
              <a:rPr lang="cs-CZ" dirty="0" smtClean="0"/>
            </a:b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stále stejným směrem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30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0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24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1500"/>
                            </p:stCondLst>
                            <p:childTnLst>
                              <p:par>
                                <p:cTn id="260" presetID="30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0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8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8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8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0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5" presetID="30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C0AA2AD-5CFA-4C42-B6A2-7A2FED46247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LED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388" y="3933825"/>
            <a:ext cx="8856662" cy="280828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LED =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Emitting</a:t>
            </a:r>
            <a:r>
              <a:rPr lang="cs-CZ" dirty="0" smtClean="0"/>
              <a:t> </a:t>
            </a:r>
            <a:r>
              <a:rPr lang="cs-CZ" dirty="0" err="1" smtClean="0"/>
              <a:t>Diode</a:t>
            </a:r>
            <a:r>
              <a:rPr lang="cs-CZ" dirty="0" smtClean="0"/>
              <a:t> = elektroluminiscenční dioda = svítivá dioda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oblasti přechodu PN při</a:t>
            </a:r>
            <a:br>
              <a:rPr lang="cs-CZ" dirty="0" smtClean="0"/>
            </a:br>
            <a:r>
              <a:rPr lang="cs-CZ" dirty="0" smtClean="0"/>
              <a:t>zapojení v propustném</a:t>
            </a:r>
            <a:br>
              <a:rPr lang="cs-CZ" dirty="0" smtClean="0"/>
            </a:br>
            <a:r>
              <a:rPr lang="cs-CZ" dirty="0" smtClean="0"/>
              <a:t>směru dochází k zaplňování</a:t>
            </a:r>
            <a:br>
              <a:rPr lang="cs-CZ" dirty="0" smtClean="0"/>
            </a:br>
            <a:r>
              <a:rPr lang="cs-CZ" dirty="0" smtClean="0"/>
              <a:t>děr volnými elektrony </a:t>
            </a:r>
            <a:br>
              <a:rPr lang="cs-CZ" dirty="0" smtClean="0"/>
            </a:br>
            <a:r>
              <a:rPr lang="cs-CZ" dirty="0" smtClean="0"/>
              <a:t>(rekombinace). Při tom se </a:t>
            </a:r>
            <a:br>
              <a:rPr lang="cs-CZ" dirty="0" smtClean="0"/>
            </a:br>
            <a:r>
              <a:rPr lang="cs-CZ" dirty="0" smtClean="0"/>
              <a:t>uvolňuje energie ve formě </a:t>
            </a:r>
            <a:br>
              <a:rPr lang="cs-CZ" dirty="0" smtClean="0"/>
            </a:br>
            <a:r>
              <a:rPr lang="cs-CZ" dirty="0" smtClean="0"/>
              <a:t>světelného záření.</a:t>
            </a:r>
            <a:endParaRPr lang="cs-CZ" dirty="0"/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665163" y="2565400"/>
            <a:ext cx="3402012" cy="911225"/>
            <a:chOff x="395536" y="2886962"/>
            <a:chExt cx="3403034" cy="911351"/>
          </a:xfrm>
        </p:grpSpPr>
        <p:sp>
          <p:nvSpPr>
            <p:cNvPr id="25609" name="Obdélník 1"/>
            <p:cNvSpPr>
              <a:spLocks noChangeArrowheads="1"/>
            </p:cNvSpPr>
            <p:nvPr/>
          </p:nvSpPr>
          <p:spPr bwMode="auto">
            <a:xfrm>
              <a:off x="2972703" y="3428981"/>
              <a:ext cx="825867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5 </a:t>
              </a:r>
            </a:p>
          </p:txBody>
        </p:sp>
        <p:pic>
          <p:nvPicPr>
            <p:cNvPr id="25610" name="Picture 6" descr="http://upload.wikimedia.org/wikipedia/commons/9/9e/Verschiedene_LEDs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5536" y="2886962"/>
              <a:ext cx="2592288" cy="9113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5130" name="Picture 10" descr="http://popular.fbmi.cvut.cz/elektrotechnika/PublishingImages/Diody/led_znacka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40213" y="2778125"/>
            <a:ext cx="1700212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3943350" y="4292600"/>
            <a:ext cx="4903788" cy="2276475"/>
            <a:chOff x="3942586" y="4293096"/>
            <a:chExt cx="4904238" cy="2276475"/>
          </a:xfrm>
        </p:grpSpPr>
        <p:pic>
          <p:nvPicPr>
            <p:cNvPr id="25607" name="Picture 2" descr="LED diode PN junction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942586" y="4293096"/>
              <a:ext cx="4857750" cy="22764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8" name="Obdélník 9"/>
            <p:cNvSpPr>
              <a:spLocks noChangeArrowheads="1"/>
            </p:cNvSpPr>
            <p:nvPr/>
          </p:nvSpPr>
          <p:spPr bwMode="auto">
            <a:xfrm>
              <a:off x="7974469" y="6195367"/>
              <a:ext cx="87235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11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536671-4351-4C4D-9906-38BD0C0B8A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Fotodioda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 bwMode="auto">
          <a:xfrm>
            <a:off x="179388" y="3933825"/>
            <a:ext cx="8856662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 oblasti přechodu PN dochází po osvětlení k tvorbě (generování) děr a volných elektronů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Vzniklé částice se rozdělí do opačných částí fotodiody, mezi kterými vzniká napětí a to můžeme využívat</a:t>
            </a:r>
          </a:p>
          <a:p>
            <a:pPr marL="273050" indent="-2730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Při spojení většího počtu fotočlánků vzniká sluneční článek</a:t>
            </a:r>
          </a:p>
        </p:txBody>
      </p:sp>
      <p:pic>
        <p:nvPicPr>
          <p:cNvPr id="2050" name="Picture 2" descr="http://upload.wikimedia.org/wikipedia/commons/2/27/Fotodiod_symbol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21050" y="2016125"/>
            <a:ext cx="16446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827088" y="1743075"/>
            <a:ext cx="2968625" cy="2190750"/>
            <a:chOff x="827584" y="1742306"/>
            <a:chExt cx="2968507" cy="2190750"/>
          </a:xfrm>
        </p:grpSpPr>
        <p:sp>
          <p:nvSpPr>
            <p:cNvPr id="26633" name="Obdélník 1"/>
            <p:cNvSpPr>
              <a:spLocks noChangeArrowheads="1"/>
            </p:cNvSpPr>
            <p:nvPr/>
          </p:nvSpPr>
          <p:spPr bwMode="auto">
            <a:xfrm>
              <a:off x="2957400" y="3291589"/>
              <a:ext cx="838691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9 </a:t>
              </a:r>
            </a:p>
          </p:txBody>
        </p:sp>
        <p:pic>
          <p:nvPicPr>
            <p:cNvPr id="26634" name="Picture 4" descr="http://upload.wikimedia.org/wikipedia/commons/thumb/e/e6/Fotodio.jpg/220px-Fotodio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827584" y="1742306"/>
              <a:ext cx="2095500" cy="21907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5148263" y="1546225"/>
            <a:ext cx="3854450" cy="2298700"/>
            <a:chOff x="5148064" y="1545966"/>
            <a:chExt cx="3854442" cy="2299441"/>
          </a:xfrm>
        </p:grpSpPr>
        <p:pic>
          <p:nvPicPr>
            <p:cNvPr id="26631" name="Picture 6" descr="Solární panel u základny Nelli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148064" y="1545966"/>
              <a:ext cx="2982087" cy="22994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632" name="Obdélník 12"/>
            <p:cNvSpPr>
              <a:spLocks noChangeArrowheads="1"/>
            </p:cNvSpPr>
            <p:nvPr/>
          </p:nvSpPr>
          <p:spPr bwMode="auto">
            <a:xfrm>
              <a:off x="8130151" y="3443989"/>
              <a:ext cx="87235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11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A0989D-A734-43FD-8CF9-63ECDC744B3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Typy diod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403350" y="1484313"/>
            <a:ext cx="7405688" cy="4862512"/>
            <a:chOff x="1403648" y="1484784"/>
            <a:chExt cx="6990003" cy="4448175"/>
          </a:xfrm>
        </p:grpSpPr>
        <p:pic>
          <p:nvPicPr>
            <p:cNvPr id="27652" name="Picture 2" descr="Types of Diode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403648" y="1484784"/>
              <a:ext cx="5981700" cy="4448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653" name="Obdélník 5"/>
            <p:cNvSpPr>
              <a:spLocks noChangeArrowheads="1"/>
            </p:cNvSpPr>
            <p:nvPr/>
          </p:nvSpPr>
          <p:spPr bwMode="auto">
            <a:xfrm>
              <a:off x="7521296" y="5448186"/>
              <a:ext cx="87235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11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/>
              <a:t>Jak se dá využít dioda k usměrňování střídavého proudu (jednocestný usměrňovač, dvojcestný usměrňovač)</a:t>
            </a:r>
          </a:p>
          <a:p>
            <a:pPr>
              <a:buFont typeface="Arial" charset="0"/>
              <a:buChar char="•"/>
            </a:pPr>
            <a:r>
              <a:rPr lang="cs-CZ" sz="3200" smtClean="0"/>
              <a:t>Co je to LED</a:t>
            </a:r>
          </a:p>
          <a:p>
            <a:pPr>
              <a:buFont typeface="Arial" charset="0"/>
              <a:buChar char="•"/>
            </a:pPr>
            <a:r>
              <a:rPr lang="cs-CZ" sz="3200" smtClean="0"/>
              <a:t>Co je fotodioda</a:t>
            </a:r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/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64D9D7-1D43-41AC-90C3-F86E4EF9B0C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969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6E2C932-6B5C-44FD-B687-5B7E9A27149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12ED11-B4C6-44A8-A4BD-85A9A3D3294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Aby diodou procházel proud, musíme její část typu N připojit: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ke kladnému pólu </a:t>
            </a:r>
            <a:r>
              <a:rPr lang="cs-CZ" sz="2800" dirty="0"/>
              <a:t>zdroje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 </a:t>
            </a:r>
            <a:r>
              <a:rPr lang="cs-CZ" sz="2800" dirty="0"/>
              <a:t>libovolnému pólu </a:t>
            </a:r>
            <a:r>
              <a:rPr lang="cs-CZ" sz="2800" dirty="0"/>
              <a:t>zdroje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 zápornému pólu zdroje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391DF38-0EEE-4A14-A4EB-FC473E94B25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514350" indent="-514350" algn="l"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cs-CZ" sz="3200" dirty="0" smtClean="0"/>
              <a:t>Když je polovodičová dioda zapojena svou částí typu P k zápornému pólu zdroje jedná se o zapojení: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 </a:t>
            </a:r>
            <a:r>
              <a:rPr lang="cs-CZ" sz="2800" dirty="0"/>
              <a:t>propustném </a:t>
            </a:r>
            <a:r>
              <a:rPr lang="cs-CZ" sz="2800" dirty="0"/>
              <a:t>směru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 usměrňovacím směru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 závěrném směru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733E5AC-3E9A-4407-A4B4-6C8B0C0F894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Diody, které vydávají světlo se nazývají: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DEL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EDL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LED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DE1AFE-DD84-42D5-B403-D1E44D0237E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Do které části fotodiody musí dopadat světelné paprsky, aby v ní vznikalo napětí: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do části typu N</a:t>
            </a:r>
            <a:endParaRPr lang="cs-CZ" sz="2800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do části typu </a:t>
            </a:r>
            <a:r>
              <a:rPr lang="cs-CZ" sz="2800" dirty="0"/>
              <a:t>P</a:t>
            </a:r>
            <a:endParaRPr lang="cs-CZ" sz="2800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do oblasti přechodu PN</a:t>
            </a:r>
            <a:endParaRPr lang="cs-CZ" sz="2800"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DE2A9E-9C25-4EA9-A44E-5392765800A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sp>
        <p:nvSpPr>
          <p:cNvPr id="34818" name="Nadpis 3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435100"/>
          </a:xfrm>
        </p:spPr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2800" smtClean="0"/>
              <a:t>Dvojcestný usměrňovač v Graetzově zapojení využívá: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 diody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 diodu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4 diody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824413"/>
          </a:xfrm>
        </p:spPr>
        <p:txBody>
          <a:bodyPr rtlCol="0"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i="1" u="sng" dirty="0" smtClean="0"/>
              <a:t>Použitá literatura: 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1,2,3 </a:t>
            </a:r>
            <a:r>
              <a:rPr lang="cs-CZ" sz="1400" dirty="0"/>
              <a:t>– AUTOR NEUVEDEN. </a:t>
            </a:r>
            <a:r>
              <a:rPr lang="cs-CZ" sz="1400" i="1" dirty="0"/>
              <a:t>cez.cz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www.cez.cz/edee/content/microsites/elektrina/fyz9.htm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/>
              <a:t>Obr. </a:t>
            </a:r>
            <a:r>
              <a:rPr lang="cs-CZ" sz="1400" dirty="0" smtClean="0"/>
              <a:t>4,8 </a:t>
            </a:r>
            <a:r>
              <a:rPr lang="cs-CZ" sz="1400" dirty="0"/>
              <a:t>– AUTOR NEUVEDEN. </a:t>
            </a:r>
            <a:r>
              <a:rPr lang="cs-CZ" sz="1400" i="1" dirty="0"/>
              <a:t>cs.wikipedia.org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cs.wikipedia.org/wiki/Polovodi%C4%8Dov%C3%A1_dioda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5 </a:t>
            </a:r>
            <a:r>
              <a:rPr lang="cs-CZ" sz="1400" dirty="0"/>
              <a:t>– </a:t>
            </a: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cs.wikipedia.org</a:t>
            </a:r>
            <a:r>
              <a:rPr lang="cs-CZ" sz="1400" dirty="0"/>
              <a:t> 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cs.wikipedia.org/wiki/LED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/>
              <a:t>Obr. </a:t>
            </a:r>
            <a:r>
              <a:rPr lang="cs-CZ" sz="1400" dirty="0" smtClean="0"/>
              <a:t>6,7 – </a:t>
            </a:r>
            <a:r>
              <a:rPr lang="cs-CZ" sz="1400" dirty="0"/>
              <a:t>AUTOR NEUVEDEN. </a:t>
            </a:r>
            <a:r>
              <a:rPr lang="cs-CZ" sz="1400" i="1" dirty="0"/>
              <a:t>cs.wikipedia.org</a:t>
            </a:r>
            <a:r>
              <a:rPr lang="cs-CZ" sz="1400" dirty="0"/>
              <a:t> 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cs.wikipedia.org/wiki/Usm%C4%9Br%C5%88ova%C4%8D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9 – </a:t>
            </a:r>
            <a:r>
              <a:rPr lang="cs-CZ" sz="1400" dirty="0"/>
              <a:t>AUTOR NEUVEDEN. </a:t>
            </a:r>
            <a:r>
              <a:rPr lang="cs-CZ" sz="1400" i="1" dirty="0"/>
              <a:t>cs.wikipedia.org</a:t>
            </a:r>
            <a:r>
              <a:rPr lang="cs-CZ" sz="1400" dirty="0"/>
              <a:t> [online]. [cit. </a:t>
            </a:r>
            <a:r>
              <a:rPr lang="cs-CZ" sz="1400" dirty="0" smtClean="0"/>
              <a:t>2.1.2014</a:t>
            </a:r>
            <a:r>
              <a:rPr lang="cs-CZ" sz="1400" dirty="0"/>
              <a:t>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cs.wikipedia.org/wiki/Fotodioda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/>
              <a:t>Obr. </a:t>
            </a:r>
            <a:r>
              <a:rPr lang="cs-CZ" sz="1400" dirty="0" smtClean="0"/>
              <a:t>10 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ekobydleni.eu</a:t>
            </a:r>
            <a:r>
              <a:rPr lang="cs-CZ" sz="1200" dirty="0"/>
              <a:t> [online]. [cit. </a:t>
            </a:r>
            <a:r>
              <a:rPr lang="cs-CZ" sz="1200" dirty="0" smtClean="0"/>
              <a:t>2.1.2014</a:t>
            </a:r>
            <a:r>
              <a:rPr lang="cs-CZ" sz="1200" dirty="0"/>
              <a:t>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www.ekobydleni.eu/tag/fotovoltaicke-clanky/page/4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/>
              <a:t>Obr. 11 – AUTOR NEUVEDEN. </a:t>
            </a:r>
            <a:r>
              <a:rPr lang="cs-CZ" sz="1400" i="1" dirty="0"/>
              <a:t>fosilum.si</a:t>
            </a:r>
            <a:r>
              <a:rPr lang="cs-CZ" sz="1400" dirty="0"/>
              <a:t> [online]. [cit. 15.1.2014]. Dostupný na WWW: </a:t>
            </a:r>
            <a:r>
              <a:rPr lang="cs-CZ" sz="1400" dirty="0">
                <a:hlinkClick r:id="rId8"/>
              </a:rPr>
              <a:t>http://www.fosilum.si/en/why-led-lights/led-diode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200" dirty="0"/>
              <a:t>Obr. </a:t>
            </a:r>
            <a:r>
              <a:rPr lang="cs-CZ" sz="1200" dirty="0" smtClean="0"/>
              <a:t>12 </a:t>
            </a:r>
            <a:r>
              <a:rPr lang="cs-CZ" sz="1200" dirty="0"/>
              <a:t>–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engineersgarage.com</a:t>
            </a:r>
            <a:r>
              <a:rPr lang="cs-CZ" sz="1200" dirty="0"/>
              <a:t> [online]. [cit. 15.1.2014].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www.engineersgarage.com/tutorials/diodes?page=2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400" dirty="0" smtClean="0"/>
              <a:t> zdroj obráz</a:t>
            </a:r>
            <a:r>
              <a:rPr lang="cs-CZ" sz="1500" dirty="0" smtClean="0"/>
              <a:t>ků: </a:t>
            </a:r>
            <a:r>
              <a:rPr lang="cs-CZ" sz="1500" dirty="0" smtClean="0">
                <a:hlinkClick r:id="rId10"/>
              </a:rPr>
              <a:t>www.office.microsoft.com</a:t>
            </a:r>
            <a:endParaRPr lang="cs-CZ" sz="1800" dirty="0" smtClean="0"/>
          </a:p>
        </p:txBody>
      </p:sp>
      <p:sp>
        <p:nvSpPr>
          <p:cNvPr id="3584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6F2FFE-6214-46AB-B930-D01047ADC1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  <p:sp>
        <p:nvSpPr>
          <p:cNvPr id="3584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3730</TotalTime>
  <Words>960</Words>
  <Application>Microsoft Office PowerPoint</Application>
  <PresentationFormat>On-screen Show (4:3)</PresentationFormat>
  <Paragraphs>152</Paragraphs>
  <Slides>22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22</vt:i4>
      </vt:variant>
    </vt:vector>
  </HeadingPairs>
  <TitlesOfParts>
    <vt:vector size="35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Anotace</vt:lpstr>
      <vt:lpstr>Polovodičová dioda a světlo</vt:lpstr>
      <vt:lpstr>Opakování - Přechod PN</vt:lpstr>
      <vt:lpstr>Opakování - Zapojení přechodu PN v závěrném směru</vt:lpstr>
      <vt:lpstr>Opakování - Zapojení přechodu PN v propustném směru</vt:lpstr>
      <vt:lpstr>Opakování - Polovodičová dioda</vt:lpstr>
      <vt:lpstr>Polovodičová dioda jako  jednocestný usměrňovač</vt:lpstr>
      <vt:lpstr>Polovodičová dioda jako  dvojcestný usměrňovač (Graetzovo zapojení)</vt:lpstr>
      <vt:lpstr>Polovodičová dioda jako  dvojcestný usměrňovač (Graetzovo zapojení)</vt:lpstr>
      <vt:lpstr>LED</vt:lpstr>
      <vt:lpstr>Fotodioda</vt:lpstr>
      <vt:lpstr>Typy diod</vt:lpstr>
      <vt:lpstr>Co jsme se dozvěděli?</vt:lpstr>
      <vt:lpstr>Závěrečné opakování</vt:lpstr>
      <vt:lpstr>Aby diodou procházel proud, musíme její část typu N připojit:</vt:lpstr>
      <vt:lpstr>Když je polovodičová dioda zapojena svou částí typu P k zápornému pólu zdroje jedná se o zapojení:</vt:lpstr>
      <vt:lpstr>Diody, které vydávají světlo se nazývají:</vt:lpstr>
      <vt:lpstr>Do které části fotodiody musí dopadat světelné paprsky, aby v ní vznikalo napětí:</vt:lpstr>
      <vt:lpstr>Dvojcestný usměrňovač v Graetzově zapojení využívá: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333</cp:revision>
  <dcterms:created xsi:type="dcterms:W3CDTF">2013-05-10T12:01:16Z</dcterms:created>
  <dcterms:modified xsi:type="dcterms:W3CDTF">2014-01-15T21:05:29Z</dcterms:modified>
</cp:coreProperties>
</file>