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0DD20-B25E-491D-B371-DC9FB3B0607A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38F88-E2B2-4B6F-AC3F-8DAA76656F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0DD20-B25E-491D-B371-DC9FB3B0607A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38F88-E2B2-4B6F-AC3F-8DAA76656F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0DD20-B25E-491D-B371-DC9FB3B0607A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38F88-E2B2-4B6F-AC3F-8DAA76656F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0DD20-B25E-491D-B371-DC9FB3B0607A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38F88-E2B2-4B6F-AC3F-8DAA76656F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0DD20-B25E-491D-B371-DC9FB3B0607A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38F88-E2B2-4B6F-AC3F-8DAA76656F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0DD20-B25E-491D-B371-DC9FB3B0607A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38F88-E2B2-4B6F-AC3F-8DAA76656F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0DD20-B25E-491D-B371-DC9FB3B0607A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38F88-E2B2-4B6F-AC3F-8DAA76656F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0DD20-B25E-491D-B371-DC9FB3B0607A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38F88-E2B2-4B6F-AC3F-8DAA76656F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0DD20-B25E-491D-B371-DC9FB3B0607A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38F88-E2B2-4B6F-AC3F-8DAA76656F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0DD20-B25E-491D-B371-DC9FB3B0607A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38F88-E2B2-4B6F-AC3F-8DAA76656F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0DD20-B25E-491D-B371-DC9FB3B0607A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38F88-E2B2-4B6F-AC3F-8DAA76656F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0000"/>
            <a:lum/>
          </a:blip>
          <a:srcRect/>
          <a:stretch>
            <a:fillRect l="20000" r="20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0DD20-B25E-491D-B371-DC9FB3B0607A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D38F88-E2B2-4B6F-AC3F-8DAA76656F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hyperlink" Target="http://www.mapy.cz/#q=varnsdorf&amp;x=14.625848&amp;y=50.909692&amp;z=15&amp;d=muni_1720_0_1&amp;c=23-14-30-28-29-2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OA_Varnsdorf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206680" cy="5832648"/>
          </a:xfrm>
        </p:spPr>
        <p:txBody>
          <a:bodyPr>
            <a:normAutofit fontScale="90000"/>
          </a:bodyPr>
          <a:lstStyle/>
          <a:p>
            <a:pPr lvl="0" algn="l">
              <a:lnSpc>
                <a:spcPct val="150000"/>
              </a:lnSpc>
              <a:spcBef>
                <a:spcPts val="0"/>
              </a:spcBef>
            </a:pPr>
            <a:r>
              <a:rPr lang="cs-CZ" sz="2200" b="1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Název školy: </a:t>
            </a:r>
            <a:br>
              <a:rPr lang="cs-CZ" sz="2200" b="1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2200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SPECIÁLNÍ ZÁKLADNÍ ŠKOLA A MATEŘSKÁ ŠKOLA </a:t>
            </a:r>
            <a:r>
              <a:rPr lang="cs-CZ" sz="2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VARNSDORF</a:t>
            </a:r>
            <a:r>
              <a:rPr lang="cs-CZ" sz="2200" b="1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2200" b="1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2200" b="1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Autor: </a:t>
            </a:r>
            <a:r>
              <a:rPr lang="cs-CZ" sz="2200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Lucie </a:t>
            </a:r>
            <a:r>
              <a:rPr lang="cs-CZ" sz="2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Beranová, 28. 10. </a:t>
            </a:r>
            <a:r>
              <a:rPr lang="cs-CZ" sz="2200" smtClean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2011</a:t>
            </a:r>
            <a:r>
              <a:rPr lang="cs-CZ" sz="2200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2200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2200" b="1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Název: </a:t>
            </a:r>
            <a:r>
              <a:rPr lang="cs-CZ" sz="2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VY_32_INOVACE_09_VARNSDORF</a:t>
            </a:r>
            <a:r>
              <a:rPr lang="cs-CZ" sz="2200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2200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2200" b="1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Téma: </a:t>
            </a:r>
            <a:r>
              <a:rPr lang="cs-CZ" sz="2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Orientace v obci</a:t>
            </a:r>
            <a:r>
              <a:rPr lang="cs-CZ" sz="2200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2200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2200" b="1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Číslo projektu: </a:t>
            </a:r>
            <a:r>
              <a:rPr lang="cs-CZ" sz="2200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CZ.1.07/1.4.00/21.0640</a:t>
            </a:r>
            <a:br>
              <a:rPr lang="cs-CZ" sz="2200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2200" b="1" dirty="0">
                <a:solidFill>
                  <a:srgbClr val="A5C249">
                    <a:lumMod val="75000"/>
                  </a:srgbClr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2200" b="1" dirty="0">
                <a:solidFill>
                  <a:srgbClr val="A5C249">
                    <a:lumMod val="75000"/>
                  </a:srgbClr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2200" dirty="0">
                <a:solidFill>
                  <a:prstClr val="black"/>
                </a:solidFill>
                <a:latin typeface="Arial"/>
                <a:ea typeface="+mn-ea"/>
                <a:cs typeface="+mn-cs"/>
              </a:rPr>
              <a:t/>
            </a:r>
            <a:br>
              <a:rPr lang="cs-CZ" sz="2200" dirty="0">
                <a:solidFill>
                  <a:prstClr val="black"/>
                </a:solidFill>
                <a:latin typeface="Arial"/>
                <a:ea typeface="+mn-ea"/>
                <a:cs typeface="+mn-cs"/>
              </a:rPr>
            </a:br>
            <a:r>
              <a:rPr lang="cs-CZ" sz="2200" b="1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Anotace:</a:t>
            </a:r>
            <a:r>
              <a:rPr lang="cs-CZ" sz="2200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 Materiál je určen pro 5. třídu, </a:t>
            </a:r>
            <a:r>
              <a:rPr lang="cs-CZ" sz="2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slouží jako podklad k tématu Orientace v obci. Žáci pojmenovávají objekty na fotografiích, určují jejich přibližnou polohu. Vyhledávají požadované objekty na mapě.</a:t>
            </a:r>
            <a:r>
              <a:rPr lang="cs-CZ" sz="2000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2000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</a:b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2708920"/>
            <a:ext cx="8373616" cy="1143000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60000" endA="900" endPos="58000" dir="5400000" sy="-100000" algn="bl" rotWithShape="0"/>
                </a:effectLst>
                <a:latin typeface="Arial" pitchFamily="34" charset="0"/>
                <a:cs typeface="Arial" pitchFamily="34" charset="0"/>
              </a:rPr>
              <a:t>ORIENTACE</a:t>
            </a:r>
            <a:r>
              <a:rPr lang="cs-CZ" sz="8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br>
              <a:rPr lang="cs-CZ" sz="8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8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 OBCI</a:t>
            </a:r>
            <a:endParaRPr lang="cs-CZ" sz="80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P107033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1772815"/>
            <a:ext cx="5761608" cy="4175367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" name="Obrázek 9" descr="P107034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91680" y="1772816"/>
            <a:ext cx="5761608" cy="4195192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2" name="Obrázek 11" descr="P107033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91680" y="1772816"/>
            <a:ext cx="5760640" cy="4195192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5" name="Obrázek 14" descr="P107035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691680" y="1772816"/>
            <a:ext cx="5761608" cy="4195192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7" name="Obrázek 16" descr="P107034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691680" y="1772816"/>
            <a:ext cx="5761608" cy="4195192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0" name="Obrázek 19" descr="P107036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691680" y="1772816"/>
            <a:ext cx="5760640" cy="4195192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3" name="Obrázek 22" descr="P107036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691680" y="1772816"/>
            <a:ext cx="5760640" cy="4195192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5" name="Obrázek 24" descr="P1070337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691680" y="1772816"/>
            <a:ext cx="5761608" cy="4195192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7" name="Obrázek 26" descr="P1070375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691680" y="1772816"/>
            <a:ext cx="5760640" cy="4195192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" name="Zástupný symbol pro obsah 3" descr="2.JPG"/>
          <p:cNvPicPr>
            <a:picLocks noGrp="1" noChangeAspect="1"/>
          </p:cNvPicPr>
          <p:nvPr>
            <p:ph idx="1"/>
          </p:nvPr>
        </p:nvPicPr>
        <p:blipFill>
          <a:blip r:embed="rId11" cstate="print"/>
          <a:stretch>
            <a:fillRect/>
          </a:stretch>
        </p:blipFill>
        <p:spPr>
          <a:xfrm>
            <a:off x="1727200" y="1856581"/>
            <a:ext cx="5689600" cy="4013200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60000" endA="900" endPos="58000" dir="5400000" sy="-100000" algn="bl" rotWithShape="0"/>
                </a:effectLst>
                <a:latin typeface="Arial" pitchFamily="34" charset="0"/>
                <a:cs typeface="Arial" pitchFamily="34" charset="0"/>
              </a:rPr>
              <a:t>POZNÁŠ, CO JE NA FOTCE?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3356992"/>
            <a:ext cx="5760640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NAŠE ŠKOLA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1680" y="3356992"/>
            <a:ext cx="5760640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MĚSTSKÁ KNIHOVNA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3501008"/>
            <a:ext cx="5760640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PLAVECKÝ BAZÉN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3501008"/>
            <a:ext cx="5760640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POŠTA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91680" y="3356992"/>
            <a:ext cx="5760640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AUTOBUSOVÉ NÁDRAŽÍ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91680" y="3429000"/>
            <a:ext cx="5760640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SPORTOVNÍ HALA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91680" y="3501008"/>
            <a:ext cx="5760640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MĚSTSKÝ ÚŘAD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91680" y="3573016"/>
            <a:ext cx="5760640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POLIKLINIKA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91680" y="3573016"/>
            <a:ext cx="5760640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HŘIŠTĚ U KNIHOVNY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691680" y="3573016"/>
            <a:ext cx="5760640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MĚSTSKÉ DIVADLO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9" name="Obrázek 28" descr="P1070350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2627784" y="1220755"/>
            <a:ext cx="4051176" cy="5401568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0" name="TextovéPole 29"/>
          <p:cNvSpPr txBox="1"/>
          <p:nvPr/>
        </p:nvSpPr>
        <p:spPr>
          <a:xfrm>
            <a:off x="2555776" y="3429000"/>
            <a:ext cx="4104456" cy="107721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KOSTEL </a:t>
            </a:r>
          </a:p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SV. PETRA A PAVLA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1" name="Obrázek 30" descr="P1070374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1691680" y="1772816"/>
            <a:ext cx="5832648" cy="4176464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2" name="TextovéPole 31"/>
          <p:cNvSpPr txBox="1"/>
          <p:nvPr/>
        </p:nvSpPr>
        <p:spPr>
          <a:xfrm>
            <a:off x="1763688" y="3645024"/>
            <a:ext cx="5760640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UBYTOVNA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3" name="Obrázek 32" descr="P1070347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1619672" y="1700808"/>
            <a:ext cx="5904656" cy="4267200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4" name="TextovéPole 33"/>
          <p:cNvSpPr txBox="1"/>
          <p:nvPr/>
        </p:nvSpPr>
        <p:spPr>
          <a:xfrm>
            <a:off x="1691680" y="3717032"/>
            <a:ext cx="5760640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KRUHOVÝ OBJEZD U LIDLU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5" name="Obrázek 34" descr="P1070373.JP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2555776" y="1196752"/>
            <a:ext cx="4123184" cy="5497579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6" name="TextovéPole 35"/>
          <p:cNvSpPr txBox="1"/>
          <p:nvPr/>
        </p:nvSpPr>
        <p:spPr>
          <a:xfrm>
            <a:off x="2555776" y="3717032"/>
            <a:ext cx="4248472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ČERVENÝ KOSTEL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7" name="Obrázek 36" descr="P1070379.JPG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1931876" y="1340768"/>
            <a:ext cx="5280248" cy="5280248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8" name="TextovéPole 37"/>
          <p:cNvSpPr txBox="1"/>
          <p:nvPr/>
        </p:nvSpPr>
        <p:spPr>
          <a:xfrm>
            <a:off x="1907704" y="3717032"/>
            <a:ext cx="5256584" cy="107721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STAROKATOLICKÝ KOSTEL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0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4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9" grpId="0" animBg="1"/>
      <p:bldP spid="9" grpId="1" animBg="1"/>
      <p:bldP spid="11" grpId="0" animBg="1"/>
      <p:bldP spid="11" grpId="1" animBg="1"/>
      <p:bldP spid="13" grpId="0" animBg="1"/>
      <p:bldP spid="13" grpId="1" animBg="1"/>
      <p:bldP spid="16" grpId="0" animBg="1"/>
      <p:bldP spid="16" grpId="1" animBg="1"/>
      <p:bldP spid="18" grpId="0" animBg="1"/>
      <p:bldP spid="18" grpId="1" animBg="1"/>
      <p:bldP spid="22" grpId="0" animBg="1"/>
      <p:bldP spid="22" grpId="1" animBg="1"/>
      <p:bldP spid="24" grpId="0" animBg="1"/>
      <p:bldP spid="24" grpId="1" animBg="1"/>
      <p:bldP spid="26" grpId="0" animBg="1"/>
      <p:bldP spid="26" grpId="1" animBg="1"/>
      <p:bldP spid="28" grpId="0" animBg="1"/>
      <p:bldP spid="28" grpId="1" animBg="1"/>
      <p:bldP spid="30" grpId="0" animBg="1"/>
      <p:bldP spid="30" grpId="1" animBg="1"/>
      <p:bldP spid="32" grpId="0" animBg="1"/>
      <p:bldP spid="32" grpId="1" animBg="1"/>
      <p:bldP spid="34" grpId="0" animBg="1"/>
      <p:bldP spid="34" grpId="1" animBg="1"/>
      <p:bldP spid="36" grpId="0" animBg="1"/>
      <p:bldP spid="36" grpId="1" animBg="1"/>
      <p:bldP spid="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60000" endA="900" endPos="58000" dir="5400000" sy="-100000" algn="bl" rotWithShape="0"/>
                </a:effectLst>
                <a:latin typeface="Arial" pitchFamily="34" charset="0"/>
                <a:cs typeface="Arial" pitchFamily="34" charset="0"/>
              </a:rPr>
              <a:t>VYBER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Kam mám jít, když potřebuju poslat dopis?</a:t>
            </a:r>
            <a:endParaRPr lang="cs-CZ" dirty="0"/>
          </a:p>
        </p:txBody>
      </p:sp>
      <p:pic>
        <p:nvPicPr>
          <p:cNvPr id="4" name="Obrázek 3" descr="P107033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852936"/>
            <a:ext cx="2531797" cy="1898848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Obrázek 4" descr="P107033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2852936"/>
            <a:ext cx="2556768" cy="1917576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 descr="P107036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00192" y="2852936"/>
            <a:ext cx="2592288" cy="1944216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7" name="TextovéPole 6"/>
          <p:cNvSpPr txBox="1"/>
          <p:nvPr/>
        </p:nvSpPr>
        <p:spPr>
          <a:xfrm>
            <a:off x="1187624" y="4941168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211960" y="4941168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4941168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10" name="Veselý obličej 9"/>
          <p:cNvSpPr/>
          <p:nvPr/>
        </p:nvSpPr>
        <p:spPr>
          <a:xfrm>
            <a:off x="3995936" y="3284984"/>
            <a:ext cx="1296144" cy="1152128"/>
          </a:xfrm>
          <a:prstGeom prst="smileyFace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60000" endA="900" endPos="58000" dir="5400000" sy="-100000" algn="bl" rotWithShape="0"/>
                </a:effectLst>
                <a:latin typeface="Arial" pitchFamily="34" charset="0"/>
                <a:cs typeface="Arial" pitchFamily="34" charset="0"/>
              </a:rPr>
              <a:t>VYBER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Kam mám jít, když se mi stane úraz?</a:t>
            </a:r>
            <a:endParaRPr lang="cs-CZ" dirty="0"/>
          </a:p>
        </p:txBody>
      </p:sp>
      <p:pic>
        <p:nvPicPr>
          <p:cNvPr id="4" name="Obrázek 3" descr="P107033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852936"/>
            <a:ext cx="2531797" cy="1898847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Obrázek 4" descr="P107033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2852936"/>
            <a:ext cx="2556768" cy="1917576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 descr="P107036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00192" y="2852936"/>
            <a:ext cx="2592288" cy="1944216"/>
          </a:xfrm>
          <a:prstGeom prst="rect">
            <a:avLst/>
          </a:prstGeom>
          <a:ln w="88900" cap="sq" cmpd="thickThin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7" name="TextovéPole 6"/>
          <p:cNvSpPr txBox="1"/>
          <p:nvPr/>
        </p:nvSpPr>
        <p:spPr>
          <a:xfrm>
            <a:off x="1187624" y="4941168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211960" y="4941168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4941168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10" name="Veselý obličej 9"/>
          <p:cNvSpPr/>
          <p:nvPr/>
        </p:nvSpPr>
        <p:spPr>
          <a:xfrm>
            <a:off x="7020272" y="3212976"/>
            <a:ext cx="1296144" cy="1152128"/>
          </a:xfrm>
          <a:prstGeom prst="smileyFace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60000" endA="900" endPos="58000" dir="5400000" sy="-100000" algn="bl" rotWithShape="0"/>
                </a:effectLst>
                <a:latin typeface="Arial" pitchFamily="34" charset="0"/>
                <a:cs typeface="Arial" pitchFamily="34" charset="0"/>
              </a:rPr>
              <a:t>UKAŽ NA MAPĚ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27707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Městské divadlo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Poštu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Ubytovnu na ulici T. G. Masaryka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Naši školu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Autobusové nádraží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Červený kostel	</a:t>
            </a:r>
            <a:endParaRPr lang="cs-CZ" dirty="0"/>
          </a:p>
        </p:txBody>
      </p:sp>
      <p:pic>
        <p:nvPicPr>
          <p:cNvPr id="1026" name="Picture 2" descr="C:\Program Files\Microsoft Office\MEDIA\CAGCAT10\j0251301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5157192"/>
            <a:ext cx="1426094" cy="12019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reflection blurRad="6350" stA="60000" endA="900" endPos="58000" dir="5400000" sy="-100000" algn="bl" rotWithShape="0"/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000" b="1" dirty="0">
              <a:effectLst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300" dirty="0" smtClean="0">
                <a:latin typeface="Arial" pitchFamily="34" charset="0"/>
                <a:cs typeface="Arial" pitchFamily="34" charset="0"/>
              </a:rPr>
              <a:t>[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cit.2011-10-28</a:t>
            </a:r>
            <a:r>
              <a:rPr lang="en-US" sz="13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 Erb v pozadí </a:t>
            </a:r>
            <a:r>
              <a:rPr lang="cs-CZ" sz="1300" dirty="0" smtClean="0">
                <a:latin typeface="Arial" pitchFamily="34" charset="0"/>
                <a:cs typeface="Arial" pitchFamily="34" charset="0"/>
                <a:hlinkClick r:id="rId2"/>
              </a:rPr>
              <a:t>http://cs.wikipedia.org/wiki/Soubor:COA_Varnsdorf.png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13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cs-CZ" sz="13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Snímek  3.:</a:t>
            </a:r>
            <a:endParaRPr lang="cs-CZ" sz="13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US" sz="1300" dirty="0" smtClean="0">
                <a:latin typeface="Arial" pitchFamily="34" charset="0"/>
                <a:cs typeface="Arial" pitchFamily="34" charset="0"/>
              </a:rPr>
              <a:t>[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cit.2011-10-28</a:t>
            </a:r>
            <a:r>
              <a:rPr lang="en-US" sz="13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 Galerie autora.</a:t>
            </a:r>
          </a:p>
          <a:p>
            <a:pPr lvl="0">
              <a:buNone/>
            </a:pPr>
            <a:r>
              <a:rPr lang="cs-CZ" sz="13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Snímek  4.:</a:t>
            </a:r>
          </a:p>
          <a:p>
            <a:pPr lvl="0">
              <a:buNone/>
            </a:pPr>
            <a:r>
              <a:rPr lang="en-US" sz="1300" dirty="0" smtClean="0">
                <a:latin typeface="Arial" pitchFamily="34" charset="0"/>
                <a:cs typeface="Arial" pitchFamily="34" charset="0"/>
              </a:rPr>
              <a:t>[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cit.2011-10-28</a:t>
            </a:r>
            <a:r>
              <a:rPr lang="en-US" sz="13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 Galerie autora.</a:t>
            </a:r>
          </a:p>
          <a:p>
            <a:pPr lvl="0">
              <a:buNone/>
            </a:pPr>
            <a:r>
              <a:rPr lang="cs-CZ" sz="13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Snímek  </a:t>
            </a:r>
            <a:r>
              <a:rPr lang="cs-CZ" sz="13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5.:</a:t>
            </a:r>
            <a:endParaRPr lang="cs-CZ" sz="13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US" sz="1300" dirty="0" smtClean="0">
                <a:latin typeface="Arial" pitchFamily="34" charset="0"/>
                <a:cs typeface="Arial" pitchFamily="34" charset="0"/>
              </a:rPr>
              <a:t>[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cit.2011-10-28</a:t>
            </a:r>
            <a:r>
              <a:rPr lang="en-US" sz="13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 Galerie autora.</a:t>
            </a:r>
          </a:p>
          <a:p>
            <a:pPr lvl="0">
              <a:buNone/>
            </a:pPr>
            <a:r>
              <a:rPr lang="cs-CZ" sz="13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Snímek  6.:</a:t>
            </a:r>
            <a:endParaRPr lang="cs-CZ" sz="13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US" sz="1300" dirty="0" smtClean="0">
                <a:latin typeface="Arial" pitchFamily="34" charset="0"/>
                <a:cs typeface="Arial" pitchFamily="34" charset="0"/>
              </a:rPr>
              <a:t>[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cit.2011-10-28</a:t>
            </a:r>
            <a:r>
              <a:rPr lang="en-US" sz="13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Obrázek glóbu byl použit z galerie Office.  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149</Words>
  <Application>Microsoft Office PowerPoint</Application>
  <PresentationFormat>Předvádění na obrazovce (4:3)</PresentationFormat>
  <Paragraphs>46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Název školy:  SPECIÁLNÍ ZÁKLADNÍ ŠKOLA A MATEŘSKÁ ŠKOLA VARNSDORF Autor: Lucie Beranová, 28. 10. 2011 Název: VY_32_INOVACE_09_VARNSDORF Téma: Orientace v obci Číslo projektu: CZ.1.07/1.4.00/21.0640   Anotace: Materiál je určen pro 5. třídu, slouží jako podklad k tématu Orientace v obci. Žáci pojmenovávají objekty na fotografiích, určují jejich přibližnou polohu. Vyhledávají požadované objekty na mapě. </vt:lpstr>
      <vt:lpstr>ORIENTACE  V OBCI</vt:lpstr>
      <vt:lpstr>POZNÁŠ, CO JE NA FOTCE?</vt:lpstr>
      <vt:lpstr>VYBER SPRÁVNOU ODPOVĚĎ</vt:lpstr>
      <vt:lpstr>VYBER SPRÁVNOU ODPOVĚĎ</vt:lpstr>
      <vt:lpstr>UKAŽ NA MAPĚ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SPECIÁLNÍ ZÁKLADNÍ ŠKOLA A MATEŘSKÁ ŠKOLA VARNSDORF Autor: Lucie Beranová Název: VY_32_INOVACE_09_VARNSDORF Téma: Orientace v obci Číslo projektu: CZ.1.07/1.4.00/21.0640   Anotace: Materiál je určen pro 5. třídu,</dc:title>
  <dc:creator>Lucinka</dc:creator>
  <cp:lastModifiedBy>Lucinka</cp:lastModifiedBy>
  <cp:revision>20</cp:revision>
  <dcterms:created xsi:type="dcterms:W3CDTF">2011-10-28T09:19:51Z</dcterms:created>
  <dcterms:modified xsi:type="dcterms:W3CDTF">2011-11-05T08:34:26Z</dcterms:modified>
</cp:coreProperties>
</file>