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54DD0-F9A2-40D3-9DE4-820829A89526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9414FA-7E98-4F4F-BBCE-2544F978FF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54DD0-F9A2-40D3-9DE4-820829A89526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414FA-7E98-4F4F-BBCE-2544F978FF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54DD0-F9A2-40D3-9DE4-820829A89526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414FA-7E98-4F4F-BBCE-2544F978FF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54DD0-F9A2-40D3-9DE4-820829A89526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414FA-7E98-4F4F-BBCE-2544F978FF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54DD0-F9A2-40D3-9DE4-820829A89526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414FA-7E98-4F4F-BBCE-2544F978FF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54DD0-F9A2-40D3-9DE4-820829A89526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414FA-7E98-4F4F-BBCE-2544F978FF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54DD0-F9A2-40D3-9DE4-820829A89526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414FA-7E98-4F4F-BBCE-2544F978FF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54DD0-F9A2-40D3-9DE4-820829A89526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414FA-7E98-4F4F-BBCE-2544F978FF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54DD0-F9A2-40D3-9DE4-820829A89526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414FA-7E98-4F4F-BBCE-2544F978FF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54DD0-F9A2-40D3-9DE4-820829A89526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414FA-7E98-4F4F-BBCE-2544F978FF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54DD0-F9A2-40D3-9DE4-820829A89526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414FA-7E98-4F4F-BBCE-2544F978FF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854DD0-F9A2-40D3-9DE4-820829A89526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9414FA-7E98-4F4F-BBCE-2544F978FF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voderek.cz/fyzika/fyzika9/f94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75252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Bambasová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dne: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15.1.2014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</a:t>
            </a:r>
            <a:r>
              <a:rPr lang="cs-CZ" sz="240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VY_32_INOVACE_12C_F8_06_Různá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elektrická z</a:t>
            </a:r>
            <a:r>
              <a:rPr lang="cs-CZ" sz="2400" dirty="0" smtClean="0"/>
              <a:t>apojení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Člověk a příroda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Elektřina a magnetismus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zapojení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schéma, sériové z</a:t>
            </a:r>
            <a:r>
              <a:rPr lang="cs-CZ" sz="2400" dirty="0" smtClean="0"/>
              <a:t>apojení, paralelní zapojení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6261509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1"/>
          <p:cNvSpPr txBox="1">
            <a:spLocks noChangeArrowheads="1"/>
          </p:cNvSpPr>
          <p:nvPr/>
        </p:nvSpPr>
        <p:spPr bwMode="auto">
          <a:xfrm>
            <a:off x="1114425" y="1341438"/>
            <a:ext cx="7561263" cy="2554545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Materiál slouží k představení tématu znázornění </a:t>
            </a:r>
            <a:r>
              <a:rPr lang="cs-CZ" sz="32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různých elektrických zapojení</a:t>
            </a:r>
            <a:r>
              <a:rPr lang="cs-CZ" sz="32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. Žáci se seznámí s </a:t>
            </a:r>
            <a:r>
              <a:rPr lang="cs-CZ" sz="32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paralelním a sériovým zapojení.</a:t>
            </a:r>
            <a:endParaRPr lang="cs-CZ" sz="3200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424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Různá elektrická </a:t>
            </a:r>
            <a:r>
              <a:rPr lang="cs-CZ" dirty="0" smtClean="0"/>
              <a:t>zapojení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Paralelní </a:t>
            </a:r>
            <a:r>
              <a:rPr lang="cs-CZ" dirty="0" smtClean="0"/>
              <a:t>zapojení</a:t>
            </a:r>
          </a:p>
          <a:p>
            <a:r>
              <a:rPr lang="cs-CZ" dirty="0"/>
              <a:t>Sériové </a:t>
            </a:r>
            <a:r>
              <a:rPr lang="cs-CZ" dirty="0" smtClean="0"/>
              <a:t>zapojení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791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Sériové </a:t>
            </a:r>
            <a:r>
              <a:rPr lang="cs-CZ" dirty="0" smtClean="0"/>
              <a:t>zapojení</a:t>
            </a:r>
            <a:endParaRPr lang="cs-CZ" dirty="0"/>
          </a:p>
        </p:txBody>
      </p:sp>
      <p:pic>
        <p:nvPicPr>
          <p:cNvPr id="1026" name="Picture 2" descr="http://www.voderek.cz/fyzika/fyzika9/f94_soubory/image002.gi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3973"/>
          <a:stretch/>
        </p:blipFill>
        <p:spPr bwMode="auto">
          <a:xfrm>
            <a:off x="2339752" y="1196752"/>
            <a:ext cx="4854953" cy="3121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4532927"/>
            <a:ext cx="809343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zapojení „za sebou“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je-li v nějakém místě obvod přerušen (prasklá žárovka) </a:t>
            </a:r>
          </a:p>
          <a:p>
            <a:r>
              <a:rPr lang="cs-CZ" sz="2400" dirty="0">
                <a:sym typeface="Wingdings" pitchFamily="2" charset="2"/>
              </a:rPr>
              <a:t> </a:t>
            </a:r>
            <a:r>
              <a:rPr lang="cs-CZ" sz="2400" dirty="0" smtClean="0">
                <a:sym typeface="Wingdings" pitchFamily="2" charset="2"/>
              </a:rPr>
              <a:t>                           nesvítí žádná jiná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240140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Napětí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změříme-li v každé části obvodu napětí </a:t>
                </a:r>
                <a:r>
                  <a:rPr lang="cs-CZ" dirty="0" smtClean="0">
                    <a:sym typeface="Wingdings" pitchFamily="2" charset="2"/>
                  </a:rPr>
                  <a:t> stejné</a:t>
                </a:r>
              </a:p>
              <a:p>
                <a:r>
                  <a:rPr lang="cs-CZ" dirty="0" smtClean="0">
                    <a:sym typeface="Wingdings" pitchFamily="2" charset="2"/>
                  </a:rPr>
                  <a:t>součet jednotlivých n</a:t>
                </a:r>
                <a:r>
                  <a:rPr lang="cs-CZ" dirty="0" smtClean="0"/>
                  <a:t>apětí na všech spotřebičích (žárovkách) je roven </a:t>
                </a:r>
                <a:r>
                  <a:rPr lang="cs-CZ" b="1" dirty="0" smtClean="0"/>
                  <a:t>napětí zdroje</a:t>
                </a:r>
              </a:p>
              <a:p>
                <a:endParaRPr lang="cs-CZ" b="1" i="1" dirty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1" dirty="0" smtClean="0"/>
                  <a:t>                      </a:t>
                </a:r>
              </a:p>
              <a:p>
                <a:pPr marL="0" indent="0" algn="ctr">
                  <a:buNone/>
                </a:pPr>
                <a:r>
                  <a:rPr lang="cs-CZ" sz="4000" b="1" dirty="0" smtClean="0"/>
                  <a:t>     U </a:t>
                </a:r>
                <a14:m>
                  <m:oMath xmlns:m="http://schemas.openxmlformats.org/officeDocument/2006/math">
                    <m:r>
                      <a:rPr lang="cs-CZ" sz="4000" b="1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000" b="1" i="1" smtClean="0">
                            <a:latin typeface="Cambria Math"/>
                          </a:rPr>
                          <m:t>𝑼</m:t>
                        </m:r>
                      </m:e>
                      <m:sub>
                        <m:r>
                          <a:rPr lang="cs-CZ" sz="4000" b="1" i="1" smtClean="0">
                            <a:latin typeface="Cambria Math"/>
                          </a:rPr>
                          <m:t>𝒍</m:t>
                        </m:r>
                      </m:sub>
                    </m:sSub>
                    <m:r>
                      <a:rPr lang="en-US" sz="4000" b="1" i="1" smtClean="0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en-US" sz="4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000" b="1" i="1" smtClean="0">
                            <a:latin typeface="Cambria Math"/>
                          </a:rPr>
                          <m:t>𝑼</m:t>
                        </m:r>
                      </m:e>
                      <m:sub>
                        <m:r>
                          <a:rPr lang="cs-CZ" sz="4000" b="1" i="1" smtClean="0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en-US" sz="4000" b="1" i="1" smtClean="0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en-US" sz="4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000" b="1" i="1" smtClean="0">
                            <a:latin typeface="Cambria Math"/>
                          </a:rPr>
                          <m:t>𝑼</m:t>
                        </m:r>
                      </m:e>
                      <m:sub>
                        <m:r>
                          <a:rPr lang="cs-CZ" sz="4000" b="1" i="1" smtClean="0">
                            <a:latin typeface="Cambria Math"/>
                          </a:rPr>
                          <m:t>𝟑</m:t>
                        </m:r>
                      </m:sub>
                    </m:sSub>
                    <m:r>
                      <a:rPr lang="en-US" sz="4000" b="1" i="1" smtClean="0">
                        <a:latin typeface="Cambria Math"/>
                      </a:rPr>
                      <m:t>+</m:t>
                    </m:r>
                    <m:r>
                      <a:rPr lang="cs-CZ" sz="4000" b="1" i="1" smtClean="0">
                        <a:latin typeface="Cambria Math"/>
                      </a:rPr>
                      <m:t>…</m:t>
                    </m:r>
                  </m:oMath>
                </a14:m>
                <a:endParaRPr lang="cs-CZ" sz="4000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963" t="-10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94775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Paralelní zapojení</a:t>
            </a:r>
            <a:endParaRPr lang="cs-CZ" dirty="0"/>
          </a:p>
        </p:txBody>
      </p:sp>
      <p:pic>
        <p:nvPicPr>
          <p:cNvPr id="4" name="Picture 2" descr="http://www.voderek.cz/fyzika/fyzika9/f94_soubory/image002.gi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352" r="-696"/>
          <a:stretch/>
        </p:blipFill>
        <p:spPr bwMode="auto">
          <a:xfrm>
            <a:off x="1979712" y="1628800"/>
            <a:ext cx="4571999" cy="3121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4820959"/>
            <a:ext cx="846738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zapojení „nad (pod) sebou“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obvod se rozděluje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bod</a:t>
            </a:r>
            <a:r>
              <a:rPr lang="en-US" sz="2400" dirty="0" smtClean="0"/>
              <a:t>y</a:t>
            </a:r>
            <a:r>
              <a:rPr lang="cs-CZ" sz="2400" dirty="0" smtClean="0"/>
              <a:t>, ve kterých obvod rozvětvuje </a:t>
            </a:r>
            <a:r>
              <a:rPr lang="cs-CZ" sz="2400" dirty="0" smtClean="0">
                <a:sym typeface="Wingdings" pitchFamily="2" charset="2"/>
              </a:rPr>
              <a:t></a:t>
            </a:r>
            <a:r>
              <a:rPr lang="cs-CZ" sz="2400" dirty="0" smtClean="0"/>
              <a:t> </a:t>
            </a:r>
            <a:r>
              <a:rPr lang="cs-CZ" sz="2400" b="1" dirty="0" err="1" smtClean="0"/>
              <a:t>uzl</a:t>
            </a:r>
            <a:r>
              <a:rPr lang="en-US" sz="2400" b="1" dirty="0" smtClean="0"/>
              <a:t>y</a:t>
            </a:r>
            <a:endParaRPr lang="cs-CZ" sz="2400" b="1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činnost jednotlivých spotřebičů není závislá na ostatních</a:t>
            </a:r>
            <a:endParaRPr lang="cs-CZ" sz="2400" dirty="0"/>
          </a:p>
        </p:txBody>
      </p:sp>
      <p:sp>
        <p:nvSpPr>
          <p:cNvPr id="7" name="Ovál 6"/>
          <p:cNvSpPr/>
          <p:nvPr/>
        </p:nvSpPr>
        <p:spPr>
          <a:xfrm>
            <a:off x="5508104" y="3429000"/>
            <a:ext cx="242411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177461" y="3429000"/>
            <a:ext cx="242411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070257" y="5733256"/>
            <a:ext cx="242411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643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Proud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změření proudu v obvodu zjistíme, že součet proudu ve větvích se rovná proudu v nerozvětvené části obvodu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2555776" y="3801234"/>
                <a:ext cx="4688206" cy="70788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b="1" dirty="0" smtClean="0"/>
                  <a:t> </a:t>
                </a:r>
                <a:r>
                  <a:rPr lang="cs-CZ" sz="4000" b="1" dirty="0" smtClean="0"/>
                  <a:t>I </a:t>
                </a:r>
                <a14:m>
                  <m:oMath xmlns:m="http://schemas.openxmlformats.org/officeDocument/2006/math">
                    <m:r>
                      <a:rPr lang="cs-CZ" sz="4000" b="1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000" b="1" i="1" smtClean="0">
                            <a:latin typeface="Cambria Math"/>
                          </a:rPr>
                          <m:t>𝑰</m:t>
                        </m:r>
                      </m:e>
                      <m:sub>
                        <m:r>
                          <a:rPr lang="cs-CZ" sz="4000" b="1" i="1" smtClean="0">
                            <a:latin typeface="Cambria Math"/>
                          </a:rPr>
                          <m:t>𝒍</m:t>
                        </m:r>
                      </m:sub>
                    </m:sSub>
                    <m:r>
                      <a:rPr lang="en-US" sz="4000" b="1" i="1" smtClean="0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en-US" sz="4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000" b="1" i="1" smtClean="0">
                            <a:latin typeface="Cambria Math"/>
                          </a:rPr>
                          <m:t>𝑰</m:t>
                        </m:r>
                      </m:e>
                      <m:sub>
                        <m:r>
                          <a:rPr lang="cs-CZ" sz="4000" b="1" i="1" smtClean="0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en-US" sz="4000" b="1" i="1" smtClean="0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en-US" sz="4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000" b="1" i="1" smtClean="0">
                            <a:latin typeface="Cambria Math"/>
                          </a:rPr>
                          <m:t>𝑰</m:t>
                        </m:r>
                      </m:e>
                      <m:sub>
                        <m:r>
                          <a:rPr lang="cs-CZ" sz="4000" b="1" i="1" smtClean="0">
                            <a:latin typeface="Cambria Math"/>
                          </a:rPr>
                          <m:t>𝟑</m:t>
                        </m:r>
                      </m:sub>
                    </m:sSub>
                    <m:r>
                      <a:rPr lang="en-US" sz="4000" b="1" i="1" smtClean="0">
                        <a:latin typeface="Cambria Math"/>
                      </a:rPr>
                      <m:t>+</m:t>
                    </m:r>
                    <m:r>
                      <a:rPr lang="cs-CZ" sz="4000" b="1" i="1" smtClean="0">
                        <a:latin typeface="Cambria Math"/>
                      </a:rPr>
                      <m:t>…</m:t>
                    </m:r>
                  </m:oMath>
                </a14:m>
                <a:endParaRPr lang="cs-CZ" sz="40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6" y="3801234"/>
                <a:ext cx="4688206" cy="707886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3381" t="-15517" b="-362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835923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Nakreslete zapojení tří žárovek:</a:t>
            </a:r>
          </a:p>
          <a:p>
            <a:pPr marL="457200" indent="-457200">
              <a:buAutoNum type="alphaLcParenR"/>
            </a:pPr>
            <a:r>
              <a:rPr lang="cs-CZ" dirty="0" smtClean="0"/>
              <a:t>paralelně</a:t>
            </a:r>
          </a:p>
          <a:p>
            <a:pPr marL="457200" indent="-457200">
              <a:buAutoNum type="alphaLcParenR"/>
            </a:pPr>
            <a:r>
              <a:rPr lang="cs-CZ" dirty="0" smtClean="0"/>
              <a:t>sériově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1171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živatel\AppData\Local\Microsoft\Windows\Temporary Internet Files\Content.IE5\PZP4DC6S\MC9004415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1911350" cy="172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2852936"/>
            <a:ext cx="60988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Můžete k autobaterii připojit </a:t>
            </a:r>
            <a:r>
              <a:rPr lang="cs-CZ" sz="2400" dirty="0" err="1" smtClean="0"/>
              <a:t>žárovk</a:t>
            </a:r>
            <a:r>
              <a:rPr lang="en-US" sz="2400" dirty="0" smtClean="0"/>
              <a:t>y</a:t>
            </a:r>
            <a:r>
              <a:rPr lang="cs-CZ" sz="2400" dirty="0" smtClean="0"/>
              <a:t> 3,5V, </a:t>
            </a:r>
          </a:p>
          <a:p>
            <a:r>
              <a:rPr lang="cs-CZ" sz="2400" dirty="0" smtClean="0"/>
              <a:t>aniž b</a:t>
            </a:r>
            <a:r>
              <a:rPr lang="en-US" sz="2400" dirty="0" smtClean="0"/>
              <a:t>y</a:t>
            </a:r>
            <a:r>
              <a:rPr lang="cs-CZ" sz="2400" dirty="0" smtClean="0"/>
              <a:t> došlo k jejich přetížení?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294767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</a:t>
            </a: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JÁCHIM, František; TESAŘ, Jiří. </a:t>
            </a:r>
            <a:r>
              <a:rPr lang="cs-CZ" i="1" dirty="0"/>
              <a:t>Fyzika pro 8.roční základní školy</a:t>
            </a:r>
            <a:r>
              <a:rPr lang="cs-CZ" dirty="0"/>
              <a:t>. Praha: SPN, 2000, ISBN 82-7235-125-7.</a:t>
            </a:r>
          </a:p>
          <a:p>
            <a:r>
              <a:rPr lang="cs-CZ" dirty="0"/>
              <a:t>AUTOR NEUVEDEN. </a:t>
            </a:r>
            <a:r>
              <a:rPr lang="cs-CZ" i="1" dirty="0"/>
              <a:t>voderek.cz</a:t>
            </a:r>
            <a:r>
              <a:rPr lang="cs-CZ" dirty="0"/>
              <a:t> [online]. [cit. 15.1.2014].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www.voderek.cz/fyzika/fyzika9/f94.htm</a:t>
            </a:r>
            <a:endParaRPr lang="cs-CZ" dirty="0" smtClean="0"/>
          </a:p>
          <a:p>
            <a:r>
              <a:rPr lang="cs-CZ" dirty="0" smtClean="0"/>
              <a:t>galerie klipartů – </a:t>
            </a:r>
            <a:r>
              <a:rPr lang="cs-CZ" dirty="0" smtClean="0">
                <a:hlinkClick r:id="rId3"/>
              </a:rPr>
              <a:t>www.office.</a:t>
            </a:r>
            <a:r>
              <a:rPr lang="cs-CZ" dirty="0" err="1" smtClean="0">
                <a:hlinkClick r:id="rId3"/>
              </a:rPr>
              <a:t>microsoft.com</a:t>
            </a:r>
            <a:endParaRPr lang="cs-CZ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0322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29</TotalTime>
  <Words>247</Words>
  <Application>Microsoft Office PowerPoint</Application>
  <PresentationFormat>Předvádění na obrazovce (4:3)</PresentationFormat>
  <Paragraphs>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Prezentace aplikace PowerPoint</vt:lpstr>
      <vt:lpstr>Různá elektrická zapojení</vt:lpstr>
      <vt:lpstr>Sériové zapojení</vt:lpstr>
      <vt:lpstr>Napětí</vt:lpstr>
      <vt:lpstr>Paralelní zapojení</vt:lpstr>
      <vt:lpstr>Proud</vt:lpstr>
      <vt:lpstr>Úkol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Různá elektrická zapojení</dc:title>
  <dc:creator>Uživatel</dc:creator>
  <cp:lastModifiedBy>Bambasová Kateřina</cp:lastModifiedBy>
  <cp:revision>6</cp:revision>
  <dcterms:created xsi:type="dcterms:W3CDTF">2014-01-15T22:02:09Z</dcterms:created>
  <dcterms:modified xsi:type="dcterms:W3CDTF">2014-03-25T11:18:55Z</dcterms:modified>
</cp:coreProperties>
</file>