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7" r:id="rId3"/>
    <p:sldId id="262" r:id="rId4"/>
    <p:sldId id="264" r:id="rId5"/>
    <p:sldId id="258" r:id="rId6"/>
    <p:sldId id="268" r:id="rId7"/>
    <p:sldId id="266" r:id="rId8"/>
    <p:sldId id="259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88"/>
    <a:srgbClr val="F072FA"/>
    <a:srgbClr val="FEFC9E"/>
    <a:srgbClr val="E3E3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569" autoAdjust="0"/>
  </p:normalViewPr>
  <p:slideViewPr>
    <p:cSldViewPr>
      <p:cViewPr varScale="1">
        <p:scale>
          <a:sx n="66" d="100"/>
          <a:sy n="66" d="100"/>
        </p:scale>
        <p:origin x="-94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920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3370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896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1471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381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481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800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649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133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41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293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CE711-2D1D-4536-8B0C-81E7E88C8E83}" type="datetimeFigureOut">
              <a:rPr lang="cs-CZ" smtClean="0"/>
              <a:t>15. 1. 2014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5596A-4B79-4B76-B402-B3832EA0E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633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rse.cz/Magazin/Kdyz_mate_nemocne_pameti.html" TargetMode="External"/><Relationship Id="rId3" Type="http://schemas.openxmlformats.org/officeDocument/2006/relationships/hyperlink" Target="http://www.alza.cz/cd-rw-prepisovaci-medium-d42019.htm" TargetMode="External"/><Relationship Id="rId7" Type="http://schemas.openxmlformats.org/officeDocument/2006/relationships/hyperlink" Target="http://pctuning.tyden.cz/navody/cenovy-prehled/9000-prehled-operacnich-pameti-cerven-2007" TargetMode="External"/><Relationship Id="rId2" Type="http://schemas.openxmlformats.org/officeDocument/2006/relationships/hyperlink" Target="http://pctuning.tyden.cz/navody/cenovy-prehled/4348-planujete_pod_stromecek_nove_pc_nechte_se_inspirova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lza.cz/kingston-sdxc-128gb-class-10-d359128.htm" TargetMode="External"/><Relationship Id="rId5" Type="http://schemas.openxmlformats.org/officeDocument/2006/relationships/hyperlink" Target="http://www.alza.cz/western-digital-2-5-my-passport-ultra-1000gb-cerny-d435597.htm" TargetMode="External"/><Relationship Id="rId4" Type="http://schemas.openxmlformats.org/officeDocument/2006/relationships/hyperlink" Target="http://www.alza.cz/verbatim-store-n-go-v3-8gb-d329433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DR2_ram_mounted.jpg" TargetMode="External"/><Relationship Id="rId2" Type="http://schemas.openxmlformats.org/officeDocument/2006/relationships/hyperlink" Target="http://striz.tym.cz/ict.ht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cguide.com/ref/hd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7194203"/>
              </p:ext>
            </p:extLst>
          </p:nvPr>
        </p:nvGraphicFramePr>
        <p:xfrm>
          <a:off x="611560" y="1556792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VY_32_INOVACE_225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Paměť počítače, paměťová media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Leden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6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. a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7.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 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6. a 7.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a slouží k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seznámení s učivem o počítačích.  V této části se žáci seznámí s pojmem 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paměť počítače, operační paměť, pevný disk a jejich významem a parametry. Dále se seznámí se základními paměťovými </a:t>
                      </a:r>
                      <a:r>
                        <a:rPr lang="cs-CZ" sz="18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mediemi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010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393245"/>
            <a:ext cx="7492637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Paměť počítače představuje jednu z jeho klíčových komponent, bez kterých není možná jeho </a:t>
            </a:r>
            <a:r>
              <a:rPr lang="cs-CZ" sz="2400" b="1" dirty="0" smtClean="0"/>
              <a:t>činnost.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87824" y="403041"/>
            <a:ext cx="2808333" cy="584775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Paměť počítače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4799706"/>
            <a:ext cx="7492637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Umožňuje tedy uložit </a:t>
            </a:r>
            <a:r>
              <a:rPr lang="cs-CZ" sz="2400" b="1" dirty="0"/>
              <a:t>informaci, uchovat ji po požadovanou dobu a znovu ji získat pro další použití.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7584" y="3596476"/>
            <a:ext cx="7492637" cy="83099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 smtClean="0"/>
              <a:t>Mikroprocesor </a:t>
            </a:r>
            <a:r>
              <a:rPr lang="cs-CZ" sz="2400" b="1" dirty="0"/>
              <a:t>z ní čte </a:t>
            </a:r>
            <a:r>
              <a:rPr lang="cs-CZ" sz="2400" b="1" dirty="0" smtClean="0"/>
              <a:t>programy, kterými </a:t>
            </a:r>
            <a:r>
              <a:rPr lang="cs-CZ" sz="2400" b="1" dirty="0"/>
              <a:t>je řízen a zároveň do ní ukládá výsledky své </a:t>
            </a:r>
            <a:r>
              <a:rPr lang="cs-CZ" sz="2400" b="1" dirty="0" smtClean="0"/>
              <a:t>práce.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827584" y="1559346"/>
            <a:ext cx="6264696" cy="46166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Paměť je pro počítač </a:t>
            </a:r>
            <a:r>
              <a:rPr lang="cs-CZ" sz="2400" b="1" dirty="0" smtClean="0"/>
              <a:t>„životní nutností“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567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8930" y="989780"/>
            <a:ext cx="574754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/>
              <a:t>paměť, ke </a:t>
            </a:r>
            <a:r>
              <a:rPr lang="cs-CZ" sz="2200" dirty="0" smtClean="0"/>
              <a:t>které </a:t>
            </a:r>
            <a:r>
              <a:rPr lang="cs-CZ" sz="2200" dirty="0"/>
              <a:t>má zpravidla procesor </a:t>
            </a:r>
            <a:r>
              <a:rPr lang="cs-CZ" sz="2200" dirty="0" smtClean="0"/>
              <a:t>počítače přímý přístup.</a:t>
            </a:r>
            <a:endParaRPr lang="cs-CZ" sz="2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0797" y="332656"/>
            <a:ext cx="3101105" cy="461665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Vnitřní paměť počítače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8930" y="2587551"/>
            <a:ext cx="4572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po </a:t>
            </a:r>
            <a:r>
              <a:rPr lang="cs-CZ" sz="2200" dirty="0"/>
              <a:t>vypnutí počítače se její obsah ztrácí.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74263" y="5064204"/>
            <a:ext cx="5314319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 smtClean="0"/>
              <a:t>paměť určená </a:t>
            </a:r>
            <a:r>
              <a:rPr lang="cs-CZ" sz="2200" dirty="0"/>
              <a:t>k trvalému ukládání informací (programů a dat),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51920" y="3516790"/>
            <a:ext cx="3070649" cy="461665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Vnější </a:t>
            </a:r>
            <a:r>
              <a:rPr lang="cs-CZ" sz="2400" b="1" dirty="0" smtClean="0">
                <a:solidFill>
                  <a:srgbClr val="FF0000"/>
                </a:solidFill>
              </a:rPr>
              <a:t>paměť počítače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4263" y="5907319"/>
            <a:ext cx="5094215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/>
              <a:t>její obsah se vypnutím počítače neztrácí.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774263" y="4221088"/>
            <a:ext cx="5581721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 smtClean="0"/>
              <a:t>paměť, ke které </a:t>
            </a:r>
            <a:r>
              <a:rPr lang="cs-CZ" sz="2200" dirty="0"/>
              <a:t>nemá procesor počítače zpravidla přímý přístup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8930" y="1788665"/>
            <a:ext cx="550760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určená pro dočasné uložení zpracovávaných dat</a:t>
            </a:r>
            <a:endParaRPr lang="cs-CZ" sz="2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566"/>
          <a:stretch/>
        </p:blipFill>
        <p:spPr bwMode="auto">
          <a:xfrm>
            <a:off x="395536" y="4221088"/>
            <a:ext cx="3161405" cy="2261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511" y="440522"/>
            <a:ext cx="3044484" cy="2032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349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955" y="4864065"/>
            <a:ext cx="3679045" cy="19939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03848" y="407116"/>
            <a:ext cx="2232249" cy="52322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Vnější paměť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87624" y="2103239"/>
            <a:ext cx="1716817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Stálá paměť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48645" y="2132856"/>
            <a:ext cx="2298963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Výměnná </a:t>
            </a:r>
            <a:r>
              <a:rPr lang="cs-CZ" sz="2400" b="1" dirty="0">
                <a:solidFill>
                  <a:srgbClr val="FF0000"/>
                </a:solidFill>
              </a:rPr>
              <a:t>paměť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1089237"/>
            <a:ext cx="79080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Operační systém k přístupu do vnější paměti používá ovladače </a:t>
            </a:r>
            <a:r>
              <a:rPr lang="cs-CZ" sz="2000" b="1" dirty="0" smtClean="0"/>
              <a:t>zařízení. 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5205505" y="3965258"/>
            <a:ext cx="393849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Výměnná paměť obvykle používá pro uložení dat </a:t>
            </a:r>
            <a:r>
              <a:rPr lang="cs-CZ" sz="2000" u="sng" dirty="0"/>
              <a:t>výměnná datová média.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27345" y="2722542"/>
            <a:ext cx="18750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Pevný disk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046706" y="2722542"/>
            <a:ext cx="27737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 smtClean="0"/>
              <a:t>CD </a:t>
            </a:r>
            <a:r>
              <a:rPr lang="cs-CZ" sz="2400" b="1" dirty="0"/>
              <a:t>jednotka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/>
              <a:t>DVD jednotka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/>
              <a:t>USB </a:t>
            </a:r>
            <a:r>
              <a:rPr lang="cs-CZ" sz="2400" b="1" dirty="0" err="1"/>
              <a:t>flash</a:t>
            </a:r>
            <a:r>
              <a:rPr lang="cs-CZ" sz="2400" b="1" dirty="0"/>
              <a:t> paměť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18795"/>
            <a:ext cx="2420128" cy="2657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117" y="4293096"/>
            <a:ext cx="2669251" cy="2300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4572000" y="1489347"/>
            <a:ext cx="1474706" cy="66138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2987824" y="1489347"/>
            <a:ext cx="1440160" cy="61389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63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52" y="4365104"/>
            <a:ext cx="4405879" cy="2371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997" y="181589"/>
            <a:ext cx="3215980" cy="2167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20688"/>
            <a:ext cx="2663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Operační </a:t>
            </a:r>
            <a:r>
              <a:rPr lang="cs-CZ" sz="2800" b="1" u="sng" dirty="0" smtClean="0">
                <a:solidFill>
                  <a:srgbClr val="FF0000"/>
                </a:solidFill>
              </a:rPr>
              <a:t>paměť 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2386935"/>
            <a:ext cx="7770165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 smtClean="0"/>
              <a:t>je to paměť</a:t>
            </a:r>
            <a:r>
              <a:rPr lang="cs-CZ" sz="2200" dirty="0" smtClean="0"/>
              <a:t>, ve které jsou uložena data a programy, se kterými se právě pracuje a která jsou právě </a:t>
            </a:r>
            <a:r>
              <a:rPr lang="cs-CZ" sz="2200" dirty="0" smtClean="0"/>
              <a:t>potřeba</a:t>
            </a:r>
            <a:endParaRPr lang="cs-CZ" sz="2200" dirty="0"/>
          </a:p>
        </p:txBody>
      </p:sp>
      <p:sp>
        <p:nvSpPr>
          <p:cNvPr id="9" name="Obdélník 8"/>
          <p:cNvSpPr/>
          <p:nvPr/>
        </p:nvSpPr>
        <p:spPr>
          <a:xfrm>
            <a:off x="251520" y="1043444"/>
            <a:ext cx="4019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dirty="0" smtClean="0"/>
              <a:t>zkratka </a:t>
            </a:r>
            <a:r>
              <a:rPr lang="cs-CZ" i="1" dirty="0"/>
              <a:t>RAM = </a:t>
            </a:r>
            <a:r>
              <a:rPr lang="cs-CZ" i="1" dirty="0" err="1"/>
              <a:t>Random</a:t>
            </a:r>
            <a:r>
              <a:rPr lang="cs-CZ" i="1" dirty="0"/>
              <a:t> Access </a:t>
            </a:r>
            <a:r>
              <a:rPr lang="cs-CZ" i="1" dirty="0" err="1"/>
              <a:t>Memory</a:t>
            </a:r>
            <a:endParaRPr lang="cs-CZ" i="1" dirty="0"/>
          </a:p>
        </p:txBody>
      </p:sp>
      <p:sp>
        <p:nvSpPr>
          <p:cNvPr id="11" name="Obdélník 10"/>
          <p:cNvSpPr/>
          <p:nvPr/>
        </p:nvSpPr>
        <p:spPr>
          <a:xfrm>
            <a:off x="251520" y="3160576"/>
            <a:ext cx="860421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 smtClean="0"/>
              <a:t>je to paměťový </a:t>
            </a:r>
            <a:r>
              <a:rPr lang="cs-CZ" sz="2200" dirty="0" smtClean="0"/>
              <a:t>prostor, který umožňuje běh programů a zpřístupňuje data </a:t>
            </a:r>
            <a:r>
              <a:rPr lang="cs-CZ" sz="2200" dirty="0" smtClean="0"/>
              <a:t>uložená </a:t>
            </a:r>
            <a:r>
              <a:rPr lang="cs-CZ" sz="2200" dirty="0" smtClean="0"/>
              <a:t>na pevném </a:t>
            </a:r>
            <a:r>
              <a:rPr lang="cs-CZ" sz="2200" dirty="0" smtClean="0"/>
              <a:t>disku</a:t>
            </a:r>
            <a:endParaRPr lang="cs-CZ" sz="2200" dirty="0"/>
          </a:p>
        </p:txBody>
      </p:sp>
      <p:sp>
        <p:nvSpPr>
          <p:cNvPr id="13" name="Obdélník 12"/>
          <p:cNvSpPr/>
          <p:nvPr/>
        </p:nvSpPr>
        <p:spPr>
          <a:xfrm>
            <a:off x="251520" y="3934217"/>
            <a:ext cx="5184881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pl-PL" sz="2200" dirty="0" smtClean="0"/>
              <a:t>operační </a:t>
            </a:r>
            <a:r>
              <a:rPr lang="pl-PL" sz="2200" dirty="0" smtClean="0"/>
              <a:t>paměť je spojena s procesorem </a:t>
            </a:r>
            <a:endParaRPr lang="cs-CZ" sz="2200" dirty="0"/>
          </a:p>
        </p:txBody>
      </p:sp>
      <p:sp>
        <p:nvSpPr>
          <p:cNvPr id="14" name="Obdélník 13"/>
          <p:cNvSpPr/>
          <p:nvPr/>
        </p:nvSpPr>
        <p:spPr>
          <a:xfrm>
            <a:off x="251520" y="1951848"/>
            <a:ext cx="817579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200" dirty="0" smtClean="0"/>
              <a:t>je </a:t>
            </a:r>
            <a:r>
              <a:rPr lang="cs-CZ" sz="2200" u="sng" dirty="0" smtClean="0"/>
              <a:t>nezbytnou</a:t>
            </a:r>
            <a:r>
              <a:rPr lang="cs-CZ" sz="2200" dirty="0" smtClean="0"/>
              <a:t> součástí každého počítače. </a:t>
            </a:r>
            <a:endParaRPr lang="cs-CZ" sz="2200" dirty="0"/>
          </a:p>
        </p:txBody>
      </p:sp>
      <p:sp>
        <p:nvSpPr>
          <p:cNvPr id="18" name="Obdélník 17"/>
          <p:cNvSpPr/>
          <p:nvPr/>
        </p:nvSpPr>
        <p:spPr>
          <a:xfrm>
            <a:off x="3095096" y="178570"/>
            <a:ext cx="2448272" cy="52322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Vnitřní paměť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954" y="4244131"/>
            <a:ext cx="3316287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3450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01028" y="548680"/>
            <a:ext cx="4572000" cy="830997"/>
          </a:xfrm>
          <a:prstGeom prst="rect">
            <a:avLst/>
          </a:prstGeom>
          <a:solidFill>
            <a:srgbClr val="FFFF00"/>
          </a:solidFill>
        </p:spPr>
        <p:txBody>
          <a:bodyPr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Důležité parametry </a:t>
            </a:r>
            <a:r>
              <a:rPr lang="cs-CZ" sz="2400" b="1" dirty="0">
                <a:solidFill>
                  <a:srgbClr val="FF0000"/>
                </a:solidFill>
              </a:rPr>
              <a:t>ovlivňujícím výsledný výkon celého </a:t>
            </a:r>
            <a:r>
              <a:rPr lang="cs-CZ" sz="2400" b="1" dirty="0" smtClean="0">
                <a:solidFill>
                  <a:srgbClr val="FF0000"/>
                </a:solidFill>
              </a:rPr>
              <a:t>počítače: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2204864"/>
            <a:ext cx="403244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velikost </a:t>
            </a:r>
            <a:r>
              <a:rPr lang="cs-CZ" sz="2200" dirty="0" smtClean="0"/>
              <a:t>operační paměti v počítači </a:t>
            </a:r>
            <a:r>
              <a:rPr lang="cs-CZ" sz="2200" dirty="0" smtClean="0"/>
              <a:t>je omezena, proto její </a:t>
            </a:r>
            <a:r>
              <a:rPr lang="cs-CZ" sz="2200" dirty="0" smtClean="0"/>
              <a:t>využití musí být </a:t>
            </a:r>
            <a:r>
              <a:rPr lang="cs-CZ" sz="2200" dirty="0" smtClean="0"/>
              <a:t>co </a:t>
            </a:r>
            <a:r>
              <a:rPr lang="cs-CZ" sz="2200" dirty="0" smtClean="0"/>
              <a:t>nejefektivnější </a:t>
            </a:r>
            <a:endParaRPr lang="cs-CZ" sz="22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51520" y="1723201"/>
            <a:ext cx="3343944" cy="461665"/>
          </a:xfrm>
          <a:prstGeom prst="rect">
            <a:avLst/>
          </a:prstGeom>
          <a:solidFill>
            <a:srgbClr val="FCFC88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Velikost operační paměti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26145" y="1723201"/>
            <a:ext cx="3476914" cy="461665"/>
          </a:xfrm>
          <a:prstGeom prst="rect">
            <a:avLst/>
          </a:prstGeom>
          <a:solidFill>
            <a:srgbClr val="FCFC88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Rychlost operační paměti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3285" y="5733890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Stejně jako všechny komponenty i operační paměť se neustále vyvíjí a </a:t>
            </a:r>
            <a:r>
              <a:rPr lang="cs-CZ" sz="2400" b="1" dirty="0" smtClean="0"/>
              <a:t>zdokonaluje.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4710267" y="2482221"/>
            <a:ext cx="418221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b="1" u="sng" dirty="0" smtClean="0"/>
              <a:t>přístupová doba </a:t>
            </a:r>
            <a:r>
              <a:rPr lang="cs-CZ" sz="2200" dirty="0" smtClean="0"/>
              <a:t>- </a:t>
            </a:r>
            <a:r>
              <a:rPr lang="cs-CZ" sz="2400" dirty="0"/>
              <a:t>doba uplynulá od vydání požadavku k jeho převzetí</a:t>
            </a:r>
            <a:endParaRPr lang="cs-CZ" sz="2200" dirty="0"/>
          </a:p>
        </p:txBody>
      </p:sp>
      <p:sp>
        <p:nvSpPr>
          <p:cNvPr id="10" name="Obdélník 9"/>
          <p:cNvSpPr/>
          <p:nvPr/>
        </p:nvSpPr>
        <p:spPr>
          <a:xfrm>
            <a:off x="179512" y="3742874"/>
            <a:ext cx="3839616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měly by </a:t>
            </a:r>
            <a:r>
              <a:rPr lang="cs-CZ" sz="2200" dirty="0"/>
              <a:t>se v ní nacházet jen skutečně potřebné </a:t>
            </a:r>
            <a:r>
              <a:rPr lang="cs-CZ" sz="2200" dirty="0" smtClean="0"/>
              <a:t>informace</a:t>
            </a:r>
            <a:endParaRPr lang="cs-CZ" sz="2200" dirty="0"/>
          </a:p>
        </p:txBody>
      </p:sp>
      <p:sp>
        <p:nvSpPr>
          <p:cNvPr id="11" name="Obdélník 10"/>
          <p:cNvSpPr/>
          <p:nvPr/>
        </p:nvSpPr>
        <p:spPr>
          <a:xfrm>
            <a:off x="179512" y="4942329"/>
            <a:ext cx="2027093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Velikost </a:t>
            </a:r>
            <a:r>
              <a:rPr lang="cs-CZ" sz="2200" dirty="0"/>
              <a:t>-  </a:t>
            </a:r>
            <a:r>
              <a:rPr lang="cs-CZ" sz="2200" b="1" dirty="0" smtClean="0"/>
              <a:t>GB</a:t>
            </a:r>
            <a:endParaRPr lang="cs-CZ" sz="2200" b="1" dirty="0"/>
          </a:p>
        </p:txBody>
      </p:sp>
      <p:sp>
        <p:nvSpPr>
          <p:cNvPr id="12" name="Obdélník 11"/>
          <p:cNvSpPr/>
          <p:nvPr/>
        </p:nvSpPr>
        <p:spPr>
          <a:xfrm>
            <a:off x="4710268" y="3928771"/>
            <a:ext cx="373109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200" b="1" u="sng" dirty="0"/>
              <a:t>přenosová rychlost </a:t>
            </a:r>
            <a:r>
              <a:rPr lang="cs-CZ" sz="2200" dirty="0"/>
              <a:t>- </a:t>
            </a:r>
            <a:r>
              <a:rPr lang="cs-CZ" sz="2200" dirty="0" smtClean="0"/>
              <a:t>množství dat, které lze z paměti přečíst (do ní zapsat) za jednotku času  (</a:t>
            </a:r>
            <a:r>
              <a:rPr lang="cs-CZ" sz="2200" b="1" dirty="0"/>
              <a:t>MB/s</a:t>
            </a:r>
            <a:r>
              <a:rPr lang="cs-CZ" sz="2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7838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794" y="124077"/>
            <a:ext cx="2081102" cy="1319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58" y="4640680"/>
            <a:ext cx="2101666" cy="2101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99" b="15985"/>
          <a:stretch/>
        </p:blipFill>
        <p:spPr bwMode="auto">
          <a:xfrm>
            <a:off x="6563609" y="3717032"/>
            <a:ext cx="2494209" cy="1713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44" b="11280"/>
          <a:stretch/>
        </p:blipFill>
        <p:spPr bwMode="auto">
          <a:xfrm>
            <a:off x="3146727" y="5508068"/>
            <a:ext cx="1994718" cy="1349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78558" y="811821"/>
            <a:ext cx="676071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/>
              <a:t>Data a programy, se kterými uživatel na počítači pracuje, je nezbytné uchovávat na nějakých paměťových médiích.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03848" y="260648"/>
            <a:ext cx="2693686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Paměťová média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8437" y="1628800"/>
            <a:ext cx="1232838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Optická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34836" y="2038239"/>
            <a:ext cx="156070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CD (700 MB)</a:t>
            </a:r>
          </a:p>
          <a:p>
            <a:r>
              <a:rPr lang="cs-CZ" sz="2000" dirty="0" smtClean="0"/>
              <a:t>CD-ROM</a:t>
            </a:r>
            <a:endParaRPr lang="cs-CZ" sz="2000" dirty="0"/>
          </a:p>
          <a:p>
            <a:r>
              <a:rPr lang="cs-CZ" sz="2000" dirty="0" smtClean="0"/>
              <a:t>CD-R</a:t>
            </a:r>
            <a:endParaRPr lang="cs-CZ" sz="2000" dirty="0"/>
          </a:p>
          <a:p>
            <a:r>
              <a:rPr lang="cs-CZ" sz="2000" dirty="0"/>
              <a:t>CD-RW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34836" y="3473713"/>
            <a:ext cx="23042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DVD </a:t>
            </a:r>
            <a:r>
              <a:rPr lang="cs-CZ" sz="2000" dirty="0" smtClean="0"/>
              <a:t>(4,7 GB)</a:t>
            </a:r>
            <a:endParaRPr lang="cs-CZ" sz="2000" dirty="0"/>
          </a:p>
          <a:p>
            <a:r>
              <a:rPr lang="cs-CZ" sz="2000" dirty="0" smtClean="0"/>
              <a:t>DVD-ROM </a:t>
            </a:r>
          </a:p>
          <a:p>
            <a:r>
              <a:rPr lang="cs-CZ" sz="2000" dirty="0" smtClean="0"/>
              <a:t>DVD-R</a:t>
            </a:r>
            <a:endParaRPr lang="cs-CZ" sz="2000" dirty="0"/>
          </a:p>
          <a:p>
            <a:r>
              <a:rPr lang="cs-CZ" sz="2000" dirty="0" smtClean="0"/>
              <a:t>DVD-RW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2820023" y="2238293"/>
            <a:ext cx="3696193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 smtClean="0"/>
              <a:t>USB </a:t>
            </a:r>
            <a:r>
              <a:rPr lang="cs-CZ" sz="2000" b="1" u="sng" dirty="0" err="1" smtClean="0"/>
              <a:t>flash</a:t>
            </a:r>
            <a:r>
              <a:rPr lang="cs-CZ" sz="2000" b="1" u="sng" dirty="0" smtClean="0"/>
              <a:t> disk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paměťové </a:t>
            </a:r>
            <a:r>
              <a:rPr lang="cs-CZ" sz="2000" dirty="0"/>
              <a:t>zařízení, které se pomocí USB konektoru připojuje k počítači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758239" y="3569076"/>
            <a:ext cx="3855993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u="sng" dirty="0" smtClean="0"/>
              <a:t>Paměťové </a:t>
            </a:r>
            <a:r>
              <a:rPr lang="cs-CZ" sz="2000" b="1" u="sng" dirty="0"/>
              <a:t>karty</a:t>
            </a:r>
            <a:r>
              <a:rPr lang="cs-CZ" sz="2000" dirty="0"/>
              <a:t>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používá se v </a:t>
            </a:r>
            <a:r>
              <a:rPr lang="cs-CZ" sz="2000" dirty="0"/>
              <a:t>noteboocích, </a:t>
            </a:r>
            <a:r>
              <a:rPr lang="cs-CZ" sz="2000" dirty="0" smtClean="0"/>
              <a:t>digitálních </a:t>
            </a:r>
            <a:r>
              <a:rPr lang="cs-CZ" sz="2000" dirty="0"/>
              <a:t>fotoaparátech, mobilních telefonech </a:t>
            </a:r>
            <a:r>
              <a:rPr lang="cs-CZ" sz="2000" dirty="0" smtClean="0"/>
              <a:t>a </a:t>
            </a:r>
            <a:r>
              <a:rPr lang="cs-CZ" sz="2000" dirty="0"/>
              <a:t>přehrávačích. </a:t>
            </a:r>
            <a:endParaRPr lang="cs-CZ" sz="20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nejpoužívanější </a:t>
            </a:r>
            <a:r>
              <a:rPr lang="cs-CZ" sz="2000" dirty="0"/>
              <a:t>je </a:t>
            </a:r>
            <a:r>
              <a:rPr lang="cs-CZ" sz="2000" dirty="0" smtClean="0"/>
              <a:t>SD,  </a:t>
            </a:r>
            <a:r>
              <a:rPr lang="cs-CZ" sz="2000" dirty="0" err="1" smtClean="0"/>
              <a:t>xD</a:t>
            </a:r>
            <a:endParaRPr lang="cs-CZ" sz="20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9305">
            <a:off x="5764624" y="5295761"/>
            <a:ext cx="1207477" cy="12074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6779805" y="2330626"/>
            <a:ext cx="196733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u="sng" dirty="0"/>
              <a:t>Externí </a:t>
            </a:r>
            <a:r>
              <a:rPr lang="cs-CZ" sz="2000" b="1" u="sng" dirty="0" smtClean="0"/>
              <a:t>harddisk </a:t>
            </a:r>
            <a:endParaRPr lang="cs-CZ" sz="2000" b="1" u="sng" dirty="0"/>
          </a:p>
        </p:txBody>
      </p:sp>
      <p:sp>
        <p:nvSpPr>
          <p:cNvPr id="15" name="Obdélník 14"/>
          <p:cNvSpPr/>
          <p:nvPr/>
        </p:nvSpPr>
        <p:spPr>
          <a:xfrm>
            <a:off x="6779805" y="2838457"/>
            <a:ext cx="211267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USB připojení k počítači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985730" y="1647665"/>
            <a:ext cx="1823513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Elektronická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939272" y="1671191"/>
            <a:ext cx="1677575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Magnetická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533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animBg="1"/>
      <p:bldP spid="10" grpId="0"/>
      <p:bldP spid="13" grpId="0"/>
      <p:bldP spid="11" grpId="0"/>
      <p:bldP spid="12" grpId="0"/>
      <p:bldP spid="14" grpId="0"/>
      <p:bldP spid="15" grpId="0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62046" y="1464899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http://pctuning.tyden.cz [online]. [cit. 15.1.2014]. Dostupný na WWW: </a:t>
            </a:r>
            <a:r>
              <a:rPr lang="pt-BR" sz="1600" dirty="0">
                <a:hlinkClick r:id="rId2"/>
              </a:rPr>
              <a:t>http://</a:t>
            </a:r>
            <a:r>
              <a:rPr lang="pt-BR" sz="1600" dirty="0" smtClean="0">
                <a:hlinkClick r:id="rId2"/>
              </a:rPr>
              <a:t>pctuning.tyden.cz/navody/cenovy-prehled/4348-planujete_pod_stromecek_nove_pc_nechte_se_inspirovat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62046" y="2339308"/>
            <a:ext cx="82809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www.alza.cz [online]. [cit. 15.1.2014]. Dostupný na WWW: </a:t>
            </a:r>
            <a:r>
              <a:rPr lang="pt-BR" sz="1600" dirty="0">
                <a:hlinkClick r:id="rId3"/>
              </a:rPr>
              <a:t>http://</a:t>
            </a:r>
            <a:r>
              <a:rPr lang="pt-BR" sz="1600" dirty="0" smtClean="0">
                <a:hlinkClick r:id="rId3"/>
              </a:rPr>
              <a:t>www.alza.cz/cd-rw-prepisovaci-medium-d42019.htm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162046" y="836712"/>
            <a:ext cx="80587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</a:t>
            </a:r>
            <a:r>
              <a:rPr lang="pt-BR" sz="1600" dirty="0" smtClean="0"/>
              <a:t>NEUVEDEN</a:t>
            </a:r>
            <a:r>
              <a:rPr lang="pt-BR" sz="1600" dirty="0"/>
              <a:t>. www.alza.cz [online]. [cit. 15.1.2014]. Dostupný na WWW: </a:t>
            </a:r>
            <a:r>
              <a:rPr lang="pt-BR" sz="1600" dirty="0">
                <a:hlinkClick r:id="rId4"/>
              </a:rPr>
              <a:t>http://</a:t>
            </a:r>
            <a:r>
              <a:rPr lang="pt-BR" sz="1600" dirty="0" smtClean="0">
                <a:hlinkClick r:id="rId4"/>
              </a:rPr>
              <a:t>www.alza.cz/verbatim-store-n-go-v3-8gb-d329433.htm</a:t>
            </a:r>
            <a:endParaRPr lang="cs-CZ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62046" y="2967495"/>
            <a:ext cx="820891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www.alza.cz [online]. [cit. 15.1.2014]. Dostupný na WWW: </a:t>
            </a:r>
            <a:r>
              <a:rPr lang="pt-BR" sz="1600" dirty="0">
                <a:hlinkClick r:id="rId5"/>
              </a:rPr>
              <a:t>http://</a:t>
            </a:r>
            <a:r>
              <a:rPr lang="pt-BR" sz="1600" dirty="0" smtClean="0">
                <a:hlinkClick r:id="rId5"/>
              </a:rPr>
              <a:t>www.alza.cz/western-digital-2-5-my-passport-ultra-1000gb-cerny-d435597.htm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162046" y="3595682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www.alza.cz [online]. [cit. 15.1.2014]. Dostupný na WWW: </a:t>
            </a:r>
            <a:r>
              <a:rPr lang="pt-BR" sz="1600" dirty="0">
                <a:hlinkClick r:id="rId6"/>
              </a:rPr>
              <a:t>http://</a:t>
            </a:r>
            <a:r>
              <a:rPr lang="pt-BR" sz="1600" dirty="0" smtClean="0">
                <a:hlinkClick r:id="rId6"/>
              </a:rPr>
              <a:t>www.alza.cz/kingston-sdxc-128gb-class-10-d359128.htm</a:t>
            </a:r>
            <a:endParaRPr lang="cs-CZ" sz="16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162046" y="4223869"/>
            <a:ext cx="84249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http://pctuning.tyden.cz [online]. [cit. 14.1.2014]. Dostupný na WWW: </a:t>
            </a:r>
            <a:r>
              <a:rPr lang="pt-BR" sz="1600" dirty="0" smtClean="0">
                <a:hlinkClick r:id="rId7"/>
              </a:rPr>
              <a:t>http://</a:t>
            </a:r>
            <a:r>
              <a:rPr lang="pt-BR" sz="1600" dirty="0" smtClean="0">
                <a:hlinkClick r:id="rId7"/>
              </a:rPr>
              <a:t>pctuning.tyden.cz/navody/cenovy-prehled/9000-prehled-operacnich-pameti-cerven-2007</a:t>
            </a:r>
            <a:endParaRPr lang="cs-CZ" sz="1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162046" y="4852056"/>
            <a:ext cx="813036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www.porse.cz [online]. [cit. 14.1.2014]. Dostupný na WWW: </a:t>
            </a:r>
            <a:r>
              <a:rPr lang="pt-BR" sz="1600" dirty="0" smtClean="0">
                <a:hlinkClick r:id="rId8"/>
              </a:rPr>
              <a:t>http://</a:t>
            </a:r>
            <a:r>
              <a:rPr lang="pt-BR" sz="1600" dirty="0" smtClean="0">
                <a:hlinkClick r:id="rId8"/>
              </a:rPr>
              <a:t>www.porse.cz/Magazin/Kdyz_mate_nemocne_pameti.html</a:t>
            </a:r>
            <a:endParaRPr lang="cs-CZ" sz="1600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32656"/>
            <a:ext cx="864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0678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13338" y="476672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http://striz.tym.cz [online]. [cit. 15.1.2014]. Dostupný na WWW: </a:t>
            </a:r>
            <a:r>
              <a:rPr lang="pt-BR" sz="1600" dirty="0">
                <a:hlinkClick r:id="rId2"/>
              </a:rPr>
              <a:t>http://</a:t>
            </a:r>
            <a:r>
              <a:rPr lang="pt-BR" sz="1600" dirty="0" smtClean="0">
                <a:hlinkClick r:id="rId2"/>
              </a:rPr>
              <a:t>striz.tym.cz/ict.htm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313338" y="1244068"/>
            <a:ext cx="78488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http://cs.wikipedia.org [online]. [cit. 15.1.2014]. Dostupný na WWW: </a:t>
            </a:r>
            <a:r>
              <a:rPr lang="pt-BR" sz="1600" dirty="0">
                <a:hlinkClick r:id="rId3"/>
              </a:rPr>
              <a:t>http://</a:t>
            </a:r>
            <a:r>
              <a:rPr lang="pt-BR" sz="1600" dirty="0" smtClean="0">
                <a:hlinkClick r:id="rId3"/>
              </a:rPr>
              <a:t>cs.wikipedia.org/wiki/Soubor:DDR2_ram_mounted.jpg</a:t>
            </a:r>
            <a:endParaRPr lang="cs-CZ" sz="16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313338" y="1965299"/>
            <a:ext cx="78488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AUTOR NEUVEDEN. www.pcguide.com [online]. [cit. 15.1.2014]. Dostupný na WWW: </a:t>
            </a:r>
            <a:r>
              <a:rPr lang="pt-BR" sz="1600" dirty="0">
                <a:hlinkClick r:id="rId4"/>
              </a:rPr>
              <a:t>http://www.pcguide.com/ref/hdd</a:t>
            </a:r>
            <a:r>
              <a:rPr lang="pt-BR" sz="1600" dirty="0" smtClean="0">
                <a:hlinkClick r:id="rId4"/>
              </a:rPr>
              <a:t>/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91017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376</TotalTime>
  <Words>694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26</cp:revision>
  <dcterms:created xsi:type="dcterms:W3CDTF">2014-01-14T18:14:37Z</dcterms:created>
  <dcterms:modified xsi:type="dcterms:W3CDTF">2014-01-15T22:28:29Z</dcterms:modified>
</cp:coreProperties>
</file>