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7" r:id="rId4"/>
    <p:sldId id="269" r:id="rId5"/>
    <p:sldId id="282" r:id="rId6"/>
    <p:sldId id="283" r:id="rId7"/>
    <p:sldId id="270" r:id="rId8"/>
    <p:sldId id="272" r:id="rId9"/>
    <p:sldId id="273" r:id="rId10"/>
    <p:sldId id="274" r:id="rId11"/>
    <p:sldId id="277" r:id="rId12"/>
    <p:sldId id="278" r:id="rId13"/>
    <p:sldId id="279" r:id="rId14"/>
    <p:sldId id="261" r:id="rId15"/>
    <p:sldId id="265" r:id="rId16"/>
    <p:sldId id="276" r:id="rId17"/>
    <p:sldId id="28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8BAEC40-148F-486E-99A7-95917809C47B}">
          <p14:sldIdLst>
            <p14:sldId id="263"/>
            <p14:sldId id="264"/>
            <p14:sldId id="267"/>
            <p14:sldId id="269"/>
            <p14:sldId id="282"/>
            <p14:sldId id="283"/>
            <p14:sldId id="270"/>
            <p14:sldId id="272"/>
            <p14:sldId id="273"/>
            <p14:sldId id="274"/>
            <p14:sldId id="277"/>
            <p14:sldId id="278"/>
            <p14:sldId id="279"/>
            <p14:sldId id="261"/>
            <p14:sldId id="265"/>
            <p14:sldId id="276"/>
            <p14:sldId id="28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  <a:srgbClr val="FF9900"/>
    <a:srgbClr val="33CC33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0" d="100"/>
          <a:sy n="60" d="100"/>
        </p:scale>
        <p:origin x="-792" y="-1068"/>
      </p:cViewPr>
      <p:guideLst>
        <p:guide orient="horz" pos="1797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EEA5E4-8EB2-4B51-A82D-6A9DE86B47FC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4175115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64381B-080D-464E-BE02-32EA7660099F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683887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791D86-3AC6-4BDB-9ACE-9F94F69AB529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800863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7CF88B-0CCF-4F4C-B5BB-3B6BFFF0BEA6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687471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D4D6AD-92EF-4883-98A0-321B06C46C03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878374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3AFCF6-2415-4608-BE38-AB5E45DAFA87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386118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6C3333-98FF-47D8-9614-748267A3620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314932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F491A-F028-4174-917B-A1D12EE7F1A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28692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8CCE5-AE6B-477B-973B-3B4C91DFC68F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185765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59164D-629F-4A5A-B591-F2D82A9254F4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058124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144517-DE0D-4F57-87D5-304A988067E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429683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63CCD44-A044-4C80-9F7B-F9EB926BA967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microsoft.com/office/2007/relationships/hdphoto" Target="../media/hdphoto4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13.1. 2014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VY_32_INOVACE_11A_Z6_12_Polární den a 	                  polární noc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Atmosféra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polární den, polární noc 		              		  		       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586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13877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000" dirty="0" smtClean="0">
                <a:cs typeface="Times New Roman" pitchFamily="18" charset="0"/>
              </a:rPr>
              <a:t>Žáci se seznámí s důsledky sklonu zemské osy. Dozví se, co je polární noc a polární den.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5965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779" t="50000" r="9225" b="22222"/>
          <a:stretch/>
        </p:blipFill>
        <p:spPr>
          <a:xfrm rot="10800000">
            <a:off x="0" y="2146141"/>
            <a:ext cx="5527719" cy="458194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6632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</a:t>
            </a:r>
            <a:r>
              <a:rPr lang="cs-CZ" sz="2000" b="1" dirty="0" smtClean="0"/>
              <a:t> letním půlroce </a:t>
            </a:r>
            <a:r>
              <a:rPr lang="cs-CZ" sz="2000" dirty="0" smtClean="0"/>
              <a:t>( od jarní rovnodennosti do podzimní rovnodennosti ) je severní polokoule tak přikloněna ke Slunci, že v oblastech kolem severního pólu Slunce </a:t>
            </a:r>
            <a:r>
              <a:rPr lang="cs-CZ" sz="2000" b="1" dirty="0" smtClean="0"/>
              <a:t>vůbec nezapadá</a:t>
            </a:r>
            <a:r>
              <a:rPr lang="cs-CZ" sz="2000" dirty="0" smtClean="0"/>
              <a:t>. Celých </a:t>
            </a:r>
            <a:r>
              <a:rPr lang="cs-CZ" sz="2000" b="1" dirty="0" smtClean="0"/>
              <a:t>24 hodin je nad obzorem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132295"/>
            <a:ext cx="87129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Víš, jak se jmenuje tento jev, kdy Slunce nezapadne pod obzor?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532405"/>
            <a:ext cx="87129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</a:t>
            </a:r>
            <a:r>
              <a:rPr lang="cs-CZ" sz="2000" b="1" dirty="0" smtClean="0">
                <a:solidFill>
                  <a:srgbClr val="FF0000"/>
                </a:solidFill>
              </a:rPr>
              <a:t>to polární den.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763859" y="2996952"/>
            <a:ext cx="0" cy="324036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652120" y="1732460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na </a:t>
            </a:r>
            <a:r>
              <a:rPr lang="cs-CZ" sz="2000" b="1" dirty="0" smtClean="0"/>
              <a:t>jižním pólu</a:t>
            </a:r>
            <a:r>
              <a:rPr lang="cs-CZ" sz="2000" dirty="0" smtClean="0"/>
              <a:t>, když je na severním pólu polární den?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2996952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to </a:t>
            </a:r>
            <a:r>
              <a:rPr lang="cs-CZ" sz="2000" b="1" dirty="0" smtClean="0"/>
              <a:t>polární noc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2411760" y="2420888"/>
            <a:ext cx="3240360" cy="34563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652120" y="364502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Dokážeš vysvětlit, co je </a:t>
            </a:r>
            <a:r>
              <a:rPr lang="cs-CZ" sz="2000" b="1" dirty="0" smtClean="0"/>
              <a:t>polární noc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797152"/>
            <a:ext cx="3491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Slunce </a:t>
            </a:r>
            <a:r>
              <a:rPr lang="cs-CZ" sz="2000" b="1" dirty="0" smtClean="0"/>
              <a:t>nevyjde</a:t>
            </a:r>
            <a:r>
              <a:rPr lang="cs-CZ" sz="2000" dirty="0" smtClean="0"/>
              <a:t> nad obzor.</a:t>
            </a:r>
            <a:endParaRPr lang="cs-CZ" sz="20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763859" y="624463"/>
            <a:ext cx="656013" cy="1796425"/>
          </a:xfrm>
          <a:prstGeom prst="straightConnector1">
            <a:avLst/>
          </a:prstGeom>
          <a:ln>
            <a:solidFill>
              <a:srgbClr val="0000FF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94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03" t="50000" r="51577" b="22222"/>
          <a:stretch/>
        </p:blipFill>
        <p:spPr>
          <a:xfrm rot="10800000">
            <a:off x="35495" y="1742693"/>
            <a:ext cx="6120680" cy="511530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0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203848" y="2636912"/>
            <a:ext cx="0" cy="3744416"/>
          </a:xfrm>
          <a:prstGeom prst="line">
            <a:avLst/>
          </a:prstGeom>
          <a:ln w="12700">
            <a:solidFill>
              <a:srgbClr val="0000FF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67544" y="980728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dlouho trvá na pólech polární den a polární noc?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00055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Je-li ke Slunci přikloněna jižní polokoule, je situace opačná.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1916832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to </a:t>
            </a:r>
            <a:r>
              <a:rPr lang="cs-CZ" sz="2000" b="1" dirty="0" smtClean="0"/>
              <a:t>půl roku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4896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779" t="50000" r="9225" b="22222"/>
          <a:stretch/>
        </p:blipFill>
        <p:spPr>
          <a:xfrm rot="10800000">
            <a:off x="52393" y="2303443"/>
            <a:ext cx="5527719" cy="458194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233265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Která polokoule je</a:t>
            </a:r>
            <a:r>
              <a:rPr lang="cs-CZ" sz="2000" b="1" dirty="0"/>
              <a:t> </a:t>
            </a:r>
            <a:r>
              <a:rPr lang="cs-CZ" sz="2000" b="1" dirty="0" smtClean="0"/>
              <a:t>přikloněna </a:t>
            </a:r>
            <a:r>
              <a:rPr lang="cs-CZ" sz="2000" dirty="0" smtClean="0"/>
              <a:t>ke Slunci?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4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900" y="3640293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587208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Co to znamená pro severní pól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7497" y="992922"/>
            <a:ext cx="8460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Prohlédni si obrázek.</a:t>
            </a:r>
          </a:p>
          <a:p>
            <a:r>
              <a:rPr lang="cs-CZ" sz="2000" dirty="0" smtClean="0"/>
              <a:t>Od které </a:t>
            </a:r>
            <a:r>
              <a:rPr lang="cs-CZ" sz="2000" b="1" dirty="0" smtClean="0"/>
              <a:t>rovnoběžky</a:t>
            </a:r>
            <a:r>
              <a:rPr lang="cs-CZ" sz="2000" dirty="0" smtClean="0"/>
              <a:t> nastává polární </a:t>
            </a:r>
            <a:r>
              <a:rPr lang="cs-CZ" sz="2000" dirty="0" smtClean="0"/>
              <a:t>den? </a:t>
            </a:r>
            <a:endParaRPr lang="cs-CZ" sz="2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843808" y="3140968"/>
            <a:ext cx="0" cy="3240360"/>
          </a:xfrm>
          <a:prstGeom prst="line">
            <a:avLst/>
          </a:prstGeom>
          <a:ln w="9525">
            <a:solidFill>
              <a:srgbClr val="0000FF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88032" y="1832630"/>
            <a:ext cx="8604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Víš, jak dlouho trvá polární den nebo noc na </a:t>
            </a:r>
            <a:r>
              <a:rPr lang="cs-CZ" sz="2000" b="1" dirty="0" smtClean="0"/>
              <a:t>polárních </a:t>
            </a:r>
            <a:r>
              <a:rPr lang="cs-CZ" sz="2000" b="1" dirty="0" smtClean="0"/>
              <a:t>kruzích</a:t>
            </a:r>
            <a:r>
              <a:rPr lang="cs-CZ" sz="2000" dirty="0" smtClean="0"/>
              <a:t> 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249289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den</a:t>
            </a:r>
            <a:endParaRPr lang="cs-CZ" sz="24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1619672" y="1700808"/>
            <a:ext cx="576064" cy="1022920"/>
          </a:xfrm>
          <a:prstGeom prst="straightConnector1">
            <a:avLst/>
          </a:prstGeom>
          <a:ln>
            <a:solidFill>
              <a:srgbClr val="0000FF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940152" y="652626"/>
            <a:ext cx="27877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zde polární den.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6680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03" t="50000" r="51577" b="22222"/>
          <a:stretch/>
        </p:blipFill>
        <p:spPr>
          <a:xfrm rot="10800000">
            <a:off x="2529257" y="2081611"/>
            <a:ext cx="5715151" cy="477638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908720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SPK  je 1 den v roce polární noc. Který den v roce </a:t>
            </a:r>
            <a:r>
              <a:rPr lang="cs-CZ" sz="2000" dirty="0" smtClean="0"/>
              <a:t>je zde polární noc? Jak </a:t>
            </a:r>
            <a:r>
              <a:rPr lang="cs-CZ" sz="2000" dirty="0" smtClean="0"/>
              <a:t>se tento den jmenuje?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0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Která polokoule je odkloněna od Slunce?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76672"/>
            <a:ext cx="40684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to znamená pro severní pól?</a:t>
            </a:r>
            <a:endParaRPr lang="cs-CZ" sz="20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5508104" y="2924944"/>
            <a:ext cx="0" cy="3456384"/>
          </a:xfrm>
          <a:prstGeom prst="line">
            <a:avLst/>
          </a:prstGeom>
          <a:ln w="12700">
            <a:solidFill>
              <a:srgbClr val="0000FF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23528" y="1616606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v tento den na JPK </a:t>
            </a:r>
            <a:r>
              <a:rPr lang="cs-CZ" sz="2000" dirty="0" smtClean="0"/>
              <a:t>?  </a:t>
            </a:r>
            <a:endParaRPr lang="cs-CZ" sz="2000" dirty="0"/>
          </a:p>
        </p:txBody>
      </p:sp>
      <p:pic>
        <p:nvPicPr>
          <p:cNvPr id="17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92" y="3645024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358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03" t="50000" r="9225" b="22222"/>
          <a:stretch/>
        </p:blipFill>
        <p:spPr>
          <a:xfrm rot="10800000">
            <a:off x="34673" y="1196752"/>
            <a:ext cx="9076880" cy="393386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496" y="233265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je na severním pólu </a:t>
            </a:r>
            <a:r>
              <a:rPr lang="cs-CZ" sz="2000" b="1" dirty="0" smtClean="0"/>
              <a:t>polární den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33265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je na severním pólu </a:t>
            </a:r>
            <a:r>
              <a:rPr lang="cs-CZ" sz="2000" b="1" dirty="0" smtClean="0"/>
              <a:t>polární noc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602597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dlouho trvá?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602597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Jak dlouho trvá?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5" y="5229200"/>
            <a:ext cx="82089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kterých rovnoběžkách je 1 den v roce polární den a 1 den v roce polární noc?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6021288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je na SPK  </a:t>
            </a:r>
            <a:r>
              <a:rPr lang="cs-CZ" sz="2000" b="1" dirty="0" smtClean="0"/>
              <a:t>24 hodin </a:t>
            </a:r>
            <a:r>
              <a:rPr lang="cs-CZ" sz="2000" dirty="0" smtClean="0"/>
              <a:t>polární </a:t>
            </a:r>
            <a:r>
              <a:rPr lang="cs-CZ" sz="2000" b="1" dirty="0" smtClean="0"/>
              <a:t>den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6021288"/>
            <a:ext cx="41795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je na SPK  </a:t>
            </a:r>
            <a:r>
              <a:rPr lang="cs-CZ" sz="2000" b="1" dirty="0" smtClean="0"/>
              <a:t>24 hodin </a:t>
            </a:r>
            <a:r>
              <a:rPr lang="cs-CZ" sz="2000" dirty="0" smtClean="0"/>
              <a:t>polární </a:t>
            </a:r>
            <a:r>
              <a:rPr lang="cs-CZ" sz="2000" b="1" dirty="0" smtClean="0"/>
              <a:t>noc</a:t>
            </a:r>
            <a:r>
              <a:rPr lang="cs-CZ" sz="2000" dirty="0" smtClean="0"/>
              <a:t>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4896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400" b="1" dirty="0"/>
              <a:t>Délka dnů a nocí</a:t>
            </a:r>
            <a:r>
              <a:rPr lang="cs-CZ" altLang="cs-CZ" sz="2400" dirty="0"/>
              <a:t> na Z je během roku a v různých </a:t>
            </a:r>
            <a:r>
              <a:rPr lang="cs-CZ" altLang="cs-CZ" sz="2400" u="sng" dirty="0"/>
              <a:t>zeměpisných šířkách</a:t>
            </a:r>
            <a:r>
              <a:rPr lang="cs-CZ" altLang="cs-CZ" sz="2400" dirty="0"/>
              <a:t> </a:t>
            </a:r>
            <a:r>
              <a:rPr lang="cs-CZ" altLang="cs-CZ" sz="2400" b="1" dirty="0"/>
              <a:t>rozdílná.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7" t="79692" r="8088" b="2889"/>
          <a:stretch/>
        </p:blipFill>
        <p:spPr>
          <a:xfrm rot="10800000">
            <a:off x="107504" y="1925042"/>
            <a:ext cx="9036496" cy="254298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1412776"/>
            <a:ext cx="87129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které rovnoběžce je den i noc </a:t>
            </a:r>
            <a:r>
              <a:rPr lang="cs-CZ" sz="2000" b="1" dirty="0" smtClean="0"/>
              <a:t>stejně dlouhá </a:t>
            </a:r>
            <a:r>
              <a:rPr lang="cs-CZ" sz="2000" dirty="0" smtClean="0"/>
              <a:t>po celý rok?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797152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/>
              <a:t>Čím </a:t>
            </a:r>
            <a:r>
              <a:rPr lang="cs-CZ" altLang="cs-CZ" sz="2000" u="sng" dirty="0"/>
              <a:t>dále od rovníku směrem k pólům</a:t>
            </a:r>
            <a:r>
              <a:rPr lang="cs-CZ" altLang="cs-CZ" sz="2000" dirty="0"/>
              <a:t> – tím se </a:t>
            </a:r>
            <a:r>
              <a:rPr lang="cs-CZ" altLang="cs-CZ" sz="2000" b="1" dirty="0"/>
              <a:t>zvětšuje rozdíl mezi délkou dne a</a:t>
            </a:r>
            <a:r>
              <a:rPr lang="cs-CZ" altLang="cs-CZ" sz="2000" dirty="0"/>
              <a:t> </a:t>
            </a:r>
            <a:r>
              <a:rPr lang="cs-CZ" altLang="cs-CZ" sz="2000" b="1" dirty="0"/>
              <a:t>noci</a:t>
            </a:r>
            <a:r>
              <a:rPr lang="cs-CZ" altLang="cs-CZ" sz="2000" b="1" dirty="0" smtClean="0"/>
              <a:t>. </a:t>
            </a:r>
            <a:r>
              <a:rPr lang="cs-CZ" altLang="cs-CZ" sz="2000" dirty="0" smtClean="0"/>
              <a:t>Je toto tvrzení pravdivé?</a:t>
            </a:r>
            <a:endParaRPr lang="cs-CZ" altLang="cs-CZ" sz="2000" b="1" dirty="0"/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765194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 je největší rozdíl mezi dnem a nocí u nás?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9400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14" t="13789" r="15442" b="63008"/>
          <a:stretch/>
        </p:blipFill>
        <p:spPr>
          <a:xfrm rot="10800000">
            <a:off x="35495" y="1905272"/>
            <a:ext cx="9108504" cy="37169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33265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Sklon zemské osy a jeho důsledky ve dnech rovnodenností a slunovratů.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808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78" t="22106" r="7620" b="15204"/>
          <a:stretch/>
        </p:blipFill>
        <p:spPr>
          <a:xfrm rot="10800000">
            <a:off x="-36513" y="52866"/>
            <a:ext cx="4824536" cy="680513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932040" y="488866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Dráha Slunce dne 21.6. nad krajinou </a:t>
            </a:r>
            <a:r>
              <a:rPr lang="cs-CZ" sz="2000" b="1" dirty="0" smtClean="0"/>
              <a:t>severního pólu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2249577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Výška Slunce v poledne a jeho dráha v našich krajinách ve dnech </a:t>
            </a:r>
            <a:r>
              <a:rPr lang="cs-CZ" sz="2000" b="1" dirty="0" smtClean="0"/>
              <a:t>jarní </a:t>
            </a:r>
            <a:r>
              <a:rPr lang="cs-CZ" sz="2000" dirty="0" smtClean="0"/>
              <a:t>a</a:t>
            </a:r>
            <a:r>
              <a:rPr lang="cs-CZ" sz="2000" b="1" dirty="0" smtClean="0"/>
              <a:t> podzimní rovnodennosti</a:t>
            </a:r>
            <a:r>
              <a:rPr lang="cs-CZ" sz="2000" dirty="0" smtClean="0"/>
              <a:t>, </a:t>
            </a:r>
            <a:r>
              <a:rPr lang="cs-CZ" sz="2000" b="1" dirty="0" smtClean="0"/>
              <a:t>letního </a:t>
            </a:r>
            <a:r>
              <a:rPr lang="cs-CZ" sz="2000" dirty="0" smtClean="0"/>
              <a:t>a</a:t>
            </a:r>
            <a:r>
              <a:rPr lang="cs-CZ" sz="2000" b="1" dirty="0" smtClean="0"/>
              <a:t> zimního slunovratu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5" y="4514344"/>
            <a:ext cx="42484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Výška Slunce v poledne a jeho dráha po obloze v krajinách na rovníku </a:t>
            </a:r>
            <a:r>
              <a:rPr lang="cs-CZ" sz="2000" dirty="0"/>
              <a:t>ve dnech </a:t>
            </a:r>
            <a:r>
              <a:rPr lang="cs-CZ" sz="2000" b="1" dirty="0"/>
              <a:t>jarní </a:t>
            </a:r>
            <a:r>
              <a:rPr lang="cs-CZ" sz="2000" dirty="0"/>
              <a:t>a</a:t>
            </a:r>
            <a:r>
              <a:rPr lang="cs-CZ" sz="2000" b="1" dirty="0"/>
              <a:t> podzimní rovnodennosti</a:t>
            </a:r>
            <a:r>
              <a:rPr lang="cs-CZ" sz="2000" dirty="0"/>
              <a:t>, </a:t>
            </a:r>
            <a:r>
              <a:rPr lang="cs-CZ" sz="2000" b="1" dirty="0"/>
              <a:t>letního </a:t>
            </a:r>
            <a:r>
              <a:rPr lang="cs-CZ" sz="2000" dirty="0"/>
              <a:t>a</a:t>
            </a:r>
            <a:r>
              <a:rPr lang="cs-CZ" sz="2000" b="1" dirty="0"/>
              <a:t> zimního slunovratu</a:t>
            </a:r>
            <a:r>
              <a:rPr lang="cs-CZ" sz="2000" dirty="0"/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6307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8331"/>
            <a:ext cx="8460432" cy="563676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Během polární noci je možné dobře pozorovat polární </a:t>
            </a:r>
            <a:r>
              <a:rPr lang="cs-CZ" sz="2400" dirty="0" smtClean="0"/>
              <a:t>záři.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938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48264" y="404664"/>
            <a:ext cx="2195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Půlnoční </a:t>
            </a:r>
            <a:r>
              <a:rPr lang="cs-CZ" sz="2400" dirty="0" smtClean="0"/>
              <a:t>Slunce </a:t>
            </a:r>
          </a:p>
          <a:p>
            <a:r>
              <a:rPr lang="cs-CZ" sz="2400" dirty="0" smtClean="0"/>
              <a:t>v Norsku.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872" y="104129"/>
            <a:ext cx="6833429" cy="512507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5417929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Půlnoční Slunce</a:t>
            </a:r>
            <a:r>
              <a:rPr lang="cs-CZ" sz="2000" dirty="0"/>
              <a:t> je jev vyskytující se za polárním kruhem</a:t>
            </a:r>
            <a:r>
              <a:rPr lang="cs-CZ" sz="2000" dirty="0" smtClean="0"/>
              <a:t>. </a:t>
            </a:r>
            <a:r>
              <a:rPr lang="cs-CZ" sz="2000" dirty="0"/>
              <a:t>Je součástí tzv. polárního dne, kdy na polárním kruhu je mezi východem a západem Slunce 24 hodin. S postupem směrem k pólu se tato doba prodlužuje a na samotných pólech trvá půl roku.</a:t>
            </a:r>
          </a:p>
        </p:txBody>
      </p:sp>
    </p:spTree>
    <p:extLst>
      <p:ext uri="{BB962C8B-B14F-4D97-AF65-F5344CB8AC3E}">
        <p14:creationId xmlns:p14="http://schemas.microsoft.com/office/powerpoint/2010/main" val="416456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23" y="1197760"/>
            <a:ext cx="5976664" cy="448249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116632"/>
            <a:ext cx="8784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období polárního dne Slunce </a:t>
            </a:r>
            <a:r>
              <a:rPr lang="cs-CZ" sz="2000" dirty="0"/>
              <a:t>nezapadá za obzor a i v nočních </a:t>
            </a:r>
            <a:r>
              <a:rPr lang="cs-CZ" sz="2000" dirty="0" smtClean="0"/>
              <a:t>hodinách</a:t>
            </a:r>
          </a:p>
          <a:p>
            <a:r>
              <a:rPr lang="cs-CZ" sz="2000" dirty="0" smtClean="0"/>
              <a:t>je </a:t>
            </a:r>
            <a:r>
              <a:rPr lang="cs-CZ" sz="2000" dirty="0"/>
              <a:t>proto v celé oblasti světlo. Půlnoční Slunce lze (na severní polokouli) pozorovat v období kolem letního slunovratu.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5877272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Půlnoční Slunce </a:t>
            </a:r>
            <a:r>
              <a:rPr lang="cs-CZ" sz="2000" dirty="0" smtClean="0"/>
              <a:t>na Špicberkách.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6277382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Najdi tyto ostrovy na mapě. Ke kterému evropskému státu patří?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2494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1258888" y="0"/>
            <a:ext cx="22336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FF3300"/>
                </a:solidFill>
              </a:rPr>
              <a:t>Délka dnů a nocí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179512" y="908050"/>
            <a:ext cx="8964488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Délka dnů a nocí</a:t>
            </a:r>
            <a:r>
              <a:rPr lang="cs-CZ" altLang="cs-CZ" sz="2000" dirty="0"/>
              <a:t> na Z je během roku a v </a:t>
            </a:r>
            <a:r>
              <a:rPr lang="cs-CZ" altLang="cs-CZ" sz="2000" u="sng" dirty="0"/>
              <a:t>různých zeměpisných šířkách</a:t>
            </a:r>
            <a:r>
              <a:rPr lang="cs-CZ" altLang="cs-CZ" sz="2000" dirty="0"/>
              <a:t> </a:t>
            </a:r>
            <a:r>
              <a:rPr lang="cs-CZ" altLang="cs-CZ" sz="2000" b="1" dirty="0"/>
              <a:t>rozdílná.</a:t>
            </a:r>
          </a:p>
          <a:p>
            <a:pPr>
              <a:spcBef>
                <a:spcPct val="50000"/>
              </a:spcBef>
            </a:pPr>
            <a:r>
              <a:rPr lang="cs-CZ" altLang="cs-CZ" sz="2000" b="1" dirty="0"/>
              <a:t>Na rovníku – </a:t>
            </a:r>
            <a:r>
              <a:rPr lang="cs-CZ" altLang="cs-CZ" sz="2000" dirty="0"/>
              <a:t>trvá den i noc </a:t>
            </a:r>
            <a:r>
              <a:rPr lang="cs-CZ" altLang="cs-CZ" sz="2000" b="1" dirty="0"/>
              <a:t>stejně</a:t>
            </a:r>
            <a:r>
              <a:rPr lang="cs-CZ" altLang="cs-CZ" sz="2000" dirty="0"/>
              <a:t> ( 12 hodin ).</a:t>
            </a:r>
          </a:p>
          <a:p>
            <a:pPr>
              <a:spcBef>
                <a:spcPct val="50000"/>
              </a:spcBef>
            </a:pPr>
            <a:r>
              <a:rPr lang="cs-CZ" altLang="cs-CZ" sz="2000" dirty="0"/>
              <a:t>Čím </a:t>
            </a:r>
            <a:r>
              <a:rPr lang="cs-CZ" altLang="cs-CZ" sz="2000" u="sng" dirty="0"/>
              <a:t>dále od rovníku směrem k pólům</a:t>
            </a:r>
            <a:r>
              <a:rPr lang="cs-CZ" altLang="cs-CZ" sz="2000" dirty="0"/>
              <a:t> – tím se </a:t>
            </a:r>
            <a:r>
              <a:rPr lang="cs-CZ" altLang="cs-CZ" sz="2000" b="1" dirty="0"/>
              <a:t>zvětšuje rozdíl mezi délkou dne a</a:t>
            </a:r>
            <a:r>
              <a:rPr lang="cs-CZ" altLang="cs-CZ" sz="2000" dirty="0"/>
              <a:t> </a:t>
            </a:r>
            <a:r>
              <a:rPr lang="cs-CZ" altLang="cs-CZ" sz="2000" b="1" dirty="0"/>
              <a:t>noci.</a:t>
            </a:r>
          </a:p>
          <a:p>
            <a:pPr>
              <a:spcBef>
                <a:spcPct val="50000"/>
              </a:spcBef>
            </a:pPr>
            <a:r>
              <a:rPr lang="cs-CZ" altLang="cs-CZ" sz="2000" u="sng" dirty="0"/>
              <a:t>U nás</a:t>
            </a:r>
            <a:r>
              <a:rPr lang="cs-CZ" altLang="cs-CZ" sz="2000" dirty="0"/>
              <a:t> – </a:t>
            </a:r>
            <a:r>
              <a:rPr lang="cs-CZ" altLang="cs-CZ" sz="2000" dirty="0"/>
              <a:t>nejv</a:t>
            </a:r>
            <a:r>
              <a:rPr lang="cs-CZ" altLang="cs-CZ" sz="2000" dirty="0"/>
              <a:t>. rozdíl </a:t>
            </a:r>
            <a:r>
              <a:rPr lang="cs-CZ" altLang="cs-CZ" sz="2000" b="1" dirty="0"/>
              <a:t>16 a 8</a:t>
            </a:r>
          </a:p>
          <a:p>
            <a:pPr>
              <a:spcBef>
                <a:spcPct val="50000"/>
              </a:spcBef>
            </a:pPr>
            <a:r>
              <a:rPr lang="cs-CZ" altLang="cs-CZ" sz="2000" u="sng" dirty="0"/>
              <a:t>Za polárními kruhy</a:t>
            </a:r>
            <a:r>
              <a:rPr lang="cs-CZ" altLang="cs-CZ" sz="2000" dirty="0"/>
              <a:t> rozdíl </a:t>
            </a:r>
            <a:r>
              <a:rPr lang="cs-CZ" altLang="cs-CZ" sz="2000" b="1" dirty="0"/>
              <a:t>24 </a:t>
            </a:r>
            <a:r>
              <a:rPr lang="cs-CZ" altLang="cs-CZ" sz="2000" dirty="0"/>
              <a:t>hodin - slunce vůbec</a:t>
            </a:r>
            <a:r>
              <a:rPr lang="cs-CZ" altLang="cs-CZ" sz="2000" b="1" dirty="0"/>
              <a:t> nezapadne</a:t>
            </a:r>
            <a:r>
              <a:rPr lang="cs-CZ" altLang="cs-CZ" sz="2000" dirty="0"/>
              <a:t> ( </a:t>
            </a:r>
            <a:r>
              <a:rPr lang="cs-CZ" altLang="cs-CZ" sz="2000" b="1" dirty="0">
                <a:solidFill>
                  <a:srgbClr val="FF9900"/>
                </a:solidFill>
              </a:rPr>
              <a:t>polární den</a:t>
            </a:r>
            <a:r>
              <a:rPr lang="cs-CZ" altLang="cs-CZ" sz="2000" dirty="0"/>
              <a:t> )  nebo </a:t>
            </a:r>
            <a:r>
              <a:rPr lang="cs-CZ" altLang="cs-CZ" sz="2000" b="1" dirty="0"/>
              <a:t>nevyjde</a:t>
            </a:r>
            <a:r>
              <a:rPr lang="cs-CZ" altLang="cs-CZ" sz="2000" dirty="0"/>
              <a:t> ( </a:t>
            </a:r>
            <a:r>
              <a:rPr lang="cs-CZ" altLang="cs-CZ" sz="2000" b="1" dirty="0">
                <a:solidFill>
                  <a:srgbClr val="0000FF"/>
                </a:solidFill>
              </a:rPr>
              <a:t>polární noc</a:t>
            </a:r>
            <a:r>
              <a:rPr lang="cs-CZ" altLang="cs-CZ" sz="2000" dirty="0"/>
              <a:t> ). </a:t>
            </a:r>
          </a:p>
          <a:p>
            <a:pPr>
              <a:spcBef>
                <a:spcPct val="50000"/>
              </a:spcBef>
            </a:pPr>
            <a:r>
              <a:rPr lang="cs-CZ" altLang="cs-CZ" sz="2000" b="1" dirty="0"/>
              <a:t>Na pólech</a:t>
            </a:r>
            <a:r>
              <a:rPr lang="cs-CZ" altLang="cs-CZ" sz="2000" dirty="0"/>
              <a:t> trvají </a:t>
            </a:r>
            <a:r>
              <a:rPr lang="cs-CZ" altLang="cs-CZ" sz="2000" b="1" dirty="0">
                <a:solidFill>
                  <a:srgbClr val="FF0000"/>
                </a:solidFill>
              </a:rPr>
              <a:t>½ roku.</a:t>
            </a:r>
          </a:p>
          <a:p>
            <a:pPr>
              <a:spcBef>
                <a:spcPct val="50000"/>
              </a:spcBef>
            </a:pPr>
            <a:r>
              <a:rPr lang="cs-CZ" altLang="cs-CZ" sz="2000" b="1" dirty="0"/>
              <a:t>Na SPK a JPK </a:t>
            </a:r>
            <a:r>
              <a:rPr lang="cs-CZ" altLang="cs-CZ" sz="2000" dirty="0"/>
              <a:t>trvají </a:t>
            </a:r>
            <a:r>
              <a:rPr lang="cs-CZ" altLang="cs-CZ" sz="2000" b="1" dirty="0">
                <a:solidFill>
                  <a:srgbClr val="FF0000"/>
                </a:solidFill>
              </a:rPr>
              <a:t>1</a:t>
            </a:r>
            <a:r>
              <a:rPr lang="cs-CZ" altLang="cs-CZ" sz="2000" dirty="0">
                <a:solidFill>
                  <a:srgbClr val="FF0000"/>
                </a:solidFill>
              </a:rPr>
              <a:t> </a:t>
            </a:r>
            <a:r>
              <a:rPr lang="cs-CZ" altLang="cs-CZ" sz="2000" b="1" dirty="0">
                <a:solidFill>
                  <a:srgbClr val="FF0000"/>
                </a:solidFill>
              </a:rPr>
              <a:t>den</a:t>
            </a:r>
            <a:r>
              <a:rPr lang="cs-CZ" altLang="cs-CZ" sz="2000" b="1" dirty="0">
                <a:solidFill>
                  <a:srgbClr val="33CC33"/>
                </a:solidFill>
              </a:rPr>
              <a:t>.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468313" y="3068638"/>
            <a:ext cx="82804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932040" y="0"/>
            <a:ext cx="2016224" cy="366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571500" y="857250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 dirty="0"/>
          </a:p>
          <a:p>
            <a:pPr eaLnBrk="1" hangingPunct="1">
              <a:spcBef>
                <a:spcPct val="50000"/>
              </a:spcBef>
            </a:pPr>
            <a:endParaRPr lang="cs-CZ" altLang="cs-CZ" dirty="0"/>
          </a:p>
          <a:p>
            <a:pPr eaLnBrk="1" hangingPunct="1">
              <a:spcBef>
                <a:spcPct val="50000"/>
              </a:spcBef>
            </a:pPr>
            <a:endParaRPr lang="cs-CZ" altLang="cs-CZ" dirty="0"/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642938" y="285750"/>
            <a:ext cx="1428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altLang="cs-CZ" sz="2400" dirty="0" smtClean="0"/>
              <a:t>Citace:</a:t>
            </a:r>
            <a:endParaRPr lang="cs-CZ" alt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283968" y="1052736"/>
            <a:ext cx="417646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 smtClean="0"/>
              <a:t>BRYCHTOVÁ, Šárka; BRINKE, Josef. </a:t>
            </a:r>
            <a:r>
              <a:rPr lang="cs-CZ" i="1" dirty="0" smtClean="0"/>
              <a:t>Planeta Země</a:t>
            </a:r>
            <a:r>
              <a:rPr lang="cs-CZ" dirty="0" smtClean="0"/>
              <a:t>. Praha: Fortuna, 2001, ISBN 80-7168-475-9  </a:t>
            </a:r>
          </a:p>
          <a:p>
            <a:pPr eaLnBrk="1" hangingPunct="1"/>
            <a:endParaRPr lang="cs-CZ" sz="2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4881934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KONTIS, S.R.O.. </a:t>
            </a:r>
            <a:r>
              <a:rPr lang="cs-CZ" i="1" dirty="0" smtClean="0">
                <a:effectLst/>
              </a:rPr>
              <a:t>www.google.cz</a:t>
            </a:r>
            <a:r>
              <a:rPr lang="cs-CZ" dirty="0" smtClean="0">
                <a:effectLst/>
              </a:rPr>
              <a:t> [online]. [cit. </a:t>
            </a:r>
            <a:r>
              <a:rPr lang="cs-CZ" dirty="0" smtClean="0"/>
              <a:t>25</a:t>
            </a:r>
            <a:r>
              <a:rPr lang="cs-CZ" dirty="0" smtClean="0">
                <a:effectLst/>
              </a:rPr>
              <a:t>.12.2013]. Dostupný na WWW: www.e-learn.cz/demonstrace/multimedia/earth.htm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500" y="5147900"/>
            <a:ext cx="1912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Animace 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31170" y="6095037"/>
            <a:ext cx="3929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Galerie Microsoft Office – klipart</a:t>
            </a:r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7" t="79692" r="8088" b="2889"/>
          <a:stretch/>
        </p:blipFill>
        <p:spPr>
          <a:xfrm rot="10800000" flipV="1">
            <a:off x="251520" y="1124744"/>
            <a:ext cx="3024336" cy="8510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378" t="22106" r="7620" b="15204"/>
          <a:stretch/>
        </p:blipFill>
        <p:spPr>
          <a:xfrm rot="10800000">
            <a:off x="813259" y="2238603"/>
            <a:ext cx="1428750" cy="201528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355976" y="2640975"/>
            <a:ext cx="420784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endParaRPr lang="cs-CZ" sz="2000" dirty="0"/>
          </a:p>
          <a:p>
            <a:endParaRPr lang="cs-CZ" dirty="0"/>
          </a:p>
        </p:txBody>
      </p:sp>
      <p:pic>
        <p:nvPicPr>
          <p:cNvPr id="13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26" y="5805264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8085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7944" y="332656"/>
            <a:ext cx="45365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7944" y="2348880"/>
            <a:ext cx="48965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ČERVENÝ, Pavel; DOKOUPIL, Jaroslav; KOPP, Jan a kol. </a:t>
            </a:r>
            <a:r>
              <a:rPr lang="cs-CZ" i="1" dirty="0"/>
              <a:t>Zeměpis, učebnice pro základní školy a víceletá gymnázia</a:t>
            </a:r>
            <a:r>
              <a:rPr lang="cs-CZ" dirty="0"/>
              <a:t>. Plzeň: Nakladatelství Fraus, 2009, ISBN 978-80-7238-915-5.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4509120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PETTERSEN, Sigmund. </a:t>
            </a:r>
            <a:r>
              <a:rPr lang="de-DE" i="1" dirty="0"/>
              <a:t>Wikipedia.org</a:t>
            </a:r>
            <a:r>
              <a:rPr lang="de-DE" dirty="0"/>
              <a:t> [online]. [</a:t>
            </a:r>
            <a:r>
              <a:rPr lang="de-DE" dirty="0"/>
              <a:t>cit</a:t>
            </a:r>
            <a:r>
              <a:rPr lang="de-DE" dirty="0"/>
              <a:t>. 15.1.2014]. </a:t>
            </a:r>
            <a:r>
              <a:rPr lang="de-DE" dirty="0"/>
              <a:t>Dostupný</a:t>
            </a:r>
            <a:r>
              <a:rPr lang="de-DE" dirty="0"/>
              <a:t> na WWW: http://cs.wikipedia.org/wiki/Soubor:Aurora_Borealis_Salangen1.jpg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380205"/>
            <a:ext cx="2448272" cy="163116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03" t="50000" r="9225" b="22222"/>
          <a:stretch/>
        </p:blipFill>
        <p:spPr>
          <a:xfrm rot="10800000">
            <a:off x="467544" y="561747"/>
            <a:ext cx="2990681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30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476672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/>
              <a:t>ZHANG, Yan. </a:t>
            </a:r>
            <a:r>
              <a:rPr lang="nl-NL" i="1" dirty="0"/>
              <a:t>Wikipedia.org</a:t>
            </a:r>
            <a:r>
              <a:rPr lang="nl-NL" dirty="0"/>
              <a:t> [online]. [cit. 15.1.2014]. Dostupný na WWW: http://cs.wikipedia.org/wiki/Soubor:Midnight_sun.jpg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909" y="476672"/>
            <a:ext cx="1773560" cy="133017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75856" y="2276872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DAGNY. </a:t>
            </a:r>
            <a:r>
              <a:rPr lang="cs-CZ" i="1" dirty="0"/>
              <a:t>Wikipedia.org</a:t>
            </a:r>
            <a:r>
              <a:rPr lang="cs-CZ" dirty="0"/>
              <a:t> [online]. [cit. 15.1.2014]. Dostupný na WWW: http://cs.wikipedia.org/wiki/Soubor:Midnight_sun_Longyearbyen.JPG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909" y="2276872"/>
            <a:ext cx="1790297" cy="134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05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3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99CCFF"/>
      </a:accent1>
      <a:accent2>
        <a:srgbClr val="CCCCFF"/>
      </a:accent2>
      <a:accent3>
        <a:srgbClr val="FFFFFF"/>
      </a:accent3>
      <a:accent4>
        <a:srgbClr val="000000"/>
      </a:accent4>
      <a:accent5>
        <a:srgbClr val="CAE2FF"/>
      </a:accent5>
      <a:accent6>
        <a:srgbClr val="B9B9E7"/>
      </a:accent6>
      <a:hlink>
        <a:srgbClr val="3333CC"/>
      </a:hlink>
      <a:folHlink>
        <a:srgbClr val="AF67FF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847</Words>
  <Application>Microsoft Office PowerPoint</Application>
  <PresentationFormat>Předvádění na obrazovce (4:3)</PresentationFormat>
  <Paragraphs>77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Šeneková Irena</cp:lastModifiedBy>
  <cp:revision>79</cp:revision>
  <dcterms:created xsi:type="dcterms:W3CDTF">2007-01-16T21:46:58Z</dcterms:created>
  <dcterms:modified xsi:type="dcterms:W3CDTF">2014-01-16T08:34:37Z</dcterms:modified>
</cp:coreProperties>
</file>