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63" r:id="rId4"/>
    <p:sldId id="266" r:id="rId5"/>
    <p:sldId id="267" r:id="rId6"/>
    <p:sldId id="265" r:id="rId7"/>
    <p:sldId id="268" r:id="rId8"/>
    <p:sldId id="269" r:id="rId9"/>
    <p:sldId id="270" r:id="rId10"/>
    <p:sldId id="271" r:id="rId11"/>
    <p:sldId id="272" r:id="rId12"/>
    <p:sldId id="273" r:id="rId13"/>
    <p:sldId id="275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smtClean="0"/>
            <a:t>:    </a:t>
          </a:r>
          <a:r>
            <a:rPr lang="cs-CZ" sz="2000" b="1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VY_32_INOVACE_SMĚSI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smtClean="0"/>
            <a:t>:    </a:t>
          </a:r>
          <a:r>
            <a:rPr lang="cs-CZ" sz="2000" b="1" kern="120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VY_32_INOVACE_SMĚSI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364803892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196752"/>
            <a:ext cx="8208912" cy="5184575"/>
          </a:xfrm>
        </p:spPr>
        <p:txBody>
          <a:bodyPr>
            <a:noAutofit/>
          </a:bodyPr>
          <a:lstStyle/>
          <a:p>
            <a:pPr>
              <a:buNone/>
              <a:defRPr/>
            </a:pPr>
            <a:r>
              <a:rPr lang="cs-CZ" sz="3600" dirty="0">
                <a:cs typeface="Times New Roman" pitchFamily="18" charset="0"/>
              </a:rPr>
              <a:t>předmět: </a:t>
            </a:r>
            <a:r>
              <a:rPr lang="cs-CZ" sz="3600" dirty="0" smtClean="0">
                <a:cs typeface="Times New Roman" pitchFamily="18" charset="0"/>
              </a:rPr>
              <a:t>chemie</a:t>
            </a:r>
          </a:p>
          <a:p>
            <a:pPr>
              <a:buNone/>
              <a:defRPr/>
            </a:pPr>
            <a:r>
              <a:rPr lang="cs-CZ" sz="3600" dirty="0" smtClean="0">
                <a:cs typeface="Times New Roman" pitchFamily="18" charset="0"/>
              </a:rPr>
              <a:t>věková </a:t>
            </a:r>
            <a:r>
              <a:rPr lang="cs-CZ" sz="3600" dirty="0">
                <a:cs typeface="Times New Roman" pitchFamily="18" charset="0"/>
              </a:rPr>
              <a:t>skupina: </a:t>
            </a:r>
            <a:r>
              <a:rPr lang="cs-CZ" sz="3600" dirty="0" smtClean="0">
                <a:cs typeface="Times New Roman" pitchFamily="18" charset="0"/>
              </a:rPr>
              <a:t>8. ročník</a:t>
            </a:r>
            <a:endParaRPr lang="cs-CZ" sz="3500" dirty="0" smtClean="0"/>
          </a:p>
          <a:p>
            <a:r>
              <a:rPr lang="cs-CZ" sz="3600" dirty="0">
                <a:cs typeface="Calibri" pitchFamily="34" charset="0"/>
              </a:rPr>
              <a:t>Materiál je určen k interaktivní výuce. </a:t>
            </a:r>
            <a:r>
              <a:rPr lang="cs-CZ" sz="3600" dirty="0" smtClean="0">
                <a:cs typeface="Calibri" pitchFamily="34" charset="0"/>
              </a:rPr>
              <a:t>Žáci </a:t>
            </a:r>
            <a:r>
              <a:rPr lang="cs-CZ" sz="3600" dirty="0">
                <a:cs typeface="Calibri" pitchFamily="34" charset="0"/>
              </a:rPr>
              <a:t>inovativním způsobem vyhledávají a zpracovávají informace pomocí </a:t>
            </a:r>
            <a:r>
              <a:rPr lang="cs-CZ" sz="3600" dirty="0" smtClean="0">
                <a:cs typeface="Calibri" pitchFamily="34" charset="0"/>
              </a:rPr>
              <a:t>internetu </a:t>
            </a:r>
            <a:r>
              <a:rPr lang="cs-CZ" sz="3600" dirty="0">
                <a:cs typeface="Calibri" pitchFamily="34" charset="0"/>
              </a:rPr>
              <a:t>a </a:t>
            </a:r>
            <a:r>
              <a:rPr lang="cs-CZ" sz="3600" dirty="0" err="1">
                <a:cs typeface="Calibri" pitchFamily="34" charset="0"/>
              </a:rPr>
              <a:t>powerpointové</a:t>
            </a:r>
            <a:r>
              <a:rPr lang="cs-CZ" sz="3600" dirty="0">
                <a:cs typeface="Calibri" pitchFamily="34" charset="0"/>
              </a:rPr>
              <a:t> prezentace a doplňují odpovědi  </a:t>
            </a:r>
            <a:r>
              <a:rPr lang="cs-CZ" sz="3600" dirty="0" smtClean="0">
                <a:cs typeface="Calibri" pitchFamily="34" charset="0"/>
              </a:rPr>
              <a:t>na otázky  .   </a:t>
            </a:r>
            <a:endParaRPr lang="cs-CZ" sz="3500" dirty="0"/>
          </a:p>
          <a:p>
            <a:r>
              <a:rPr lang="cs-CZ" sz="3500" dirty="0" smtClean="0"/>
              <a:t>Po probrání učiva žáci porozumí pojmu směs a rozeznají typy směsí. </a:t>
            </a:r>
            <a:br>
              <a:rPr lang="cs-CZ" sz="3500" dirty="0" smtClean="0"/>
            </a:br>
            <a:endParaRPr lang="cs-CZ" sz="35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Směsi</a:t>
            </a:r>
            <a:endParaRPr lang="cs-CZ" sz="4800" dirty="0"/>
          </a:p>
        </p:txBody>
      </p:sp>
      <p:pic>
        <p:nvPicPr>
          <p:cNvPr id="1026" name="Picture 2" descr="C:\Users\Pavlína\AppData\Local\Microsoft\Windows\Temporary Internet Files\Content.IE5\0QVAWLAJ\MC9004118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4032448" cy="2992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avlína\AppData\Local\Microsoft\Windows\Temporary Internet Files\Content.IE5\Z5ZMQGUN\MC900293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45024"/>
            <a:ext cx="2298552" cy="260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35896" y="357301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27584" y="1321331"/>
            <a:ext cx="5688632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3600" b="1" dirty="0" smtClean="0">
              <a:solidFill>
                <a:prstClr val="black"/>
              </a:solidFill>
            </a:endParaRPr>
          </a:p>
          <a:p>
            <a:pPr lvl="0"/>
            <a:r>
              <a:rPr lang="cs-CZ" sz="4000" b="1" dirty="0">
                <a:solidFill>
                  <a:srgbClr val="FF0000"/>
                </a:solidFill>
              </a:rPr>
              <a:t>= látky obsahující</a:t>
            </a:r>
          </a:p>
          <a:p>
            <a:pPr lvl="0"/>
            <a:r>
              <a:rPr lang="cs-CZ" sz="4000" b="1" dirty="0">
                <a:solidFill>
                  <a:srgbClr val="FF0000"/>
                </a:solidFill>
              </a:rPr>
              <a:t>    2 nebo více složek</a:t>
            </a:r>
          </a:p>
          <a:p>
            <a:pPr lvl="0"/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1028" name="Picture 4" descr="C:\Users\Pavlína\AppData\Local\Microsoft\Windows\Temporary Internet Files\Content.IE5\6CRR153V\MM900046588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704" y="2924944"/>
            <a:ext cx="2664296" cy="331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529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100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100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100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348880"/>
            <a:ext cx="6878010" cy="3436070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Směsi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1844824"/>
            <a:ext cx="9217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z obrázků znázorňuje směs? Kolik složek má směs na obrázku?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Majda\AppData\Local\Microsoft\Windows\Temporary Internet Files\Content.IE5\RK60U5RP\MC9004404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903411"/>
            <a:ext cx="2232248" cy="181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jda\AppData\Local\Microsoft\Windows\Temporary Internet Files\Content.IE5\1C20D7SS\MC9004244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903411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4779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675466"/>
            <a:ext cx="6912767" cy="377787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jednotlivé složky směsí jsou tvořeny různými částečkami</a:t>
            </a:r>
          </a:p>
          <a:p>
            <a:r>
              <a:rPr lang="cs-CZ" dirty="0" smtClean="0"/>
              <a:t>složky hamburgeru jsou jasně </a:t>
            </a:r>
            <a:r>
              <a:rPr lang="cs-CZ" dirty="0" smtClean="0">
                <a:solidFill>
                  <a:srgbClr val="FF0000"/>
                </a:solidFill>
              </a:rPr>
              <a:t>patrné na první pohled</a:t>
            </a:r>
          </a:p>
          <a:p>
            <a:r>
              <a:rPr lang="cs-CZ" dirty="0" smtClean="0"/>
              <a:t>složky minerálky nejsou v uzavřené láhvi vidět vůbec</a:t>
            </a:r>
          </a:p>
          <a:p>
            <a:r>
              <a:rPr lang="cs-CZ" dirty="0" smtClean="0"/>
              <a:t>po otevření jsou ale </a:t>
            </a:r>
            <a:r>
              <a:rPr lang="cs-CZ" dirty="0" smtClean="0">
                <a:solidFill>
                  <a:srgbClr val="FF0000"/>
                </a:solidFill>
              </a:rPr>
              <a:t>vidět bublinky plynu</a:t>
            </a:r>
          </a:p>
          <a:p>
            <a:r>
              <a:rPr lang="cs-CZ" dirty="0" smtClean="0"/>
              <a:t>další látky v minerálce jsou tak malé částečky, že nejsou vidět </a:t>
            </a:r>
            <a:r>
              <a:rPr lang="cs-CZ" dirty="0" smtClean="0">
                <a:solidFill>
                  <a:srgbClr val="FF0000"/>
                </a:solidFill>
              </a:rPr>
              <a:t>ani pod mikroskopem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= SMĚSI ROZLIŠUJEME PODLE VELIKOSTI ČÁSTEČEK JEDNOTLIVÝCH SLOŽEK!!!</a:t>
            </a:r>
            <a:endParaRPr lang="cs-CZ" dirty="0">
              <a:solidFill>
                <a:srgbClr val="FF0000"/>
              </a:solidFill>
            </a:endParaRPr>
          </a:p>
          <a:p>
            <a:pPr lvl="1"/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Směsi</a:t>
            </a:r>
            <a:endParaRPr lang="cs-CZ" dirty="0"/>
          </a:p>
        </p:txBody>
      </p:sp>
      <p:pic>
        <p:nvPicPr>
          <p:cNvPr id="2051" name="Picture 3" descr="C:\Users\Majda\AppData\Local\Microsoft\Windows\Temporary Internet Files\Content.IE5\QO290GXZ\MC900233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520280" cy="235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jda\AppData\Local\Microsoft\Windows\Temporary Internet Files\Content.IE5\RK60U5RP\MP9004036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824" y="2629227"/>
            <a:ext cx="1944216" cy="243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jda\AppData\Local\Microsoft\Windows\Temporary Internet Files\Content.IE5\JID3GU85\MP9003211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94752"/>
            <a:ext cx="1736592" cy="243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jda\AppData\Local\Microsoft\Windows\Temporary Internet Files\Content.IE5\1C20D7SS\MC9004040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263" y="4797152"/>
            <a:ext cx="170497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1751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7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Typy směsí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333685"/>
            <a:ext cx="888607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Stejnorodé (= roztoky)   – pevné </a:t>
            </a:r>
            <a:r>
              <a:rPr lang="cs-CZ" sz="3200" b="1" dirty="0"/>
              <a:t> (slitiny </a:t>
            </a:r>
            <a:r>
              <a:rPr lang="cs-CZ" sz="3200" b="1" dirty="0" smtClean="0"/>
              <a:t>kovů</a:t>
            </a:r>
            <a:r>
              <a:rPr lang="cs-CZ" sz="3200" b="1" dirty="0"/>
              <a:t>)</a:t>
            </a:r>
            <a:endParaRPr lang="cs-CZ" sz="3200" b="1" dirty="0" smtClean="0"/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                                  plynné </a:t>
            </a:r>
            <a:r>
              <a:rPr lang="cs-CZ" sz="3200" b="1" dirty="0"/>
              <a:t> (vzduch</a:t>
            </a:r>
            <a:r>
              <a:rPr lang="cs-CZ" sz="3200" b="1" dirty="0" smtClean="0"/>
              <a:t>)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                                   kapalné </a:t>
            </a:r>
            <a:r>
              <a:rPr lang="cs-CZ" sz="3200" b="1" dirty="0"/>
              <a:t>(cukr v čaji)</a:t>
            </a:r>
          </a:p>
          <a:p>
            <a:r>
              <a:rPr lang="cs-CZ" sz="3200" b="1" dirty="0" smtClean="0"/>
              <a:t>  Různorodé   -  suspenze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            emulze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            pěna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            aerosol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Koloidní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                            </a:t>
            </a:r>
            <a:endParaRPr lang="cs-CZ" sz="32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716016" y="2708920"/>
            <a:ext cx="36004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16016" y="2708920"/>
            <a:ext cx="360040" cy="9892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771800" y="4221088"/>
            <a:ext cx="288032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71800" y="4221088"/>
            <a:ext cx="288032" cy="108012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771800" y="4221088"/>
            <a:ext cx="288032" cy="15121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07504" y="2708920"/>
            <a:ext cx="432048" cy="15121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07504" y="4221088"/>
            <a:ext cx="43204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07504" y="4221088"/>
            <a:ext cx="432048" cy="19442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23528" y="-243408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Pavlína\AppData\Local\Microsoft\Windows\Temporary Internet Files\Content.IE5\DR16KY93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61048"/>
            <a:ext cx="3744416" cy="268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819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19676"/>
            <a:ext cx="8568952" cy="345069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Opakování!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Čím se roztok vyznačuje?</a:t>
            </a:r>
          </a:p>
          <a:p>
            <a:r>
              <a:rPr lang="cs-CZ" dirty="0" smtClean="0"/>
              <a:t>Částice jednotlivých složek nelze rozlišit ani pod mikroskopem.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Jak roztok vzniká?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Stejnorodé směsi = ROZTOKY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861048"/>
            <a:ext cx="8496944" cy="2781873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83568" y="5805264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ROZPOUŠTĚNÁ LÁTKA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5943762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ROZPOUŠTĚDLO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92552" y="5943763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ROZTOK</a:t>
            </a:r>
            <a:endParaRPr lang="cs-CZ" sz="2400" dirty="0"/>
          </a:p>
        </p:txBody>
      </p:sp>
      <p:sp>
        <p:nvSpPr>
          <p:cNvPr id="14" name="UTurnArrow"/>
          <p:cNvSpPr>
            <a:spLocks noEditPoints="1" noChangeArrowheads="1"/>
          </p:cNvSpPr>
          <p:nvPr/>
        </p:nvSpPr>
        <p:spPr bwMode="auto">
          <a:xfrm>
            <a:off x="1608272" y="3645024"/>
            <a:ext cx="4176464" cy="1238984"/>
          </a:xfrm>
          <a:custGeom>
            <a:avLst/>
            <a:gdLst>
              <a:gd name="G0" fmla="+- 0 0 0"/>
              <a:gd name="G1" fmla="+- 5574 0 0"/>
              <a:gd name="G2" fmla="*/ 5574 1 2"/>
              <a:gd name="G3" fmla="*/ 9725 1 2"/>
              <a:gd name="G4" fmla="+- 10800 G3 G2"/>
              <a:gd name="G5" fmla="+- 10800 G3 0"/>
              <a:gd name="G6" fmla="+- G5 G2 0"/>
              <a:gd name="G7" fmla="*/ G6 1 2"/>
              <a:gd name="G8" fmla="+- 9725 0 0"/>
              <a:gd name="G9" fmla="+- 21600 0 5574"/>
              <a:gd name="G10" fmla="+- 21600 0 9725"/>
              <a:gd name="G11" fmla="min G10 8691"/>
              <a:gd name="G12" fmla="+- 8826 0 0"/>
              <a:gd name="G13" fmla="+- 14865 0 5975"/>
              <a:gd name="G14" fmla="+- 14865 0 0"/>
              <a:gd name="G15" fmla="*/ 5574 5842 6110"/>
              <a:gd name="G16" fmla="+- 8826 1350 0"/>
              <a:gd name="G17" fmla="+- 8310 0 G15"/>
              <a:gd name="G18" fmla="*/ G17 G7 8310"/>
              <a:gd name="G19" fmla="+- 5574 G18 0"/>
              <a:gd name="G20" fmla="+- G4 0 G18"/>
              <a:gd name="T0" fmla="*/ 9225 w 21600"/>
              <a:gd name="T1" fmla="*/ 0 h 21600"/>
              <a:gd name="T2" fmla="*/ 2787 w 21600"/>
              <a:gd name="T3" fmla="*/ 21600 h 21600"/>
              <a:gd name="T4" fmla="*/ 9725 w 21600"/>
              <a:gd name="T5" fmla="*/ 8826 h 21600"/>
              <a:gd name="T6" fmla="*/ 15663 w 21600"/>
              <a:gd name="T7" fmla="*/ 14865 h 21600"/>
              <a:gd name="T8" fmla="*/ 21600 w 21600"/>
              <a:gd name="T9" fmla="*/ 8826 h 21600"/>
              <a:gd name="T10" fmla="*/ 17694720 60000 65536"/>
              <a:gd name="T11" fmla="*/ 5898240 60000 65536"/>
              <a:gd name="T12" fmla="*/ 5898240 60000 65536"/>
              <a:gd name="T13" fmla="*/ 5898240 60000 65536"/>
              <a:gd name="T14" fmla="*/ 0 60000 65536"/>
              <a:gd name="T15" fmla="*/ 0 w 21600"/>
              <a:gd name="T16" fmla="*/ 8310 h 21600"/>
              <a:gd name="T17" fmla="*/ G1 w 21600"/>
              <a:gd name="T18" fmla="*/ 21600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5663" y="14865"/>
                </a:moveTo>
                <a:lnTo>
                  <a:pt x="21600" y="8826"/>
                </a:lnTo>
                <a:lnTo>
                  <a:pt x="18450" y="8826"/>
                </a:lnTo>
                <a:lnTo>
                  <a:pt x="18450" y="8310"/>
                </a:lnTo>
                <a:cubicBezTo>
                  <a:pt x="18450" y="3721"/>
                  <a:pt x="14320" y="0"/>
                  <a:pt x="9225" y="0"/>
                </a:cubicBezTo>
                <a:cubicBezTo>
                  <a:pt x="4130" y="0"/>
                  <a:pt x="0" y="3799"/>
                  <a:pt x="0" y="8485"/>
                </a:cubicBezTo>
                <a:lnTo>
                  <a:pt x="0" y="21600"/>
                </a:lnTo>
                <a:lnTo>
                  <a:pt x="5574" y="21600"/>
                </a:lnTo>
                <a:lnTo>
                  <a:pt x="5574" y="8310"/>
                </a:lnTo>
                <a:cubicBezTo>
                  <a:pt x="5574" y="6664"/>
                  <a:pt x="7055" y="5330"/>
                  <a:pt x="8882" y="5330"/>
                </a:cubicBezTo>
                <a:lnTo>
                  <a:pt x="9568" y="5330"/>
                </a:lnTo>
                <a:cubicBezTo>
                  <a:pt x="11395" y="5330"/>
                  <a:pt x="12876" y="6664"/>
                  <a:pt x="12876" y="8310"/>
                </a:cubicBezTo>
                <a:lnTo>
                  <a:pt x="12876" y="8826"/>
                </a:lnTo>
                <a:lnTo>
                  <a:pt x="9725" y="8826"/>
                </a:ln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5" name="Picture 3" descr="C:\Program Files\Microsoft Office\MEDIA\OFFICE14\Bullets\BD21298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736" y="4780119"/>
            <a:ext cx="565969" cy="565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078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000"/>
                            </p:stCondLst>
                            <p:childTnLst>
                              <p:par>
                                <p:cTn id="64" presetID="32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"/>
                            </p:stCondLst>
                            <p:childTnLst>
                              <p:par>
                                <p:cTn id="7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2" dur="2000" fill="hold"/>
                                        <p:tgtEl>
                                          <p:spTgt spid="30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  <p:bldP spid="5" grpId="0"/>
      <p:bldP spid="14" grpId="0" animBg="1"/>
      <p:bldP spid="1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699792" y="2852936"/>
            <a:ext cx="6048672" cy="3096344"/>
          </a:xfrm>
        </p:spPr>
        <p:txBody>
          <a:bodyPr>
            <a:normAutofit/>
          </a:bodyPr>
          <a:lstStyle/>
          <a:p>
            <a:r>
              <a:rPr lang="cs-CZ" dirty="0" smtClean="0"/>
              <a:t>obsahují částečky, které rovněž nelze rozlišit ani pod mikroskopem – </a:t>
            </a:r>
            <a:r>
              <a:rPr lang="cs-CZ" dirty="0" smtClean="0">
                <a:solidFill>
                  <a:srgbClr val="FF0000"/>
                </a:solidFill>
              </a:rPr>
              <a:t>jsou však výrazně větší než u roztoků a dochází na nich k rozptylu světla!!!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Jak vznikají </a:t>
            </a:r>
            <a:r>
              <a:rPr lang="cs-CZ" dirty="0" smtClean="0">
                <a:solidFill>
                  <a:srgbClr val="FF0000"/>
                </a:solidFill>
              </a:rPr>
              <a:t>červánky?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Rozptyl slunečního světla na drobných částečkách v atmosféře.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Koloidní směsi</a:t>
            </a:r>
            <a:endParaRPr lang="cs-CZ" dirty="0"/>
          </a:p>
        </p:txBody>
      </p:sp>
      <p:sp>
        <p:nvSpPr>
          <p:cNvPr id="5" name="Cloud"/>
          <p:cNvSpPr>
            <a:spLocks noChangeAspect="1" noEditPoints="1" noChangeArrowheads="1"/>
          </p:cNvSpPr>
          <p:nvPr/>
        </p:nvSpPr>
        <p:spPr bwMode="auto">
          <a:xfrm>
            <a:off x="29135" y="1904901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Users\Majda\AppData\Local\Microsoft\Windows\Temporary Internet Files\Content.IE5\7A7WV2E1\MC9004413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66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868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564904"/>
            <a:ext cx="5256584" cy="3561259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měsi, u kterých je možné rozlišit jednotlivé složky buď pouhým okem, nebo např. pomocí mikroskopu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Různorodé směsi</a:t>
            </a:r>
            <a:endParaRPr lang="cs-CZ" dirty="0"/>
          </a:p>
        </p:txBody>
      </p:sp>
      <p:pic>
        <p:nvPicPr>
          <p:cNvPr id="5122" name="Picture 2" descr="C:\Users\Majda\AppData\Local\Microsoft\Windows\Temporary Internet Files\Content.IE5\QO290GXZ\MC90043779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933056"/>
            <a:ext cx="2808312" cy="252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jda\AppData\Local\Microsoft\Windows\Temporary Internet Files\Content.IE5\1C20D7SS\MC900292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432756"/>
            <a:ext cx="2818157" cy="450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092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1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73939" y="2076715"/>
            <a:ext cx="7408333" cy="34506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SUSPENZE</a:t>
            </a:r>
          </a:p>
          <a:p>
            <a:r>
              <a:rPr lang="cs-CZ" dirty="0"/>
              <a:t>s</a:t>
            </a:r>
            <a:r>
              <a:rPr lang="cs-CZ" dirty="0" smtClean="0"/>
              <a:t>měs nerozpuštěné pevné látky rozptýlené v kapalině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Jmenujte příklady suspenzí, které znáte z denního života.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různorodých směsí</a:t>
            </a:r>
            <a:endParaRPr lang="cs-CZ" dirty="0"/>
          </a:p>
        </p:txBody>
      </p:sp>
      <p:pic>
        <p:nvPicPr>
          <p:cNvPr id="6146" name="Picture 2" descr="C:\Users\Majda\AppData\Local\Microsoft\Windows\Temporary Internet Files\Content.IE5\JID3GU85\MC9004338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62230"/>
            <a:ext cx="3102922" cy="3102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jda\AppData\Local\Microsoft\Windows\Temporary Internet Files\Content.IE5\JID3GU85\MC90042401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65944"/>
            <a:ext cx="3320712" cy="325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jda\AppData\Local\Microsoft\Windows\Temporary Internet Files\Content.IE5\RK60U5RP\MC900441902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267" y="3501008"/>
            <a:ext cx="2060797" cy="326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8266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19676"/>
            <a:ext cx="7277424" cy="34506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EMULZE</a:t>
            </a:r>
          </a:p>
          <a:p>
            <a:r>
              <a:rPr lang="cs-CZ" dirty="0"/>
              <a:t>s</a:t>
            </a:r>
            <a:r>
              <a:rPr lang="cs-CZ" dirty="0" smtClean="0"/>
              <a:t>měs nerozpuštěné kapaliny rozptýlené v jiné kapalině (např. voda + olej)</a:t>
            </a:r>
          </a:p>
          <a:p>
            <a:r>
              <a:rPr lang="cs-CZ" dirty="0" smtClean="0"/>
              <a:t>V praxi?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různorodých směsí</a:t>
            </a:r>
            <a:endParaRPr lang="cs-CZ" dirty="0"/>
          </a:p>
        </p:txBody>
      </p:sp>
      <p:pic>
        <p:nvPicPr>
          <p:cNvPr id="7170" name="Picture 2" descr="C:\Users\Majda\AppData\Local\Microsoft\Windows\Temporary Internet Files\Content.IE5\JID3GU85\MC900195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952" y="332656"/>
            <a:ext cx="1323752" cy="1757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jda\AppData\Local\Microsoft\Windows\Temporary Internet Files\Content.IE5\RK60U5RP\MC9003254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5024"/>
            <a:ext cx="1456639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jda\AppData\Local\Microsoft\Windows\Temporary Internet Files\Content.IE5\JID3GU85\MM90036530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842" y="3221181"/>
            <a:ext cx="2545458" cy="2545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Majda\AppData\Local\Microsoft\Windows\Temporary Internet Files\Content.IE5\RK60U5RP\MC9004127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569" y="2276872"/>
            <a:ext cx="1462135" cy="172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Majda\AppData\Local\Microsoft\Windows\Temporary Internet Files\Content.IE5\QO290GXZ\MC9001953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584" y="4865041"/>
            <a:ext cx="1803197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jda\AppData\Local\Microsoft\Windows\Temporary Internet Files\Content.IE5\QO290GXZ\MC9004405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3980489"/>
            <a:ext cx="1914773" cy="2361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1342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100723"/>
            <a:ext cx="3816424" cy="456863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AEROSOL</a:t>
            </a:r>
          </a:p>
          <a:p>
            <a:r>
              <a:rPr lang="cs-CZ" dirty="0" smtClean="0"/>
              <a:t>směs kapalné nebo pevné látky rozptýlené v plynné látce</a:t>
            </a:r>
          </a:p>
          <a:p>
            <a:r>
              <a:rPr lang="cs-CZ" dirty="0" smtClean="0"/>
              <a:t>Příklady?</a:t>
            </a:r>
          </a:p>
          <a:p>
            <a:r>
              <a:rPr lang="cs-CZ" dirty="0" smtClean="0"/>
              <a:t>Dým, smog, mlha.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různorodých směsí</a:t>
            </a:r>
            <a:endParaRPr lang="cs-CZ" dirty="0"/>
          </a:p>
        </p:txBody>
      </p:sp>
      <p:pic>
        <p:nvPicPr>
          <p:cNvPr id="8194" name="Picture 2" descr="C:\Users\Majda\AppData\Local\Microsoft\Windows\Temporary Internet Files\Content.IE5\RK60U5RP\MC9004377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545" y="3068960"/>
            <a:ext cx="3052936" cy="3121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Majda\AppData\Local\Microsoft\Windows\Temporary Internet Files\Content.IE5\RK60U5RP\MC9000302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481" y="2420888"/>
            <a:ext cx="1735531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7452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81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4348005" cy="34506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Olej s vodou = </a:t>
            </a:r>
          </a:p>
          <a:p>
            <a:r>
              <a:rPr lang="cs-CZ" sz="3200" dirty="0" smtClean="0"/>
              <a:t>Voňavka ve vzduchu = </a:t>
            </a:r>
          </a:p>
          <a:p>
            <a:r>
              <a:rPr lang="cs-CZ" sz="3200" dirty="0" smtClean="0"/>
              <a:t>Kouř z komína =</a:t>
            </a:r>
          </a:p>
          <a:p>
            <a:r>
              <a:rPr lang="cs-CZ" sz="3200" dirty="0" smtClean="0"/>
              <a:t>Křída ve vodě =</a:t>
            </a:r>
          </a:p>
          <a:p>
            <a:r>
              <a:rPr lang="cs-CZ" sz="3200" dirty="0" smtClean="0"/>
              <a:t>Mýdlové bubliny =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Doplň pojmy!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2708919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EMULZE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3293694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AEROSOL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3878469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AEROSOL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68144" y="446324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SUSPENZE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5048019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PĚNA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124144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SUSPENZE, EMULZE, PĚNA, AEROSOL (2x)</a:t>
            </a:r>
            <a:endParaRPr lang="cs-CZ" sz="32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9" name="Picture 3" descr="C:\Users\Majda\AppData\Local\Microsoft\Windows\Temporary Internet Files\Content.IE5\1C20D7SS\MC900441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6632"/>
            <a:ext cx="2160240" cy="184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Majda\AppData\Local\Microsoft\Windows\Temporary Internet Files\Content.IE5\RK60U5RP\MC9004419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5969"/>
            <a:ext cx="2160240" cy="2083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327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5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5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9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1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4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9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1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492896"/>
            <a:ext cx="8496944" cy="4032448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926</TotalTime>
  <Words>414</Words>
  <Application>Microsoft Office PowerPoint</Application>
  <PresentationFormat>Předvádění na obrazovce (4:3)</PresentationFormat>
  <Paragraphs>94</Paragraphs>
  <Slides>14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Směsi</vt:lpstr>
      <vt:lpstr>Směsi</vt:lpstr>
      <vt:lpstr>Směsi</vt:lpstr>
      <vt:lpstr>Typy směsí</vt:lpstr>
      <vt:lpstr>Stejnorodé směsi = ROZTOKY</vt:lpstr>
      <vt:lpstr>Koloidní směsi</vt:lpstr>
      <vt:lpstr>Různorodé směsi</vt:lpstr>
      <vt:lpstr>Druhy různorodých směsí</vt:lpstr>
      <vt:lpstr>Druhy různorodých směsí</vt:lpstr>
      <vt:lpstr>Druhy různorodých směsí</vt:lpstr>
      <vt:lpstr> Doplň pojmy!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pc</cp:lastModifiedBy>
  <cp:revision>116</cp:revision>
  <dcterms:created xsi:type="dcterms:W3CDTF">2013-05-10T12:01:16Z</dcterms:created>
  <dcterms:modified xsi:type="dcterms:W3CDTF">2014-01-30T16:24:24Z</dcterms:modified>
</cp:coreProperties>
</file>