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5" r:id="rId2"/>
    <p:sldId id="266" r:id="rId3"/>
    <p:sldId id="256" r:id="rId4"/>
    <p:sldId id="257" r:id="rId5"/>
    <p:sldId id="258" r:id="rId6"/>
    <p:sldId id="261" r:id="rId7"/>
    <p:sldId id="263" r:id="rId8"/>
    <p:sldId id="259" r:id="rId9"/>
    <p:sldId id="271" r:id="rId10"/>
    <p:sldId id="272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8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3.4136936592052018E-2"/>
          <c:y val="3.9962113053198182E-2"/>
          <c:w val="0.9392271340667635"/>
          <c:h val="0.92007577389360362"/>
        </c:manualLayout>
      </c:layout>
      <c:scatterChart>
        <c:scatterStyle val="smoothMarker"/>
        <c:ser>
          <c:idx val="0"/>
          <c:order val="0"/>
          <c:xVal>
            <c:numRef>
              <c:f>List1!$P$4:$X$4</c:f>
              <c:numCache>
                <c:formatCode>General</c:formatCode>
                <c:ptCount val="9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</c:numCache>
            </c:numRef>
          </c:xVal>
          <c:yVal>
            <c:numRef>
              <c:f>List1!$P$5:$X$5</c:f>
              <c:numCache>
                <c:formatCode>General</c:formatCode>
                <c:ptCount val="9"/>
                <c:pt idx="0">
                  <c:v>16</c:v>
                </c:pt>
                <c:pt idx="1">
                  <c:v>9</c:v>
                </c:pt>
                <c:pt idx="2">
                  <c:v>4</c:v>
                </c:pt>
                <c:pt idx="3">
                  <c:v>1</c:v>
                </c:pt>
                <c:pt idx="4">
                  <c:v>0</c:v>
                </c:pt>
                <c:pt idx="5">
                  <c:v>1</c:v>
                </c:pt>
                <c:pt idx="6">
                  <c:v>4</c:v>
                </c:pt>
                <c:pt idx="7">
                  <c:v>9</c:v>
                </c:pt>
                <c:pt idx="8">
                  <c:v>16</c:v>
                </c:pt>
              </c:numCache>
            </c:numRef>
          </c:yVal>
          <c:smooth val="1"/>
        </c:ser>
        <c:axId val="60557184"/>
        <c:axId val="60786176"/>
      </c:scatterChart>
      <c:valAx>
        <c:axId val="60557184"/>
        <c:scaling>
          <c:orientation val="minMax"/>
          <c:max val="8"/>
          <c:min val="-2"/>
        </c:scaling>
        <c:axPos val="b"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60786176"/>
        <c:crosses val="autoZero"/>
        <c:crossBetween val="midCat"/>
        <c:majorUnit val="2"/>
        <c:minorUnit val="0.4"/>
      </c:valAx>
      <c:valAx>
        <c:axId val="60786176"/>
        <c:scaling>
          <c:orientation val="minMax"/>
          <c:max val="20"/>
          <c:min val="-2"/>
        </c:scaling>
        <c:axPos val="l"/>
        <c:majorGridlines/>
        <c:numFmt formatCode="General" sourceLinked="1"/>
        <c:tickLblPos val="nextTo"/>
        <c:spPr>
          <a:ln w="19050">
            <a:solidFill>
              <a:schemeClr val="tx1"/>
            </a:solidFill>
            <a:tailEnd type="arrow"/>
          </a:ln>
        </c:spPr>
        <c:crossAx val="60557184"/>
        <c:crosses val="autoZero"/>
        <c:crossBetween val="midCat"/>
        <c:majorUnit val="2"/>
        <c:minorUnit val="0.4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5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image" Target="../media/image30.wmf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8.wmf"/><Relationship Id="rId7" Type="http://schemas.openxmlformats.org/officeDocument/2006/relationships/image" Target="../media/image41.wmf"/><Relationship Id="rId2" Type="http://schemas.openxmlformats.org/officeDocument/2006/relationships/image" Target="../media/image34.wmf"/><Relationship Id="rId1" Type="http://schemas.openxmlformats.org/officeDocument/2006/relationships/image" Target="../media/image37.wmf"/><Relationship Id="rId6" Type="http://schemas.openxmlformats.org/officeDocument/2006/relationships/image" Target="../media/image40.wmf"/><Relationship Id="rId5" Type="http://schemas.openxmlformats.org/officeDocument/2006/relationships/image" Target="../media/image35.wmf"/><Relationship Id="rId4" Type="http://schemas.openxmlformats.org/officeDocument/2006/relationships/image" Target="../media/image3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881959-AA95-4076-8534-14F0A2738B85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6CB77B-2145-4ADF-B59D-92630F883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567521-23A2-4C23-AEC3-4B66B356E99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590237-8CF6-4D13-B982-F59F6709F7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image" Target="../media/image14.png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1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3" Type="http://schemas.openxmlformats.org/officeDocument/2006/relationships/image" Target="../media/image14.png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image" Target="../media/image14.png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5.bin"/><Relationship Id="rId5" Type="http://schemas.openxmlformats.org/officeDocument/2006/relationships/oleObject" Target="../embeddings/oleObject24.bin"/><Relationship Id="rId4" Type="http://schemas.openxmlformats.org/officeDocument/2006/relationships/oleObject" Target="../embeddings/oleObject23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1.bin"/><Relationship Id="rId3" Type="http://schemas.openxmlformats.org/officeDocument/2006/relationships/image" Target="../media/image36.emf"/><Relationship Id="rId7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9.bin"/><Relationship Id="rId11" Type="http://schemas.openxmlformats.org/officeDocument/2006/relationships/oleObject" Target="../embeddings/oleObject34.bin"/><Relationship Id="rId5" Type="http://schemas.openxmlformats.org/officeDocument/2006/relationships/oleObject" Target="../embeddings/oleObject28.bin"/><Relationship Id="rId10" Type="http://schemas.openxmlformats.org/officeDocument/2006/relationships/oleObject" Target="../embeddings/oleObject33.bin"/><Relationship Id="rId4" Type="http://schemas.openxmlformats.org/officeDocument/2006/relationships/oleObject" Target="../embeddings/oleObject27.bin"/><Relationship Id="rId9" Type="http://schemas.openxmlformats.org/officeDocument/2006/relationships/oleObject" Target="../embeddings/oleObject32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3" Type="http://schemas.openxmlformats.org/officeDocument/2006/relationships/oleObject" Target="../embeddings/oleObject35.bin"/><Relationship Id="rId7" Type="http://schemas.openxmlformats.org/officeDocument/2006/relationships/oleObject" Target="../embeddings/oleObject3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38.bin"/><Relationship Id="rId11" Type="http://schemas.openxmlformats.org/officeDocument/2006/relationships/oleObject" Target="../embeddings/oleObject42.bin"/><Relationship Id="rId5" Type="http://schemas.openxmlformats.org/officeDocument/2006/relationships/oleObject" Target="../embeddings/oleObject37.bin"/><Relationship Id="rId10" Type="http://schemas.openxmlformats.org/officeDocument/2006/relationships/oleObject" Target="../embeddings/oleObject41.bin"/><Relationship Id="rId4" Type="http://schemas.openxmlformats.org/officeDocument/2006/relationships/oleObject" Target="../embeddings/oleObject36.bin"/><Relationship Id="rId9" Type="http://schemas.openxmlformats.org/officeDocument/2006/relationships/oleObject" Target="../embeddings/oleObject40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VY_32_INOVACE_111.MAT.02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Grafické řešení kvadratických nerovnic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111.MAT.02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Grafické řešení kvadratických nerovnic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342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15. 5.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Kvadratická nerovnice,parabola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Prezentace vysvětluje, jak řešit kvadratické nerovnice pomocí paraboly. Předpokládá se znalost kvadratické funkce a rovnice.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Kvadratické nerovnice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Grafická metoda 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Definice kvadratické nerovnice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Kvadratická nerovnice je každá nerovnice, kterou lze upravit na tvar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52500" y="2924944"/>
          <a:ext cx="2876866" cy="576064"/>
        </p:xfrm>
        <a:graphic>
          <a:graphicData uri="http://schemas.openxmlformats.org/presentationml/2006/ole">
            <p:oleObj spid="_x0000_s1026" name="Rovnice" r:id="rId3" imgW="96516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952500" y="3717032"/>
          <a:ext cx="2876866" cy="576064"/>
        </p:xfrm>
        <a:graphic>
          <a:graphicData uri="http://schemas.openxmlformats.org/presentationml/2006/ole">
            <p:oleObj spid="_x0000_s1027" name="Rovnice" r:id="rId4" imgW="96516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52500" y="4581525"/>
          <a:ext cx="2914650" cy="576263"/>
        </p:xfrm>
        <a:graphic>
          <a:graphicData uri="http://schemas.openxmlformats.org/presentationml/2006/ole">
            <p:oleObj spid="_x0000_s1028" name="Rovnice" r:id="rId5" imgW="97776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952500" y="5229200"/>
          <a:ext cx="2876866" cy="576064"/>
        </p:xfrm>
        <a:graphic>
          <a:graphicData uri="http://schemas.openxmlformats.org/presentationml/2006/ole">
            <p:oleObj spid="_x0000_s1029" name="Rovnice" r:id="rId6" imgW="965160" imgH="203040" progId="Equation.3">
              <p:embed/>
            </p:oleObj>
          </a:graphicData>
        </a:graphic>
      </p:graphicFrame>
      <p:sp>
        <p:nvSpPr>
          <p:cNvPr id="8" name="Obdélník s jedním zakulaceným rohem 7"/>
          <p:cNvSpPr/>
          <p:nvPr/>
        </p:nvSpPr>
        <p:spPr>
          <a:xfrm>
            <a:off x="4644008" y="3212976"/>
            <a:ext cx="2808312" cy="576064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neostré nerovnice</a:t>
            </a:r>
            <a:endParaRPr lang="cs-CZ" dirty="0"/>
          </a:p>
        </p:txBody>
      </p:sp>
      <p:sp>
        <p:nvSpPr>
          <p:cNvPr id="9" name="Obdélník s jedním zakulaceným rohem 8"/>
          <p:cNvSpPr/>
          <p:nvPr/>
        </p:nvSpPr>
        <p:spPr>
          <a:xfrm>
            <a:off x="4644008" y="4941168"/>
            <a:ext cx="2808312" cy="576064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ostré nerovnice</a:t>
            </a:r>
            <a:endParaRPr lang="cs-CZ"/>
          </a:p>
        </p:txBody>
      </p:sp>
      <p:graphicFrame>
        <p:nvGraphicFramePr>
          <p:cNvPr id="1030" name="Object 6"/>
          <p:cNvGraphicFramePr>
            <a:graphicFrameLocks noChangeAspect="1"/>
          </p:cNvGraphicFramePr>
          <p:nvPr/>
        </p:nvGraphicFramePr>
        <p:xfrm>
          <a:off x="1043608" y="5885723"/>
          <a:ext cx="2088232" cy="567812"/>
        </p:xfrm>
        <a:graphic>
          <a:graphicData uri="http://schemas.openxmlformats.org/presentationml/2006/ole">
            <p:oleObj spid="_x0000_s1030" name="Rovnice" r:id="rId7" imgW="7110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ysClr val="windowText" lastClr="000000"/>
                </a:solidFill>
              </a:rPr>
              <a:t>   Co zjistíme z grafu 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348880"/>
            <a:ext cx="5545918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6556662" y="3122965"/>
          <a:ext cx="1585390" cy="504993"/>
        </p:xfrm>
        <a:graphic>
          <a:graphicData uri="http://schemas.openxmlformats.org/presentationml/2006/ole">
            <p:oleObj spid="_x0000_s2053" name="Rovnice" r:id="rId4" imgW="634680" imgH="20304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6556662" y="4527122"/>
          <a:ext cx="1552614" cy="504994"/>
        </p:xfrm>
        <a:graphic>
          <a:graphicData uri="http://schemas.openxmlformats.org/presentationml/2006/ole">
            <p:oleObj spid="_x0000_s2054" name="Rovnice" r:id="rId5" imgW="622080" imgH="203040" progId="Equation.3">
              <p:embed/>
            </p:oleObj>
          </a:graphicData>
        </a:graphic>
      </p:graphicFrame>
      <p:graphicFrame>
        <p:nvGraphicFramePr>
          <p:cNvPr id="12" name="Zástupný symbol pro obsah 3"/>
          <p:cNvGraphicFramePr>
            <a:graphicFrameLocks noChangeAspect="1"/>
          </p:cNvGraphicFramePr>
          <p:nvPr/>
        </p:nvGraphicFramePr>
        <p:xfrm>
          <a:off x="6556662" y="3825043"/>
          <a:ext cx="1552613" cy="504994"/>
        </p:xfrm>
        <a:graphic>
          <a:graphicData uri="http://schemas.openxmlformats.org/presentationml/2006/ole">
            <p:oleObj spid="_x0000_s2057" name="Rovnice" r:id="rId6" imgW="622080" imgH="203040" progId="Equation.3">
              <p:embed/>
            </p:oleObj>
          </a:graphicData>
        </a:graphic>
      </p:graphicFrame>
      <p:graphicFrame>
        <p:nvGraphicFramePr>
          <p:cNvPr id="13" name="Zástupný symbol pro obsah 3"/>
          <p:cNvGraphicFramePr>
            <a:graphicFrameLocks noChangeAspect="1"/>
          </p:cNvGraphicFramePr>
          <p:nvPr/>
        </p:nvGraphicFramePr>
        <p:xfrm>
          <a:off x="6556662" y="5229200"/>
          <a:ext cx="1552613" cy="504994"/>
        </p:xfrm>
        <a:graphic>
          <a:graphicData uri="http://schemas.openxmlformats.org/presentationml/2006/ole">
            <p:oleObj spid="_x0000_s2058" name="Rovnice" r:id="rId7" imgW="622080" imgH="20304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5292080" y="548680"/>
          <a:ext cx="1656184" cy="584536"/>
        </p:xfrm>
        <a:graphic>
          <a:graphicData uri="http://schemas.openxmlformats.org/presentationml/2006/ole">
            <p:oleObj spid="_x0000_s2059" name="Rovnice" r:id="rId8" imgW="647640" imgH="228600" progId="Equation.3">
              <p:embed/>
            </p:oleObj>
          </a:graphicData>
        </a:graphic>
      </p:graphicFrame>
      <p:graphicFrame>
        <p:nvGraphicFramePr>
          <p:cNvPr id="15" name="Zástupný symbol pro obsah 3"/>
          <p:cNvGraphicFramePr>
            <a:graphicFrameLocks noChangeAspect="1"/>
          </p:cNvGraphicFramePr>
          <p:nvPr/>
        </p:nvGraphicFramePr>
        <p:xfrm>
          <a:off x="6556662" y="2420888"/>
          <a:ext cx="1584176" cy="504993"/>
        </p:xfrm>
        <a:graphic>
          <a:graphicData uri="http://schemas.openxmlformats.org/presentationml/2006/ole">
            <p:oleObj spid="_x0000_s2060" name="Rovnice" r:id="rId9" imgW="634680" imgH="203040" progId="Equation.3">
              <p:embed/>
            </p:oleObj>
          </a:graphicData>
        </a:graphic>
      </p:graphicFrame>
      <p:sp>
        <p:nvSpPr>
          <p:cNvPr id="16" name="Prstenec 15"/>
          <p:cNvSpPr/>
          <p:nvPr/>
        </p:nvSpPr>
        <p:spPr>
          <a:xfrm>
            <a:off x="2267744" y="4581128"/>
            <a:ext cx="216024" cy="216024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3707904" y="4581128"/>
            <a:ext cx="216024" cy="216024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1547664" y="2780928"/>
            <a:ext cx="144016" cy="144016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Prstenec 18"/>
          <p:cNvSpPr/>
          <p:nvPr/>
        </p:nvSpPr>
        <p:spPr>
          <a:xfrm>
            <a:off x="3707904" y="4581128"/>
            <a:ext cx="144016" cy="144016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Prstenec 19"/>
          <p:cNvSpPr/>
          <p:nvPr/>
        </p:nvSpPr>
        <p:spPr>
          <a:xfrm>
            <a:off x="2339752" y="4653136"/>
            <a:ext cx="144016" cy="144016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22222E-6 C 0.01493 0.05949 0.02986 0.11945 0.04289 0.16482 C 0.05591 0.21019 0.0724 0.25463 0.07882 0.27292 " pathEditMode="relative" rAng="0" ptsTypes="aaA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84 -0.03102 0.02569 -0.06181 0.03888 -0.10602 C 0.05208 -0.15024 0.06579 -0.20787 0.07968 -0.26528 " pathEditMode="relative" ptsTypes="aaA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51 0.00926 0.0092 0.01875 0.01319 0.02592 C 0.01718 0.0331 0.02118 0.03796 0.02448 0.04236 C 0.02777 0.04676 0.02864 0.04791 0.03264 0.05185 C 0.03663 0.05578 0.04305 0.06157 0.04791 0.06528 C 0.05277 0.06898 0.05729 0.07176 0.06215 0.07361 C 0.06701 0.07546 0.07187 0.07639 0.07743 0.07616 C 0.08298 0.07592 0.0908 0.0743 0.09583 0.07222 C 0.10086 0.07014 0.10451 0.0669 0.10816 0.06412 C 0.1118 0.06134 0.11389 0.05995 0.11718 0.05578 C 0.12048 0.05162 0.12448 0.0456 0.12847 0.03958 C 0.13246 0.03356 0.1375 0.02662 0.1408 0.02037 C 0.14409 0.01412 0.14531 0.00833 0.14791 0.00278 C 0.15052 -0.00278 0.15451 -0.00996 0.15607 -0.01343 " pathEditMode="relative" ptsTypes="aaaaaaaaaaaaaA"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8" grpId="1" animBg="1"/>
      <p:bldP spid="19" grpId="0" animBg="1"/>
      <p:bldP spid="19" grpId="1" animBg="1"/>
      <p:bldP spid="19" grpId="2" animBg="1"/>
      <p:bldP spid="20" grpId="0" animBg="1"/>
      <p:bldP spid="2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Grafická metoda řešení nerovnic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645024"/>
            <a:ext cx="45974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971600" y="1700808"/>
          <a:ext cx="1656184" cy="475072"/>
        </p:xfrm>
        <a:graphic>
          <a:graphicData uri="http://schemas.openxmlformats.org/presentationml/2006/ole">
            <p:oleObj spid="_x0000_s17411" name="Rovnice" r:id="rId4" imgW="622080" imgH="20304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1043608" y="2381457"/>
          <a:ext cx="1512168" cy="471479"/>
        </p:xfrm>
        <a:graphic>
          <a:graphicData uri="http://schemas.openxmlformats.org/presentationml/2006/ole">
            <p:oleObj spid="_x0000_s17412" name="Rovnice" r:id="rId5" imgW="622080" imgH="203040" progId="Equation.3">
              <p:embed/>
            </p:oleObj>
          </a:graphicData>
        </a:graphic>
      </p:graphicFrame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3851920" y="1700808"/>
          <a:ext cx="1944216" cy="516471"/>
        </p:xfrm>
        <a:graphic>
          <a:graphicData uri="http://schemas.openxmlformats.org/presentationml/2006/ole">
            <p:oleObj spid="_x0000_s17413" name="Rovnice" r:id="rId6" imgW="761760" imgH="203040" progId="Equation.3">
              <p:embed/>
            </p:oleObj>
          </a:graphicData>
        </a:graphic>
      </p:graphicFrame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3851920" y="2349500"/>
          <a:ext cx="3659188" cy="520700"/>
        </p:xfrm>
        <a:graphic>
          <a:graphicData uri="http://schemas.openxmlformats.org/presentationml/2006/ole">
            <p:oleObj spid="_x0000_s17414" name="Rovnice" r:id="rId7" imgW="1422360" imgH="203040" progId="Equation.3">
              <p:embed/>
            </p:oleObj>
          </a:graphicData>
        </a:graphic>
      </p:graphicFrame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987824" y="3068960"/>
          <a:ext cx="1512168" cy="533672"/>
        </p:xfrm>
        <a:graphic>
          <a:graphicData uri="http://schemas.openxmlformats.org/presentationml/2006/ole">
            <p:oleObj spid="_x0000_s17410" name="Rovnice" r:id="rId8" imgW="647640" imgH="22860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3851920" y="1772816"/>
            <a:ext cx="43924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51920" y="2348880"/>
            <a:ext cx="4392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1907704" y="5517232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059832" y="5445224"/>
            <a:ext cx="108000" cy="108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283968" y="5445224"/>
            <a:ext cx="108000" cy="108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987824" y="3068960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smtClean="0"/>
              <a:t>Řešení obou nerovnic podle </a:t>
            </a:r>
            <a:r>
              <a:rPr lang="cs-CZ" sz="1600" dirty="0" smtClean="0"/>
              <a:t>stejného grafu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85185E-6 L 0.13594 0.0025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3385 0 " pathEditMode="relative" ptsTypes="AA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604 0 " pathEditMode="relative" ptsTypes="AA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1" animBg="1"/>
      <p:bldP spid="12" grpId="2" animBg="1"/>
      <p:bldP spid="14" grpId="0" animBg="1"/>
      <p:bldP spid="14" grpId="1" animBg="1"/>
      <p:bldP spid="14" grpId="2" animBg="1"/>
      <p:bldP spid="15" grpId="0" animBg="1"/>
      <p:bldP spid="15" grpId="1" animBg="1"/>
      <p:bldP spid="15" grpId="2" animBg="1"/>
      <p:bldP spid="16" grpId="0" animBg="1"/>
      <p:bldP spid="16" grpId="1" animBg="1"/>
      <p:bldP spid="16" grpId="2" animBg="1"/>
      <p:bldP spid="17" grpId="0" animBg="1"/>
      <p:bldP spid="1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Grafická metoda řešení nerovnic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645024"/>
            <a:ext cx="45974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971600" y="1700808"/>
          <a:ext cx="1656184" cy="475072"/>
        </p:xfrm>
        <a:graphic>
          <a:graphicData uri="http://schemas.openxmlformats.org/presentationml/2006/ole">
            <p:oleObj spid="_x0000_s19459" name="Rovnice" r:id="rId4" imgW="622080" imgH="20304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1027113" y="2381250"/>
          <a:ext cx="1544637" cy="471488"/>
        </p:xfrm>
        <a:graphic>
          <a:graphicData uri="http://schemas.openxmlformats.org/presentationml/2006/ole">
            <p:oleObj spid="_x0000_s19460" name="Rovnice" r:id="rId5" imgW="634680" imgH="203040" progId="Equation.3">
              <p:embed/>
            </p:oleObj>
          </a:graphicData>
        </a:graphic>
      </p:graphicFrame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3997325" y="1700213"/>
          <a:ext cx="1652588" cy="517525"/>
        </p:xfrm>
        <a:graphic>
          <a:graphicData uri="http://schemas.openxmlformats.org/presentationml/2006/ole">
            <p:oleObj spid="_x0000_s19461" name="Rovnice" r:id="rId6" imgW="647640" imgH="203040" progId="Equation.3">
              <p:embed/>
            </p:oleObj>
          </a:graphicData>
        </a:graphic>
      </p:graphicFrame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3997325" y="2349500"/>
          <a:ext cx="3267075" cy="520700"/>
        </p:xfrm>
        <a:graphic>
          <a:graphicData uri="http://schemas.openxmlformats.org/presentationml/2006/ole">
            <p:oleObj spid="_x0000_s19462" name="Rovnice" r:id="rId7" imgW="1269720" imgH="203040" progId="Equation.3">
              <p:embed/>
            </p:oleObj>
          </a:graphicData>
        </a:graphic>
      </p:graphicFrame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987824" y="3068960"/>
          <a:ext cx="1512168" cy="533672"/>
        </p:xfrm>
        <a:graphic>
          <a:graphicData uri="http://schemas.openxmlformats.org/presentationml/2006/ole">
            <p:oleObj spid="_x0000_s19458" name="Rovnice" r:id="rId8" imgW="647640" imgH="22860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3851920" y="1772816"/>
            <a:ext cx="43924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51920" y="2420888"/>
            <a:ext cx="43920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2996952"/>
            <a:ext cx="21602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smtClean="0"/>
              <a:t>Řešení obou nerovnic podle </a:t>
            </a:r>
            <a:r>
              <a:rPr lang="cs-CZ" sz="1600" dirty="0" smtClean="0"/>
              <a:t>stejného grafu</a:t>
            </a:r>
            <a:endParaRPr lang="cs-CZ" sz="1600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131840" y="5517232"/>
            <a:ext cx="1224136" cy="0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907704" y="5517232"/>
            <a:ext cx="122413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355976" y="5517232"/>
            <a:ext cx="115212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Prstenec 15"/>
          <p:cNvSpPr/>
          <p:nvPr/>
        </p:nvSpPr>
        <p:spPr>
          <a:xfrm>
            <a:off x="4283968" y="5445224"/>
            <a:ext cx="144016" cy="144016"/>
          </a:xfrm>
          <a:prstGeom prst="donu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3059832" y="5445224"/>
            <a:ext cx="144016" cy="144016"/>
          </a:xfrm>
          <a:prstGeom prst="donut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6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dirty="0" smtClean="0"/>
              <a:t>Příklad: Řešte nerovnice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483768" y="3429000"/>
          <a:ext cx="1706220" cy="462778"/>
        </p:xfrm>
        <a:graphic>
          <a:graphicData uri="http://schemas.openxmlformats.org/presentationml/2006/ole">
            <p:oleObj spid="_x0000_s3074" name="Rovnice" r:id="rId3" imgW="622080" imgH="228600" progId="Equation.3">
              <p:embed/>
            </p:oleObj>
          </a:graphicData>
        </a:graphic>
      </p:graphicFrame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971600" y="2708920"/>
          <a:ext cx="1656184" cy="538681"/>
        </p:xfrm>
        <a:graphic>
          <a:graphicData uri="http://schemas.openxmlformats.org/presentationml/2006/ole">
            <p:oleObj spid="_x0000_s3075" name="Rovnice" r:id="rId4" imgW="622080" imgH="20304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971600" y="2132856"/>
          <a:ext cx="1564159" cy="508749"/>
        </p:xfrm>
        <a:graphic>
          <a:graphicData uri="http://schemas.openxmlformats.org/presentationml/2006/ole">
            <p:oleObj spid="_x0000_s3076" name="Rovnice" r:id="rId5" imgW="622080" imgH="203040" progId="Equation.3">
              <p:embed/>
            </p:oleObj>
          </a:graphicData>
        </a:graphic>
      </p:graphicFrame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3779912" y="2204864"/>
          <a:ext cx="1584175" cy="504994"/>
        </p:xfrm>
        <a:graphic>
          <a:graphicData uri="http://schemas.openxmlformats.org/presentationml/2006/ole">
            <p:oleObj spid="_x0000_s3077" name="Rovnice" r:id="rId6" imgW="634680" imgH="203040" progId="Equation.3">
              <p:embed/>
            </p:oleObj>
          </a:graphicData>
        </a:graphic>
      </p:graphicFrame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3779912" y="2708920"/>
          <a:ext cx="3298849" cy="531600"/>
        </p:xfrm>
        <a:graphic>
          <a:graphicData uri="http://schemas.openxmlformats.org/presentationml/2006/ole">
            <p:oleObj spid="_x0000_s3078" name="Rovnice" r:id="rId7" imgW="1257120" imgH="203040" progId="Equation.3">
              <p:embed/>
            </p:oleObj>
          </a:graphicData>
        </a:graphic>
      </p:graphicFrame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3933056"/>
            <a:ext cx="45974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2411760" y="3429000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podle grafu</a:t>
            </a:r>
            <a:endParaRPr lang="cs-CZ" dirty="0"/>
          </a:p>
        </p:txBody>
      </p:sp>
      <p:sp>
        <p:nvSpPr>
          <p:cNvPr id="12" name="Prstenec 11"/>
          <p:cNvSpPr/>
          <p:nvPr/>
        </p:nvSpPr>
        <p:spPr>
          <a:xfrm>
            <a:off x="2411760" y="5373216"/>
            <a:ext cx="144016" cy="144016"/>
          </a:xfrm>
          <a:prstGeom prst="donu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4211960" y="5373216"/>
            <a:ext cx="144016" cy="144016"/>
          </a:xfrm>
          <a:prstGeom prst="donu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555776" y="5373216"/>
            <a:ext cx="1656184" cy="7200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547664" y="5445224"/>
            <a:ext cx="864096" cy="7200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355976" y="5373216"/>
            <a:ext cx="864096" cy="7200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3" grpId="0" animBg="1"/>
      <p:bldP spid="16" grpId="0" animBg="1"/>
      <p:bldP spid="16" grpId="1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Parabola nemá průsečíky s osou x</a:t>
            </a:r>
            <a:endParaRPr lang="cs-CZ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492896"/>
            <a:ext cx="5324294" cy="3691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699792" y="1556792"/>
          <a:ext cx="1209799" cy="388586"/>
        </p:xfrm>
        <a:graphic>
          <a:graphicData uri="http://schemas.openxmlformats.org/presentationml/2006/ole">
            <p:oleObj spid="_x0000_s24578" name="Rovnice" r:id="rId4" imgW="63468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83568" y="1556792"/>
          <a:ext cx="1209799" cy="388586"/>
        </p:xfrm>
        <a:graphic>
          <a:graphicData uri="http://schemas.openxmlformats.org/presentationml/2006/ole">
            <p:oleObj spid="_x0000_s24579" name="Rovnice" r:id="rId5" imgW="63468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716016" y="1556792"/>
          <a:ext cx="1209799" cy="388586"/>
        </p:xfrm>
        <a:graphic>
          <a:graphicData uri="http://schemas.openxmlformats.org/presentationml/2006/ole">
            <p:oleObj spid="_x0000_s24580" name="Rovnice" r:id="rId6" imgW="63468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732240" y="1556792"/>
          <a:ext cx="1209799" cy="388586"/>
        </p:xfrm>
        <a:graphic>
          <a:graphicData uri="http://schemas.openxmlformats.org/presentationml/2006/ole">
            <p:oleObj spid="_x0000_s24581" name="Rovnice" r:id="rId7" imgW="634680" imgH="203040" progId="Equation.3">
              <p:embed/>
            </p:oleObj>
          </a:graphicData>
        </a:graphic>
      </p:graphicFrame>
      <p:sp>
        <p:nvSpPr>
          <p:cNvPr id="9" name="Prstenec 8"/>
          <p:cNvSpPr/>
          <p:nvPr/>
        </p:nvSpPr>
        <p:spPr>
          <a:xfrm>
            <a:off x="1907704" y="2996952"/>
            <a:ext cx="144016" cy="144016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907704" y="5661248"/>
            <a:ext cx="4752528" cy="72008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55576" y="2152933"/>
          <a:ext cx="576064" cy="278100"/>
        </p:xfrm>
        <a:graphic>
          <a:graphicData uri="http://schemas.openxmlformats.org/presentationml/2006/ole">
            <p:oleObj spid="_x0000_s24582" name="Rovnice" r:id="rId8" imgW="368280" imgH="17748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2781300" y="2113533"/>
          <a:ext cx="555625" cy="317500"/>
        </p:xfrm>
        <a:graphic>
          <a:graphicData uri="http://schemas.openxmlformats.org/presentationml/2006/ole">
            <p:oleObj spid="_x0000_s24583" name="Rovnice" r:id="rId9" imgW="355320" imgH="20304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4860032" y="2152933"/>
          <a:ext cx="576064" cy="278100"/>
        </p:xfrm>
        <a:graphic>
          <a:graphicData uri="http://schemas.openxmlformats.org/presentationml/2006/ole">
            <p:oleObj spid="_x0000_s24584" name="Rovnice" r:id="rId10" imgW="368280" imgH="17748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6804248" y="2113533"/>
          <a:ext cx="555625" cy="317500"/>
        </p:xfrm>
        <a:graphic>
          <a:graphicData uri="http://schemas.openxmlformats.org/presentationml/2006/ole">
            <p:oleObj spid="_x0000_s24586" name="Rovnice" r:id="rId11" imgW="355320" imgH="203040" progId="Equation.3">
              <p:embed/>
            </p:oleObj>
          </a:graphicData>
        </a:graphic>
      </p:graphicFrame>
      <p:sp>
        <p:nvSpPr>
          <p:cNvPr id="18" name="Obdélník 17"/>
          <p:cNvSpPr/>
          <p:nvPr/>
        </p:nvSpPr>
        <p:spPr>
          <a:xfrm>
            <a:off x="683568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699792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716016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732240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33 0.01065 0.00678 0.0213 0.01233 0.03403 C 0.01789 0.04676 0.02796 0.06366 0.03369 0.07639 C 0.03941 0.08912 0.04306 0.10046 0.04705 0.11042 C 0.05105 0.12037 0.05209 0.12546 0.0573 0.13611 C 0.0625 0.14676 0.07049 0.15972 0.07865 0.17431 C 0.08681 0.18889 0.09757 0.20972 0.10625 0.22315 C 0.11494 0.23658 0.12153 0.24352 0.13073 0.25463 C 0.13994 0.26574 0.15105 0.28056 0.16129 0.28982 C 0.17153 0.29908 0.18004 0.30347 0.19184 0.31042 C 0.20365 0.31736 0.22136 0.32847 0.23264 0.33218 C 0.24393 0.33588 0.24844 0.33472 0.25921 0.33333 C 0.26997 0.33195 0.28629 0.32801 0.29705 0.32384 C 0.30782 0.31968 0.31511 0.31482 0.32362 0.30903 C 0.33212 0.30324 0.34046 0.29607 0.34809 0.28866 C 0.35573 0.28125 0.36303 0.2713 0.36945 0.26412 C 0.3757 0.25695 0.38004 0.25347 0.38681 0.24491 C 0.39358 0.23634 0.40348 0.22315 0.41007 0.21227 C 0.41702 0.20139 0.42257 0.18935 0.42761 0.17963 C 0.43264 0.16991 0.43664 0.16088 0.44098 0.15394 C 0.44514 0.14699 0.44827 0.14699 0.45313 0.1375 C 0.45782 0.12801 0.46441 0.11088 0.47032 0.09676 C 0.47639 0.08264 0.48473 0.06574 0.48994 0.05324 C 0.49514 0.04074 0.49723 0.03403 0.50209 0.02199 C 0.50695 0.00996 0.51667 -0.01227 0.51945 -0.01898 " pathEditMode="relative" ptsTypes="aaaaaaaaaaaaaaaaaaaaaaaaA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0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Parabola se dotýká osy x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723795" y="1628800"/>
          <a:ext cx="1379538" cy="434975"/>
        </p:xfrm>
        <a:graphic>
          <a:graphicData uri="http://schemas.openxmlformats.org/presentationml/2006/ole">
            <p:oleObj spid="_x0000_s25603" name="Rovnice" r:id="rId3" imgW="723600" imgH="22860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55576" y="2192893"/>
          <a:ext cx="576064" cy="278100"/>
        </p:xfrm>
        <a:graphic>
          <a:graphicData uri="http://schemas.openxmlformats.org/presentationml/2006/ole">
            <p:oleObj spid="_x0000_s25606" name="Rovnice" r:id="rId4" imgW="368280" imgH="17748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2843808" y="2132856"/>
          <a:ext cx="1052513" cy="338137"/>
        </p:xfrm>
        <a:graphic>
          <a:graphicData uri="http://schemas.openxmlformats.org/presentationml/2006/ole">
            <p:oleObj spid="_x0000_s25607" name="Rovnice" r:id="rId5" imgW="672840" imgH="21564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4878388" y="2193180"/>
          <a:ext cx="536575" cy="277813"/>
        </p:xfrm>
        <a:graphic>
          <a:graphicData uri="http://schemas.openxmlformats.org/presentationml/2006/ole">
            <p:oleObj spid="_x0000_s25608" name="Rovnice" r:id="rId6" imgW="342720" imgH="17748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6804248" y="2153493"/>
          <a:ext cx="555625" cy="317500"/>
        </p:xfrm>
        <a:graphic>
          <a:graphicData uri="http://schemas.openxmlformats.org/presentationml/2006/ole">
            <p:oleObj spid="_x0000_s25609" name="Rovnice" r:id="rId7" imgW="355320" imgH="203040" progId="Equation.3">
              <p:embed/>
            </p:oleObj>
          </a:graphicData>
        </a:graphic>
      </p:graphicFrame>
      <p:sp>
        <p:nvSpPr>
          <p:cNvPr id="18" name="Obdélník 17"/>
          <p:cNvSpPr/>
          <p:nvPr/>
        </p:nvSpPr>
        <p:spPr>
          <a:xfrm>
            <a:off x="683568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699792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716016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732240" y="2132856"/>
            <a:ext cx="12241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Výsledek</a:t>
            </a:r>
            <a:endParaRPr lang="cs-CZ" dirty="0"/>
          </a:p>
        </p:txBody>
      </p:sp>
      <p:graphicFrame>
        <p:nvGraphicFramePr>
          <p:cNvPr id="23" name="Graf 22"/>
          <p:cNvGraphicFramePr/>
          <p:nvPr/>
        </p:nvGraphicFramePr>
        <p:xfrm>
          <a:off x="1691680" y="2852936"/>
          <a:ext cx="5760640" cy="33843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683568" y="1628800"/>
          <a:ext cx="1379538" cy="434975"/>
        </p:xfrm>
        <a:graphic>
          <a:graphicData uri="http://schemas.openxmlformats.org/presentationml/2006/ole">
            <p:oleObj spid="_x0000_s25610" name="Rovnice" r:id="rId9" imgW="723600" imgH="228600" progId="Equation.3">
              <p:embed/>
            </p:oleObj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/>
        </p:nvGraphicFramePr>
        <p:xfrm>
          <a:off x="4764022" y="1628800"/>
          <a:ext cx="1379538" cy="434975"/>
        </p:xfrm>
        <a:graphic>
          <a:graphicData uri="http://schemas.openxmlformats.org/presentationml/2006/ole">
            <p:oleObj spid="_x0000_s25611" name="Rovnice" r:id="rId10" imgW="723600" imgH="228600" progId="Equation.3">
              <p:embed/>
            </p:oleObj>
          </a:graphicData>
        </a:graphic>
      </p:graphicFrame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6804248" y="1628800"/>
          <a:ext cx="1379538" cy="434975"/>
        </p:xfrm>
        <a:graphic>
          <a:graphicData uri="http://schemas.openxmlformats.org/presentationml/2006/ole">
            <p:oleObj spid="_x0000_s25612" name="Rovnice" r:id="rId11" imgW="723600" imgH="228600" progId="Equation.3">
              <p:embed/>
            </p:oleObj>
          </a:graphicData>
        </a:graphic>
      </p:graphicFrame>
      <p:sp>
        <p:nvSpPr>
          <p:cNvPr id="9" name="Prstenec 8"/>
          <p:cNvSpPr/>
          <p:nvPr/>
        </p:nvSpPr>
        <p:spPr>
          <a:xfrm>
            <a:off x="2411760" y="3501008"/>
            <a:ext cx="144016" cy="144016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Prstenec 26"/>
          <p:cNvSpPr/>
          <p:nvPr/>
        </p:nvSpPr>
        <p:spPr>
          <a:xfrm>
            <a:off x="4499992" y="5733256"/>
            <a:ext cx="144016" cy="144016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Prstenec 27"/>
          <p:cNvSpPr/>
          <p:nvPr/>
        </p:nvSpPr>
        <p:spPr>
          <a:xfrm>
            <a:off x="2411760" y="3501008"/>
            <a:ext cx="144016" cy="144016"/>
          </a:xfrm>
          <a:prstGeom prst="donu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38 0.01598 0.01094 0.03195 0.01632 0.0463 C 0.0217 0.06065 0.02569 0.06922 0.03264 0.08565 C 0.03958 0.10209 0.04757 0.12292 0.05816 0.1456 C 0.06875 0.16829 0.08576 0.20371 0.096 0.22176 C 0.10625 0.23982 0.11041 0.24329 0.11944 0.2544 C 0.12847 0.26551 0.13975 0.27732 0.15 0.28843 C 0.16024 0.29954 0.17309 0.31551 0.18055 0.32107 C 0.18802 0.32662 0.18923 0.32084 0.19496 0.32246 C 0.20069 0.32408 0.20781 0.32848 0.21528 0.33056 C 0.22274 0.33264 0.22986 0.33588 0.23975 0.33473 C 0.24965 0.33357 0.26441 0.32709 0.27448 0.32385 C 0.28455 0.3206 0.29132 0.3213 0.3 0.31551 C 0.30868 0.30973 0.31719 0.29908 0.32656 0.28843 C 0.33594 0.27778 0.34635 0.26482 0.35607 0.25162 C 0.3658 0.23843 0.37465 0.22685 0.38472 0.20949 C 0.39479 0.19213 0.40798 0.16574 0.41632 0.14815 C 0.4243 0.13056 0.42778 0.12037 0.43368 0.10463 C 0.43941 0.08889 0.44514 0.0713 0.45208 0.0544 C 0.45885 0.0375 0.47048 0.01111 0.47448 0.00278 " pathEditMode="relative" ptsTypes="aaaaaaaaaaaaaaaaaaaA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816 0.02315 0.01632 0.04653 0.02656 0.07084 C 0.0368 0.09514 0.04983 0.12153 0.06128 0.1456 C 0.07274 0.16968 0.08368 0.19676 0.09496 0.21505 C 0.10625 0.23334 0.11528 0.2419 0.12865 0.25579 C 0.14201 0.26968 0.16389 0.28935 0.17552 0.29792 C 0.18715 0.30648 0.19115 0.30926 0.19896 0.30741 C 0.20677 0.30556 0.21371 0.28959 0.2224 0.28704 C 0.23108 0.28449 0.24375 0.29005 0.25104 0.29259 C 0.25833 0.29514 0.25677 0.30509 0.26632 0.30209 C 0.27587 0.29908 0.29514 0.28681 0.30816 0.27477 C 0.32118 0.26273 0.33212 0.24792 0.34496 0.22986 C 0.35781 0.21181 0.37483 0.18634 0.38576 0.16597 C 0.3967 0.1456 0.40087 0.12685 0.41024 0.10741 C 0.41962 0.08797 0.43299 0.0706 0.44184 0.04884 C 0.45069 0.02709 0.45955 -0.01111 0.46319 -0.02315 " pathEditMode="relative" ptsTypes="aaaaaaaaaaaaaaaA">
                                      <p:cBhvr>
                                        <p:cTn id="62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Graphic spid="23" grpId="0">
        <p:bldAsOne/>
      </p:bldGraphic>
      <p:bldP spid="9" grpId="1" animBg="1"/>
      <p:bldP spid="9" grpId="2" animBg="1"/>
      <p:bldP spid="27" grpId="0" animBg="1"/>
      <p:bldP spid="27" grpId="1" animBg="1"/>
      <p:bldP spid="28" grpId="0" animBg="1"/>
      <p:bldP spid="28" grpId="1" animBg="1"/>
      <p:bldP spid="28" grpId="2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 postupu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určit průsečíky paraboly s osou x, pokud existují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určit kořeny kvadratické rovnice</a:t>
            </a:r>
          </a:p>
          <a:p>
            <a:r>
              <a:rPr lang="cs-CZ" dirty="0" smtClean="0"/>
              <a:t>zavěsit správně parabolu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pro a&gt;0 má parabola minimum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pro a&lt;0 má parabola maximum</a:t>
            </a:r>
          </a:p>
          <a:p>
            <a:r>
              <a:rPr lang="cs-CZ" dirty="0" smtClean="0"/>
              <a:t>přečíst </a:t>
            </a:r>
            <a:r>
              <a:rPr lang="cs-CZ" smtClean="0"/>
              <a:t>z grafu správně </a:t>
            </a:r>
            <a:r>
              <a:rPr lang="cs-CZ" dirty="0" smtClean="0"/>
              <a:t>intervaly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Veškeré materiály včetně obrázků jsou dílem autora</a:t>
            </a:r>
          </a:p>
          <a:p>
            <a:pPr>
              <a:buNone/>
            </a:pPr>
            <a:r>
              <a:rPr lang="cs-CZ" sz="2400" dirty="0" smtClean="0"/>
              <a:t>Obrázky grafů vznikly jako 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v programu MS Excel</a:t>
            </a:r>
          </a:p>
          <a:p>
            <a:pPr algn="ctr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167</Words>
  <Application>Microsoft Office PowerPoint</Application>
  <PresentationFormat>Předvádění na obrazovce (4:3)</PresentationFormat>
  <Paragraphs>57</Paragraphs>
  <Slides>12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sady Office</vt:lpstr>
      <vt:lpstr>Rovnice</vt:lpstr>
      <vt:lpstr>Editor rovnic 3.0</vt:lpstr>
      <vt:lpstr>Snímek 1</vt:lpstr>
      <vt:lpstr>Snímek 2</vt:lpstr>
      <vt:lpstr>Kvadratické nerovnice</vt:lpstr>
      <vt:lpstr>Definice kvadratické nerovnice</vt:lpstr>
      <vt:lpstr>   Co zjistíme z grafu </vt:lpstr>
      <vt:lpstr>Grafická metoda řešení nerovnic</vt:lpstr>
      <vt:lpstr>Grafická metoda řešení nerovnic</vt:lpstr>
      <vt:lpstr>Příklad: Řešte nerovnice</vt:lpstr>
      <vt:lpstr>Parabola nemá průsečíky s osou x</vt:lpstr>
      <vt:lpstr>Parabola se dotýká osy x</vt:lpstr>
      <vt:lpstr>Shrnutí postupu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Kvadratické nerovnice </dc:title>
  <dc:creator>admin</dc:creator>
  <cp:lastModifiedBy>zstrechi</cp:lastModifiedBy>
  <cp:revision>50</cp:revision>
  <dcterms:created xsi:type="dcterms:W3CDTF">2013-02-21T20:05:48Z</dcterms:created>
  <dcterms:modified xsi:type="dcterms:W3CDTF">2014-01-15T15:20:06Z</dcterms:modified>
</cp:coreProperties>
</file>