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3" r:id="rId2"/>
    <p:sldId id="264" r:id="rId3"/>
    <p:sldId id="256" r:id="rId4"/>
    <p:sldId id="267" r:id="rId5"/>
    <p:sldId id="266" r:id="rId6"/>
    <p:sldId id="257" r:id="rId7"/>
    <p:sldId id="258" r:id="rId8"/>
    <p:sldId id="259" r:id="rId9"/>
    <p:sldId id="260" r:id="rId10"/>
    <p:sldId id="261" r:id="rId11"/>
    <p:sldId id="262" r:id="rId12"/>
    <p:sldId id="268" r:id="rId13"/>
    <p:sldId id="269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4" Type="http://schemas.openxmlformats.org/officeDocument/2006/relationships/image" Target="../media/image16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11" Type="http://schemas.openxmlformats.org/officeDocument/2006/relationships/image" Target="../media/image27.wmf"/><Relationship Id="rId5" Type="http://schemas.openxmlformats.org/officeDocument/2006/relationships/image" Target="../media/image21.wmf"/><Relationship Id="rId10" Type="http://schemas.openxmlformats.org/officeDocument/2006/relationships/image" Target="../media/image26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image" Target="../media/image31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image" Target="../media/image3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EB3C37-15F3-4DED-BF17-CD28BCF39871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35D80-B20D-4DAD-B986-7B7A4B85E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4.bin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.bin"/><Relationship Id="rId13" Type="http://schemas.openxmlformats.org/officeDocument/2006/relationships/oleObject" Target="../embeddings/oleObject25.bin"/><Relationship Id="rId3" Type="http://schemas.openxmlformats.org/officeDocument/2006/relationships/oleObject" Target="../embeddings/oleObject15.bin"/><Relationship Id="rId7" Type="http://schemas.openxmlformats.org/officeDocument/2006/relationships/oleObject" Target="../embeddings/oleObject19.bin"/><Relationship Id="rId12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8.bin"/><Relationship Id="rId11" Type="http://schemas.openxmlformats.org/officeDocument/2006/relationships/oleObject" Target="../embeddings/oleObject23.bin"/><Relationship Id="rId5" Type="http://schemas.openxmlformats.org/officeDocument/2006/relationships/oleObject" Target="../embeddings/oleObject17.bin"/><Relationship Id="rId10" Type="http://schemas.openxmlformats.org/officeDocument/2006/relationships/oleObject" Target="../embeddings/oleObject22.bin"/><Relationship Id="rId4" Type="http://schemas.openxmlformats.org/officeDocument/2006/relationships/oleObject" Target="../embeddings/oleObject16.bin"/><Relationship Id="rId9" Type="http://schemas.openxmlformats.org/officeDocument/2006/relationships/oleObject" Target="../embeddings/oleObject21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30.png"/><Relationship Id="rId4" Type="http://schemas.openxmlformats.org/officeDocument/2006/relationships/oleObject" Target="../embeddings/oleObject27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29.bin"/><Relationship Id="rId4" Type="http://schemas.openxmlformats.org/officeDocument/2006/relationships/oleObject" Target="../embeddings/oleObject28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31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VY_32_INOVACE_112.MAT.02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smtClean="0"/>
              <a:t>Numerické řešení kvadratických nerovnic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112.MAT.02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Numerické řešení kvadratických nerovnic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325 kB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:14. 9. 2013</a:t>
            </a:r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 </a:t>
            </a:r>
            <a:r>
              <a:rPr lang="en-US" sz="2800" dirty="0" err="1" smtClean="0"/>
              <a:t>Kvadratick</a:t>
            </a:r>
            <a:r>
              <a:rPr lang="cs-CZ" sz="2800" dirty="0" smtClean="0"/>
              <a:t>á</a:t>
            </a:r>
            <a:r>
              <a:rPr lang="en-US" sz="2800" dirty="0" smtClean="0"/>
              <a:t> </a:t>
            </a:r>
            <a:r>
              <a:rPr lang="en-US" sz="2800" dirty="0" err="1" smtClean="0"/>
              <a:t>nerovnice</a:t>
            </a:r>
            <a:r>
              <a:rPr lang="cs-CZ" sz="2800" dirty="0" smtClean="0"/>
              <a:t>, součinový tvar nerovnice,nulové body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</a:t>
            </a:r>
            <a:r>
              <a:rPr lang="cs-CZ" sz="2800" smtClean="0"/>
              <a:t>Prezentace </a:t>
            </a:r>
            <a:r>
              <a:rPr lang="cs-CZ" sz="2800" smtClean="0"/>
              <a:t>vysvětluje metodu </a:t>
            </a:r>
            <a:r>
              <a:rPr lang="cs-CZ" sz="2800" dirty="0" smtClean="0"/>
              <a:t>nulových bodů při řešení kvadratických </a:t>
            </a:r>
            <a:r>
              <a:rPr lang="cs-CZ" sz="2800" smtClean="0"/>
              <a:t>nerovnic</a:t>
            </a:r>
            <a:r>
              <a:rPr lang="cs-CZ" sz="2800" smtClean="0"/>
              <a:t>. Obsahuje pět jednoduchých příkladů na pochopení metody.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Kvadratické nerovnice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r>
              <a:rPr lang="cs-CZ" smtClean="0">
                <a:solidFill>
                  <a:schemeClr val="tx1"/>
                </a:solidFill>
              </a:rPr>
              <a:t>Numerické řešení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Definice kvadratické nerovnice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Kvadratická nerovnice je každá nerovnice, kterou lze upravit na tvar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952500" y="2924944"/>
          <a:ext cx="2876866" cy="576064"/>
        </p:xfrm>
        <a:graphic>
          <a:graphicData uri="http://schemas.openxmlformats.org/presentationml/2006/ole">
            <p:oleObj spid="_x0000_s23554" name="Rovnice" r:id="rId3" imgW="96516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952500" y="3717032"/>
          <a:ext cx="2876866" cy="576064"/>
        </p:xfrm>
        <a:graphic>
          <a:graphicData uri="http://schemas.openxmlformats.org/presentationml/2006/ole">
            <p:oleObj spid="_x0000_s23555" name="Rovnice" r:id="rId4" imgW="96516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952500" y="4581525"/>
          <a:ext cx="2914650" cy="576263"/>
        </p:xfrm>
        <a:graphic>
          <a:graphicData uri="http://schemas.openxmlformats.org/presentationml/2006/ole">
            <p:oleObj spid="_x0000_s23556" name="Rovnice" r:id="rId5" imgW="97776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952500" y="5229200"/>
          <a:ext cx="2876866" cy="576064"/>
        </p:xfrm>
        <a:graphic>
          <a:graphicData uri="http://schemas.openxmlformats.org/presentationml/2006/ole">
            <p:oleObj spid="_x0000_s23557" name="Rovnice" r:id="rId6" imgW="965160" imgH="203040" progId="Equation.3">
              <p:embed/>
            </p:oleObj>
          </a:graphicData>
        </a:graphic>
      </p:graphicFrame>
      <p:sp>
        <p:nvSpPr>
          <p:cNvPr id="8" name="Obdélník s jedním zakulaceným rohem 7"/>
          <p:cNvSpPr/>
          <p:nvPr/>
        </p:nvSpPr>
        <p:spPr>
          <a:xfrm>
            <a:off x="4644008" y="3212976"/>
            <a:ext cx="2808312" cy="576064"/>
          </a:xfrm>
          <a:prstGeom prst="round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neostré nerovnice</a:t>
            </a:r>
            <a:endParaRPr lang="cs-CZ" dirty="0"/>
          </a:p>
        </p:txBody>
      </p:sp>
      <p:sp>
        <p:nvSpPr>
          <p:cNvPr id="9" name="Obdélník s jedním zakulaceným rohem 8"/>
          <p:cNvSpPr/>
          <p:nvPr/>
        </p:nvSpPr>
        <p:spPr>
          <a:xfrm>
            <a:off x="4644008" y="4941168"/>
            <a:ext cx="2808312" cy="576064"/>
          </a:xfrm>
          <a:prstGeom prst="round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ostré nerovnice</a:t>
            </a:r>
            <a:endParaRPr lang="cs-CZ"/>
          </a:p>
        </p:txBody>
      </p:sp>
      <p:graphicFrame>
        <p:nvGraphicFramePr>
          <p:cNvPr id="23558" name="Object 5"/>
          <p:cNvGraphicFramePr>
            <a:graphicFrameLocks noChangeAspect="1"/>
          </p:cNvGraphicFramePr>
          <p:nvPr/>
        </p:nvGraphicFramePr>
        <p:xfrm>
          <a:off x="1349375" y="5876925"/>
          <a:ext cx="2119313" cy="576263"/>
        </p:xfrm>
        <a:graphic>
          <a:graphicData uri="http://schemas.openxmlformats.org/presentationml/2006/ole">
            <p:oleObj spid="_x0000_s23558" name="Rovnice" r:id="rId7" imgW="71100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Součinový tvar nerovnice(&lt;,&gt;,≤,≥)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403350" y="1695450"/>
          <a:ext cx="6096000" cy="901700"/>
        </p:xfrm>
        <a:graphic>
          <a:graphicData uri="http://schemas.openxmlformats.org/presentationml/2006/ole">
            <p:oleObj spid="_x0000_s24578" name="Rovnice" r:id="rId3" imgW="1460160" imgH="215640" progId="Equation.3">
              <p:embed/>
            </p:oleObj>
          </a:graphicData>
        </a:graphic>
      </p:graphicFrame>
      <p:graphicFrame>
        <p:nvGraphicFramePr>
          <p:cNvPr id="24580" name="Zástupný symbol pro obsah 3"/>
          <p:cNvGraphicFramePr>
            <a:graphicFrameLocks noChangeAspect="1"/>
          </p:cNvGraphicFramePr>
          <p:nvPr/>
        </p:nvGraphicFramePr>
        <p:xfrm>
          <a:off x="2627784" y="3861048"/>
          <a:ext cx="3779837" cy="657225"/>
        </p:xfrm>
        <a:graphic>
          <a:graphicData uri="http://schemas.openxmlformats.org/presentationml/2006/ole">
            <p:oleObj spid="_x0000_s24580" name="Rovnice" r:id="rId4" imgW="1168200" imgH="203040" progId="Equation.3">
              <p:embed/>
            </p:oleObj>
          </a:graphicData>
        </a:graphic>
      </p:graphicFrame>
      <p:graphicFrame>
        <p:nvGraphicFramePr>
          <p:cNvPr id="24582" name="Zástupný symbol pro obsah 3"/>
          <p:cNvGraphicFramePr>
            <a:graphicFrameLocks noChangeAspect="1"/>
          </p:cNvGraphicFramePr>
          <p:nvPr/>
        </p:nvGraphicFramePr>
        <p:xfrm>
          <a:off x="2363788" y="5300663"/>
          <a:ext cx="4535487" cy="719137"/>
        </p:xfrm>
        <a:graphic>
          <a:graphicData uri="http://schemas.openxmlformats.org/presentationml/2006/ole">
            <p:oleObj spid="_x0000_s24582" name="Rovnice" r:id="rId5" imgW="1523880" imgH="241200" progId="Equation.3">
              <p:embed/>
            </p:oleObj>
          </a:graphicData>
        </a:graphic>
      </p:graphicFrame>
      <p:graphicFrame>
        <p:nvGraphicFramePr>
          <p:cNvPr id="24583" name="Zástupný symbol pro obsah 3"/>
          <p:cNvGraphicFramePr>
            <a:graphicFrameLocks noChangeAspect="1"/>
          </p:cNvGraphicFramePr>
          <p:nvPr/>
        </p:nvGraphicFramePr>
        <p:xfrm>
          <a:off x="2699792" y="4725144"/>
          <a:ext cx="3780165" cy="665369"/>
        </p:xfrm>
        <a:graphic>
          <a:graphicData uri="http://schemas.openxmlformats.org/presentationml/2006/ole">
            <p:oleObj spid="_x0000_s24583" name="Rovnice" r:id="rId6" imgW="1155600" imgH="2030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7740351" y="1772816"/>
          <a:ext cx="972109" cy="648072"/>
        </p:xfrm>
        <a:graphic>
          <a:graphicData uri="http://schemas.openxmlformats.org/presentationml/2006/ole">
            <p:oleObj spid="_x0000_s24584" name="Rovnice" r:id="rId7" imgW="266400" imgH="177480" progId="Equation.3">
              <p:embed/>
            </p:oleObj>
          </a:graphicData>
        </a:graphic>
      </p:graphicFrame>
      <p:sp>
        <p:nvSpPr>
          <p:cNvPr id="9" name="Obdélník 8"/>
          <p:cNvSpPr/>
          <p:nvPr/>
        </p:nvSpPr>
        <p:spPr>
          <a:xfrm>
            <a:off x="2051720" y="3717032"/>
            <a:ext cx="5256584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/>
              <a:t>Příklady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899592" y="1772816"/>
            <a:ext cx="4248472" cy="9361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Princip metody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1338263" y="1841500"/>
          <a:ext cx="3494087" cy="901700"/>
        </p:xfrm>
        <a:graphic>
          <a:graphicData uri="http://schemas.openxmlformats.org/presentationml/2006/ole">
            <p:oleObj spid="_x0000_s1037" name="Rovnice" r:id="rId3" imgW="787320" imgH="203040" progId="Equation.3">
              <p:embed/>
            </p:oleObj>
          </a:graphicData>
        </a:graphic>
      </p:graphicFrame>
      <p:graphicFrame>
        <p:nvGraphicFramePr>
          <p:cNvPr id="1030" name="Zástupný symbol pro obsah 3"/>
          <p:cNvGraphicFramePr>
            <a:graphicFrameLocks noChangeAspect="1"/>
          </p:cNvGraphicFramePr>
          <p:nvPr/>
        </p:nvGraphicFramePr>
        <p:xfrm>
          <a:off x="2927350" y="2984500"/>
          <a:ext cx="5538788" cy="939800"/>
        </p:xfrm>
        <a:graphic>
          <a:graphicData uri="http://schemas.openxmlformats.org/presentationml/2006/ole">
            <p:oleObj spid="_x0000_s1038" name="Rovnice" r:id="rId4" imgW="850680" imgH="203040" progId="Equation.3">
              <p:embed/>
            </p:oleObj>
          </a:graphicData>
        </a:graphic>
      </p:graphicFrame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3044825" y="5003800"/>
          <a:ext cx="5454650" cy="939800"/>
        </p:xfrm>
        <a:graphic>
          <a:graphicData uri="http://schemas.openxmlformats.org/presentationml/2006/ole">
            <p:oleObj spid="_x0000_s1039" name="Rovnice" r:id="rId5" imgW="838080" imgH="203040" progId="Equation.3">
              <p:embed/>
            </p:oleObj>
          </a:graphicData>
        </a:graphic>
      </p:graphicFrame>
      <p:graphicFrame>
        <p:nvGraphicFramePr>
          <p:cNvPr id="1032" name="Object 8"/>
          <p:cNvGraphicFramePr>
            <a:graphicFrameLocks noChangeAspect="1"/>
          </p:cNvGraphicFramePr>
          <p:nvPr/>
        </p:nvGraphicFramePr>
        <p:xfrm>
          <a:off x="5004048" y="4221088"/>
          <a:ext cx="909638" cy="593725"/>
        </p:xfrm>
        <a:graphic>
          <a:graphicData uri="http://schemas.openxmlformats.org/presentationml/2006/ole">
            <p:oleObj spid="_x0000_s1040" name="Rovnice" r:id="rId6" imgW="139518" imgH="126835" progId="Equation.3">
              <p:embed/>
            </p:oleObj>
          </a:graphicData>
        </a:graphic>
      </p:graphicFrame>
      <p:sp>
        <p:nvSpPr>
          <p:cNvPr id="12" name="Obdélník 11"/>
          <p:cNvSpPr/>
          <p:nvPr/>
        </p:nvSpPr>
        <p:spPr>
          <a:xfrm>
            <a:off x="3059832" y="5085184"/>
            <a:ext cx="5184576" cy="9361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2. </a:t>
            </a:r>
            <a:r>
              <a:rPr lang="en-US" sz="2800" dirty="0" err="1" smtClean="0"/>
              <a:t>varianta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4355976" y="4041068"/>
            <a:ext cx="2160240" cy="9361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 smtClean="0"/>
              <a:t>nebo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059832" y="2996952"/>
            <a:ext cx="5185152" cy="9361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1. </a:t>
            </a:r>
            <a:r>
              <a:rPr lang="en-US" sz="2800" dirty="0" err="1" smtClean="0"/>
              <a:t>varianta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err="1" smtClean="0"/>
              <a:t>Nerovnice</a:t>
            </a:r>
            <a:r>
              <a:rPr lang="en-US" dirty="0" smtClean="0"/>
              <a:t> v </a:t>
            </a:r>
            <a:r>
              <a:rPr lang="cs-CZ" dirty="0" smtClean="0"/>
              <a:t>součinovém</a:t>
            </a:r>
            <a:r>
              <a:rPr lang="en-US" dirty="0" smtClean="0"/>
              <a:t> </a:t>
            </a:r>
            <a:r>
              <a:rPr lang="en-US" dirty="0" err="1" smtClean="0"/>
              <a:t>tvaru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2184400" y="1519238"/>
          <a:ext cx="3886200" cy="682625"/>
        </p:xfrm>
        <a:graphic>
          <a:graphicData uri="http://schemas.openxmlformats.org/presentationml/2006/ole">
            <p:oleObj spid="_x0000_s2072" name="Rovnice" r:id="rId3" imgW="115560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547664" y="2492896"/>
          <a:ext cx="1130300" cy="863600"/>
        </p:xfrm>
        <a:graphic>
          <a:graphicData uri="http://schemas.openxmlformats.org/presentationml/2006/ole">
            <p:oleObj spid="_x0000_s2073" name="Rovnice" r:id="rId4" imgW="558720" imgH="43164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6588224" y="2492896"/>
          <a:ext cx="1130300" cy="864096"/>
        </p:xfrm>
        <a:graphic>
          <a:graphicData uri="http://schemas.openxmlformats.org/presentationml/2006/ole">
            <p:oleObj spid="_x0000_s2074" name="Rovnice" r:id="rId5" imgW="558720" imgH="431640" progId="Equation.3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1331640" y="2492896"/>
            <a:ext cx="1659184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1. varianta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388903" y="2492896"/>
            <a:ext cx="1550769" cy="792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2. varianta</a:t>
            </a:r>
            <a:endParaRPr lang="cs-CZ" sz="2400" dirty="0"/>
          </a:p>
        </p:txBody>
      </p:sp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1547664" y="3789040"/>
          <a:ext cx="1008062" cy="927100"/>
        </p:xfrm>
        <a:graphic>
          <a:graphicData uri="http://schemas.openxmlformats.org/presentationml/2006/ole">
            <p:oleObj spid="_x0000_s2075" name="Rovnice" r:id="rId6" imgW="469800" imgH="431640" progId="Equation.3">
              <p:embed/>
            </p:oleObj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6660232" y="3717032"/>
          <a:ext cx="954088" cy="901700"/>
        </p:xfrm>
        <a:graphic>
          <a:graphicData uri="http://schemas.openxmlformats.org/presentationml/2006/ole">
            <p:oleObj spid="_x0000_s2076" name="Rovnice" r:id="rId7" imgW="457200" imgH="431640" progId="Equation.3">
              <p:embed/>
            </p:oleObj>
          </a:graphicData>
        </a:graphic>
      </p:graphicFrame>
      <p:sp>
        <p:nvSpPr>
          <p:cNvPr id="9" name="Obdélník 8"/>
          <p:cNvSpPr/>
          <p:nvPr/>
        </p:nvSpPr>
        <p:spPr>
          <a:xfrm>
            <a:off x="1439652" y="3645024"/>
            <a:ext cx="1422158" cy="1008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soustava nerovnic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499672" y="3645036"/>
            <a:ext cx="1329231" cy="1008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soustava nerovnic</a:t>
            </a:r>
            <a:endParaRPr lang="cs-CZ" dirty="0"/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2077" name="Rovnice" r:id="rId8" imgW="114151" imgH="215619" progId="Equation.3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1485900" y="4940300"/>
          <a:ext cx="1981200" cy="431800"/>
        </p:xfrm>
        <a:graphic>
          <a:graphicData uri="http://schemas.openxmlformats.org/presentationml/2006/ole">
            <p:oleObj spid="_x0000_s2078" name="Rovnice" r:id="rId9" imgW="990360" imgH="215640" progId="Equation.3">
              <p:embed/>
            </p:oleObj>
          </a:graphicData>
        </a:graphic>
      </p:graphicFrame>
      <p:graphicFrame>
        <p:nvGraphicFramePr>
          <p:cNvPr id="2057" name="Object 9"/>
          <p:cNvGraphicFramePr>
            <a:graphicFrameLocks noChangeAspect="1"/>
          </p:cNvGraphicFramePr>
          <p:nvPr/>
        </p:nvGraphicFramePr>
        <p:xfrm>
          <a:off x="1619672" y="5445224"/>
          <a:ext cx="1198563" cy="432048"/>
        </p:xfrm>
        <a:graphic>
          <a:graphicData uri="http://schemas.openxmlformats.org/presentationml/2006/ole">
            <p:oleObj spid="_x0000_s2079" name="Rovnice" r:id="rId10" imgW="596641" imgH="215806" progId="Equation.3">
              <p:embed/>
            </p:oleObj>
          </a:graphicData>
        </a:graphic>
      </p:graphicFrame>
      <p:graphicFrame>
        <p:nvGraphicFramePr>
          <p:cNvPr id="2058" name="Object 10"/>
          <p:cNvGraphicFramePr>
            <a:graphicFrameLocks noChangeAspect="1"/>
          </p:cNvGraphicFramePr>
          <p:nvPr/>
        </p:nvGraphicFramePr>
        <p:xfrm>
          <a:off x="6083300" y="4940300"/>
          <a:ext cx="2311400" cy="431800"/>
        </p:xfrm>
        <a:graphic>
          <a:graphicData uri="http://schemas.openxmlformats.org/presentationml/2006/ole">
            <p:oleObj spid="_x0000_s2080" name="Rovnice" r:id="rId11" imgW="1155600" imgH="215640" progId="Equation.3">
              <p:embed/>
            </p:oleObj>
          </a:graphicData>
        </a:graphic>
      </p:graphicFrame>
      <p:graphicFrame>
        <p:nvGraphicFramePr>
          <p:cNvPr id="2059" name="Object 11"/>
          <p:cNvGraphicFramePr>
            <a:graphicFrameLocks noChangeAspect="1"/>
          </p:cNvGraphicFramePr>
          <p:nvPr/>
        </p:nvGraphicFramePr>
        <p:xfrm>
          <a:off x="6372200" y="5373216"/>
          <a:ext cx="1581150" cy="433388"/>
        </p:xfrm>
        <a:graphic>
          <a:graphicData uri="http://schemas.openxmlformats.org/presentationml/2006/ole">
            <p:oleObj spid="_x0000_s2081" name="Rovnice" r:id="rId12" imgW="787058" imgH="215806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3275856" y="6165304"/>
          <a:ext cx="2573337" cy="433388"/>
        </p:xfrm>
        <a:graphic>
          <a:graphicData uri="http://schemas.openxmlformats.org/presentationml/2006/ole">
            <p:oleObj spid="_x0000_s2082" name="Rovnice" r:id="rId13" imgW="1282700" imgH="215900" progId="Equation.3">
              <p:embed/>
            </p:oleObj>
          </a:graphicData>
        </a:graphic>
      </p:graphicFrame>
      <p:sp>
        <p:nvSpPr>
          <p:cNvPr id="20" name="Obdélník 19"/>
          <p:cNvSpPr/>
          <p:nvPr/>
        </p:nvSpPr>
        <p:spPr>
          <a:xfrm>
            <a:off x="827584" y="5013176"/>
            <a:ext cx="2844316" cy="8640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řešení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796136" y="4941168"/>
            <a:ext cx="2880320" cy="8640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řešení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39952" y="2636912"/>
            <a:ext cx="864096" cy="43204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nebo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139952" y="4005064"/>
            <a:ext cx="864096" cy="43204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nebo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139952" y="5229200"/>
            <a:ext cx="864096" cy="43204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nebo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275856" y="6093296"/>
            <a:ext cx="2736304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Celkové 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1" grpId="0" animBg="1"/>
      <p:bldP spid="11" grpId="1" animBg="1"/>
      <p:bldP spid="20" grpId="0" animBg="1"/>
      <p:bldP spid="20" grpId="1" animBg="1"/>
      <p:bldP spid="21" grpId="0" animBg="1"/>
      <p:bldP spid="21" grpId="1" animBg="1"/>
      <p:bldP spid="10" grpId="0" animBg="1"/>
      <p:bldP spid="12" grpId="0" animBg="1"/>
      <p:bldP spid="22" grpId="0" animBg="1"/>
      <p:bldP spid="23" grpId="0" animBg="1"/>
      <p:bldP spid="23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Metoda nulových bodů</a:t>
            </a:r>
            <a:endParaRPr lang="cs-CZ" dirty="0"/>
          </a:p>
        </p:txBody>
      </p:sp>
      <p:graphicFrame>
        <p:nvGraphicFramePr>
          <p:cNvPr id="16386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3048000" y="1630363"/>
          <a:ext cx="2400300" cy="422275"/>
        </p:xfrm>
        <a:graphic>
          <a:graphicData uri="http://schemas.openxmlformats.org/presentationml/2006/ole">
            <p:oleObj spid="_x0000_s16390" name="Rovnice" r:id="rId3" imgW="115560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347864" y="2348880"/>
          <a:ext cx="1680288" cy="389632"/>
        </p:xfrm>
        <a:graphic>
          <a:graphicData uri="http://schemas.openxmlformats.org/presentationml/2006/ole">
            <p:oleObj spid="_x0000_s16391" name="Rovnice" r:id="rId4" imgW="876300" imgH="203200" progId="Equation.3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3059832" y="2204864"/>
            <a:ext cx="266429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Kdy je výraz roven 0?</a:t>
            </a:r>
            <a:endParaRPr lang="cs-CZ" dirty="0"/>
          </a:p>
        </p:txBody>
      </p:sp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2996952"/>
            <a:ext cx="5432425" cy="327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1907704" y="2996952"/>
            <a:ext cx="5472608" cy="331236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Zkoumání vlastností výrazu (x -3)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5004048" y="4293096"/>
            <a:ext cx="144016" cy="144016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" name="Skupina 20"/>
          <p:cNvGrpSpPr/>
          <p:nvPr/>
        </p:nvGrpSpPr>
        <p:grpSpPr>
          <a:xfrm>
            <a:off x="2771800" y="4797152"/>
            <a:ext cx="504056" cy="432048"/>
            <a:chOff x="6372200" y="3789040"/>
            <a:chExt cx="504056" cy="432048"/>
          </a:xfrm>
        </p:grpSpPr>
        <p:sp>
          <p:nvSpPr>
            <p:cNvPr id="14" name="Elipsa 13"/>
            <p:cNvSpPr/>
            <p:nvPr/>
          </p:nvSpPr>
          <p:spPr>
            <a:xfrm>
              <a:off x="6372200" y="3789040"/>
              <a:ext cx="504056" cy="432048"/>
            </a:xfrm>
            <a:prstGeom prst="ellipse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ovací čára 15"/>
            <p:cNvCxnSpPr/>
            <p:nvPr/>
          </p:nvCxnSpPr>
          <p:spPr>
            <a:xfrm>
              <a:off x="6516216" y="4005064"/>
              <a:ext cx="216024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300192" y="3717032"/>
            <a:ext cx="576064" cy="576064"/>
            <a:chOff x="6300192" y="3717032"/>
            <a:chExt cx="576064" cy="576064"/>
          </a:xfrm>
        </p:grpSpPr>
        <p:sp>
          <p:nvSpPr>
            <p:cNvPr id="22" name="Elipsa 21"/>
            <p:cNvSpPr/>
            <p:nvPr/>
          </p:nvSpPr>
          <p:spPr>
            <a:xfrm>
              <a:off x="6300192" y="3717032"/>
              <a:ext cx="576064" cy="576064"/>
            </a:xfrm>
            <a:prstGeom prst="ellipse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6588224" y="3861048"/>
              <a:ext cx="0" cy="288032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>
              <a:off x="6444208" y="4005064"/>
              <a:ext cx="288032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9" grpId="0" animBg="1"/>
      <p:bldP spid="9" grpId="1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780928"/>
            <a:ext cx="5432425" cy="327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Metoda nulových bodů</a:t>
            </a:r>
            <a:endParaRPr lang="cs-CZ" dirty="0"/>
          </a:p>
        </p:txBody>
      </p:sp>
      <p:graphicFrame>
        <p:nvGraphicFramePr>
          <p:cNvPr id="16386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3048000" y="1630363"/>
          <a:ext cx="2400300" cy="422275"/>
        </p:xfrm>
        <a:graphic>
          <a:graphicData uri="http://schemas.openxmlformats.org/presentationml/2006/ole">
            <p:oleObj spid="_x0000_s17414" name="Rovnice" r:id="rId4" imgW="115560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347864" y="2348880"/>
          <a:ext cx="1680288" cy="389632"/>
        </p:xfrm>
        <a:graphic>
          <a:graphicData uri="http://schemas.openxmlformats.org/presentationml/2006/ole">
            <p:oleObj spid="_x0000_s17415" name="Rovnice" r:id="rId5" imgW="876300" imgH="203200" progId="Equation.3">
              <p:embed/>
            </p:oleObj>
          </a:graphicData>
        </a:graphic>
      </p:graphicFrame>
      <p:sp>
        <p:nvSpPr>
          <p:cNvPr id="9" name="Obdélník 8"/>
          <p:cNvSpPr/>
          <p:nvPr/>
        </p:nvSpPr>
        <p:spPr>
          <a:xfrm>
            <a:off x="1979712" y="2780928"/>
            <a:ext cx="5472608" cy="331236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Zkoumání vlastností výrazu (x +7)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3419872" y="5013176"/>
            <a:ext cx="144016" cy="144016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0"/>
          <p:cNvGrpSpPr/>
          <p:nvPr/>
        </p:nvGrpSpPr>
        <p:grpSpPr>
          <a:xfrm>
            <a:off x="2123728" y="5229200"/>
            <a:ext cx="504056" cy="432048"/>
            <a:chOff x="6372200" y="3789040"/>
            <a:chExt cx="504056" cy="432048"/>
          </a:xfrm>
        </p:grpSpPr>
        <p:sp>
          <p:nvSpPr>
            <p:cNvPr id="14" name="Elipsa 13"/>
            <p:cNvSpPr/>
            <p:nvPr/>
          </p:nvSpPr>
          <p:spPr>
            <a:xfrm>
              <a:off x="6372200" y="3789040"/>
              <a:ext cx="504056" cy="432048"/>
            </a:xfrm>
            <a:prstGeom prst="ellipse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ovací čára 15"/>
            <p:cNvCxnSpPr/>
            <p:nvPr/>
          </p:nvCxnSpPr>
          <p:spPr>
            <a:xfrm>
              <a:off x="6516216" y="4005064"/>
              <a:ext cx="216024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4" name="Skupina 48"/>
          <p:cNvGrpSpPr/>
          <p:nvPr/>
        </p:nvGrpSpPr>
        <p:grpSpPr>
          <a:xfrm>
            <a:off x="5076056" y="4077072"/>
            <a:ext cx="576064" cy="576064"/>
            <a:chOff x="6300192" y="3717032"/>
            <a:chExt cx="576064" cy="576064"/>
          </a:xfrm>
        </p:grpSpPr>
        <p:sp>
          <p:nvSpPr>
            <p:cNvPr id="22" name="Elipsa 21"/>
            <p:cNvSpPr/>
            <p:nvPr/>
          </p:nvSpPr>
          <p:spPr>
            <a:xfrm>
              <a:off x="6300192" y="3717032"/>
              <a:ext cx="576064" cy="576064"/>
            </a:xfrm>
            <a:prstGeom prst="ellipse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6588224" y="3861048"/>
              <a:ext cx="0" cy="288032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>
              <a:off x="6444208" y="4005064"/>
              <a:ext cx="288032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Zjednodušený zápis metody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95536" y="2420888"/>
          <a:ext cx="8229600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770384">
                <a:tc>
                  <a:txBody>
                    <a:bodyPr/>
                    <a:lstStyle/>
                    <a:p>
                      <a:r>
                        <a:rPr lang="cs-CZ" dirty="0" smtClean="0"/>
                        <a:t>rozdělení </a:t>
                      </a:r>
                    </a:p>
                    <a:p>
                      <a:r>
                        <a:rPr lang="cs-CZ" dirty="0" smtClean="0"/>
                        <a:t>číselné osy x</a:t>
                      </a:r>
                    </a:p>
                    <a:p>
                      <a:r>
                        <a:rPr lang="cs-CZ" dirty="0" smtClean="0"/>
                        <a:t>na intervaly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(-</a:t>
                      </a:r>
                      <a:r>
                        <a:rPr lang="cs-CZ" sz="3200" dirty="0" smtClean="0">
                          <a:sym typeface="Symbol"/>
                        </a:rPr>
                        <a:t>-7)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(-7</a:t>
                      </a:r>
                      <a:r>
                        <a:rPr lang="cs-CZ" sz="3200" dirty="0" smtClean="0">
                          <a:sym typeface="Symbol"/>
                        </a:rPr>
                        <a:t>3)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(3</a:t>
                      </a:r>
                      <a:r>
                        <a:rPr lang="cs-CZ" sz="3200" dirty="0" smtClean="0">
                          <a:sym typeface="Symbol"/>
                        </a:rPr>
                        <a:t>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1761325346"/>
              </p:ext>
            </p:extLst>
          </p:nvPr>
        </p:nvGraphicFramePr>
        <p:xfrm>
          <a:off x="395536" y="3443861"/>
          <a:ext cx="8229600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hodnota</a:t>
                      </a:r>
                      <a:r>
                        <a:rPr lang="cs-CZ" baseline="0" dirty="0" smtClean="0"/>
                        <a:t> výrazu</a:t>
                      </a:r>
                    </a:p>
                    <a:p>
                      <a:r>
                        <a:rPr lang="cs-CZ" baseline="0" dirty="0" smtClean="0"/>
                        <a:t>(x-3)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3255373497"/>
              </p:ext>
            </p:extLst>
          </p:nvPr>
        </p:nvGraphicFramePr>
        <p:xfrm>
          <a:off x="395536" y="4941168"/>
          <a:ext cx="8229600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496064">
                <a:tc>
                  <a:txBody>
                    <a:bodyPr/>
                    <a:lstStyle/>
                    <a:p>
                      <a:r>
                        <a:rPr lang="cs-CZ" dirty="0" smtClean="0"/>
                        <a:t>hodnota výrazu</a:t>
                      </a:r>
                    </a:p>
                    <a:p>
                      <a:r>
                        <a:rPr lang="cs-CZ" dirty="0" smtClean="0"/>
                        <a:t>(x-3)*(x+7)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0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2278046704"/>
              </p:ext>
            </p:extLst>
          </p:nvPr>
        </p:nvGraphicFramePr>
        <p:xfrm>
          <a:off x="395536" y="4192514"/>
          <a:ext cx="8229600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hodnota výrazu</a:t>
                      </a:r>
                    </a:p>
                    <a:p>
                      <a:r>
                        <a:rPr lang="cs-CZ" dirty="0" smtClean="0"/>
                        <a:t>(x+7)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483768" y="5839828"/>
          <a:ext cx="4176464" cy="668234"/>
        </p:xfrm>
        <a:graphic>
          <a:graphicData uri="http://schemas.openxmlformats.org/presentationml/2006/ole">
            <p:oleObj spid="_x0000_s18436" name="Rovnice" r:id="rId3" imgW="1269449" imgH="203112" progId="Equation.3">
              <p:embed/>
            </p:oleObj>
          </a:graphicData>
        </a:graphic>
      </p:graphicFrame>
      <p:grpSp>
        <p:nvGrpSpPr>
          <p:cNvPr id="14" name="Skupina 13"/>
          <p:cNvGrpSpPr/>
          <p:nvPr/>
        </p:nvGrpSpPr>
        <p:grpSpPr>
          <a:xfrm>
            <a:off x="899592" y="1700808"/>
            <a:ext cx="7632848" cy="288032"/>
            <a:chOff x="899592" y="1700808"/>
            <a:chExt cx="7632848" cy="288032"/>
          </a:xfrm>
        </p:grpSpPr>
        <p:cxnSp>
          <p:nvCxnSpPr>
            <p:cNvPr id="13" name="Přímá spojovací čára 12"/>
            <p:cNvCxnSpPr/>
            <p:nvPr/>
          </p:nvCxnSpPr>
          <p:spPr>
            <a:xfrm>
              <a:off x="899592" y="1844824"/>
              <a:ext cx="7632848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3419872" y="1772816"/>
              <a:ext cx="0" cy="21602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6444208" y="1700808"/>
              <a:ext cx="0" cy="21602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Vývojový diagram: postup 17"/>
          <p:cNvSpPr/>
          <p:nvPr/>
        </p:nvSpPr>
        <p:spPr>
          <a:xfrm>
            <a:off x="3203848" y="1988840"/>
            <a:ext cx="576064" cy="288032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-7</a:t>
            </a:r>
            <a:endParaRPr lang="cs-CZ"/>
          </a:p>
        </p:txBody>
      </p:sp>
      <p:sp>
        <p:nvSpPr>
          <p:cNvPr id="19" name="Vývojový diagram: postup 18"/>
          <p:cNvSpPr/>
          <p:nvPr/>
        </p:nvSpPr>
        <p:spPr>
          <a:xfrm>
            <a:off x="6156176" y="1988840"/>
            <a:ext cx="576064" cy="288032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3</a:t>
            </a:r>
            <a:endParaRPr lang="cs-CZ"/>
          </a:p>
        </p:txBody>
      </p:sp>
      <p:graphicFrame>
        <p:nvGraphicFramePr>
          <p:cNvPr id="18437" name="Object 5"/>
          <p:cNvGraphicFramePr>
            <a:graphicFrameLocks noGrp="1" noChangeAspect="1"/>
          </p:cNvGraphicFramePr>
          <p:nvPr/>
        </p:nvGraphicFramePr>
        <p:xfrm>
          <a:off x="3851920" y="5661248"/>
          <a:ext cx="2400300" cy="422275"/>
        </p:xfrm>
        <a:graphic>
          <a:graphicData uri="http://schemas.openxmlformats.org/presentationml/2006/ole">
            <p:oleObj spid="_x0000_s18437" name="Rovnice" r:id="rId4" imgW="1155600" imgH="203040" progId="Equation.3">
              <p:embed/>
            </p:oleObj>
          </a:graphicData>
        </a:graphic>
      </p:graphicFrame>
      <p:sp>
        <p:nvSpPr>
          <p:cNvPr id="21" name="Elipsa 20"/>
          <p:cNvSpPr/>
          <p:nvPr/>
        </p:nvSpPr>
        <p:spPr>
          <a:xfrm>
            <a:off x="3275856" y="1700808"/>
            <a:ext cx="288032" cy="2880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6300192" y="1700808"/>
            <a:ext cx="288032" cy="2880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zapsat nerovnici v součinovém tvaru</a:t>
            </a:r>
          </a:p>
          <a:p>
            <a:pPr lvl="1">
              <a:buFont typeface="Arial" pitchFamily="34" charset="0"/>
              <a:buChar char="•"/>
            </a:pPr>
            <a:r>
              <a:rPr lang="cs-CZ" smtClean="0"/>
              <a:t>určit kořeny pokud existují</a:t>
            </a:r>
            <a:endParaRPr lang="cs-CZ" dirty="0" smtClean="0"/>
          </a:p>
          <a:p>
            <a:r>
              <a:rPr lang="cs-CZ" dirty="0" smtClean="0"/>
              <a:t>rozdělit číselnou osu na intervaly</a:t>
            </a:r>
          </a:p>
          <a:p>
            <a:r>
              <a:rPr lang="cs-CZ" dirty="0" smtClean="0"/>
              <a:t>určit znaménko jednotlivých výrazů</a:t>
            </a:r>
          </a:p>
          <a:p>
            <a:r>
              <a:rPr lang="cs-CZ" dirty="0" smtClean="0"/>
              <a:t>vyhodnotit </a:t>
            </a:r>
            <a:r>
              <a:rPr lang="cs-CZ" smtClean="0"/>
              <a:t>celkový </a:t>
            </a:r>
            <a:r>
              <a:rPr lang="cs-CZ" smtClean="0"/>
              <a:t>výraz</a:t>
            </a:r>
          </a:p>
          <a:p>
            <a:r>
              <a:rPr lang="cs-CZ" smtClean="0"/>
              <a:t>zapsat 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mtClean="0"/>
              <a:t>Upravte na součinový tvar nerovnici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043608" y="1628800"/>
            <a:ext cx="3380184" cy="4565104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cs-CZ" sz="4700" smtClean="0"/>
              <a:t>x</a:t>
            </a:r>
            <a:r>
              <a:rPr lang="cs-CZ" sz="4700" baseline="30000" smtClean="0"/>
              <a:t>2</a:t>
            </a:r>
            <a:r>
              <a:rPr lang="cs-CZ" sz="4700" smtClean="0"/>
              <a:t>-5x-14&gt;0</a:t>
            </a:r>
          </a:p>
          <a:p>
            <a:pPr>
              <a:lnSpc>
                <a:spcPct val="170000"/>
              </a:lnSpc>
              <a:buNone/>
            </a:pPr>
            <a:r>
              <a:rPr lang="cs-CZ" sz="4700" smtClean="0"/>
              <a:t>x</a:t>
            </a:r>
            <a:r>
              <a:rPr lang="cs-CZ" sz="4700" baseline="30000" smtClean="0"/>
              <a:t>2</a:t>
            </a:r>
            <a:r>
              <a:rPr lang="cs-CZ" sz="4700" smtClean="0"/>
              <a:t>-9x+14&lt;0</a:t>
            </a:r>
          </a:p>
          <a:p>
            <a:pPr>
              <a:lnSpc>
                <a:spcPct val="170000"/>
              </a:lnSpc>
              <a:buNone/>
            </a:pPr>
            <a:r>
              <a:rPr lang="cs-CZ" sz="4700" smtClean="0"/>
              <a:t>x</a:t>
            </a:r>
            <a:r>
              <a:rPr lang="cs-CZ" sz="4700" baseline="30000" smtClean="0"/>
              <a:t>2</a:t>
            </a:r>
            <a:r>
              <a:rPr lang="cs-CZ" sz="4700" smtClean="0"/>
              <a:t>-15x+14≤0</a:t>
            </a:r>
          </a:p>
          <a:p>
            <a:pPr>
              <a:lnSpc>
                <a:spcPct val="170000"/>
              </a:lnSpc>
              <a:buNone/>
            </a:pPr>
            <a:r>
              <a:rPr lang="cs-CZ" sz="4700" smtClean="0"/>
              <a:t>3x</a:t>
            </a:r>
            <a:r>
              <a:rPr lang="cs-CZ" sz="4700" baseline="30000" smtClean="0"/>
              <a:t>2</a:t>
            </a:r>
            <a:r>
              <a:rPr lang="cs-CZ" sz="4700" smtClean="0"/>
              <a:t>-15x+12≥0</a:t>
            </a:r>
          </a:p>
          <a:p>
            <a:pPr>
              <a:lnSpc>
                <a:spcPct val="170000"/>
              </a:lnSpc>
              <a:buNone/>
            </a:pPr>
            <a:endParaRPr lang="cs-CZ" sz="4700" smtClean="0"/>
          </a:p>
          <a:p>
            <a:pPr>
              <a:lnSpc>
                <a:spcPct val="170000"/>
              </a:lnSpc>
              <a:buNone/>
            </a:pPr>
            <a:r>
              <a:rPr lang="cs-CZ" sz="4700" smtClean="0"/>
              <a:t>-2x</a:t>
            </a:r>
            <a:r>
              <a:rPr lang="cs-CZ" sz="4700" baseline="30000" smtClean="0"/>
              <a:t>2</a:t>
            </a:r>
            <a:r>
              <a:rPr lang="cs-CZ" sz="4700" smtClean="0"/>
              <a:t>+6x+8&lt;0</a:t>
            </a:r>
          </a:p>
          <a:p>
            <a:endParaRPr lang="cs-CZ" sz="3600" smtClean="0"/>
          </a:p>
          <a:p>
            <a:endParaRPr lang="cs-CZ" sz="3600" smtClean="0"/>
          </a:p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04048" y="1600200"/>
            <a:ext cx="3682752" cy="4925144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cs-CZ" sz="4700" smtClean="0"/>
              <a:t>(x-7)*(x+2) &gt; 0</a:t>
            </a:r>
          </a:p>
          <a:p>
            <a:pPr>
              <a:lnSpc>
                <a:spcPct val="170000"/>
              </a:lnSpc>
              <a:buNone/>
            </a:pPr>
            <a:r>
              <a:rPr lang="cs-CZ" sz="4700" smtClean="0"/>
              <a:t>(x-2)*(x-7) &lt; 0</a:t>
            </a:r>
          </a:p>
          <a:p>
            <a:pPr>
              <a:lnSpc>
                <a:spcPct val="170000"/>
              </a:lnSpc>
              <a:buNone/>
            </a:pPr>
            <a:r>
              <a:rPr lang="cs-CZ" sz="4700" smtClean="0"/>
              <a:t>(x-1)*(x-14) ≤ 0</a:t>
            </a:r>
          </a:p>
          <a:p>
            <a:pPr>
              <a:lnSpc>
                <a:spcPct val="170000"/>
              </a:lnSpc>
              <a:buNone/>
            </a:pPr>
            <a:r>
              <a:rPr lang="cs-CZ" sz="4700" smtClean="0"/>
              <a:t>3 *(x-1)*(x+4)≥0 /:3</a:t>
            </a:r>
          </a:p>
          <a:p>
            <a:pPr marL="1257300">
              <a:lnSpc>
                <a:spcPct val="170000"/>
              </a:lnSpc>
              <a:buNone/>
            </a:pPr>
            <a:r>
              <a:rPr lang="cs-CZ" sz="4700" smtClean="0"/>
              <a:t>(x-1)*(x+4)≥0</a:t>
            </a:r>
          </a:p>
          <a:p>
            <a:pPr>
              <a:lnSpc>
                <a:spcPct val="170000"/>
              </a:lnSpc>
              <a:buNone/>
            </a:pPr>
            <a:r>
              <a:rPr lang="cs-CZ" sz="4700" smtClean="0"/>
              <a:t>-2(x</a:t>
            </a:r>
            <a:r>
              <a:rPr lang="cs-CZ" sz="4700" baseline="30000" smtClean="0"/>
              <a:t>2</a:t>
            </a:r>
            <a:r>
              <a:rPr lang="cs-CZ" sz="4700" smtClean="0"/>
              <a:t>-3x-4)&lt;0   /:(</a:t>
            </a:r>
            <a:r>
              <a:rPr lang="cs-CZ" sz="4700" smtClean="0">
                <a:sym typeface="Wingdings" pitchFamily="2" charset="2"/>
              </a:rPr>
              <a:t>-2)</a:t>
            </a:r>
          </a:p>
          <a:p>
            <a:pPr marL="1527175" indent="-803275">
              <a:lnSpc>
                <a:spcPct val="170000"/>
              </a:lnSpc>
              <a:buNone/>
            </a:pPr>
            <a:r>
              <a:rPr lang="cs-CZ" sz="4700" smtClean="0"/>
              <a:t>(x+1)*(x-4) &gt; 0</a:t>
            </a:r>
          </a:p>
          <a:p>
            <a:pPr>
              <a:lnSpc>
                <a:spcPct val="170000"/>
              </a:lnSpc>
            </a:pPr>
            <a:endParaRPr lang="cs-CZ" sz="3600"/>
          </a:p>
        </p:txBody>
      </p:sp>
      <p:sp>
        <p:nvSpPr>
          <p:cNvPr id="6" name="Obdélník 5"/>
          <p:cNvSpPr/>
          <p:nvPr/>
        </p:nvSpPr>
        <p:spPr>
          <a:xfrm>
            <a:off x="611560" y="1700808"/>
            <a:ext cx="3816424" cy="4536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/>
              <a:t>Dokončete</a:t>
            </a:r>
          </a:p>
          <a:p>
            <a:pPr algn="ctr"/>
            <a:r>
              <a:rPr lang="cs-CZ" sz="3200" smtClean="0"/>
              <a:t> řešení nerovnic</a:t>
            </a:r>
          </a:p>
          <a:p>
            <a:pPr algn="ctr"/>
            <a:r>
              <a:rPr lang="cs-CZ" sz="3200" smtClean="0"/>
              <a:t>jako domácí úkol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Shrnutí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kvadratická nerovnice</a:t>
            </a:r>
          </a:p>
          <a:p>
            <a:r>
              <a:rPr lang="cs-CZ" sz="2800" smtClean="0"/>
              <a:t>metoda grafická</a:t>
            </a:r>
          </a:p>
          <a:p>
            <a:r>
              <a:rPr lang="cs-CZ" sz="2800" smtClean="0"/>
              <a:t>metoda nulových bodů</a:t>
            </a:r>
          </a:p>
          <a:p>
            <a:r>
              <a:rPr lang="cs-CZ" sz="2800" smtClean="0"/>
              <a:t>množina řešení </a:t>
            </a:r>
          </a:p>
          <a:p>
            <a:pPr lvl="1"/>
            <a:r>
              <a:rPr lang="cs-CZ" sz="2400" smtClean="0"/>
              <a:t>interval (sjednocení intervalů)</a:t>
            </a:r>
          </a:p>
          <a:p>
            <a:pPr lvl="1"/>
            <a:r>
              <a:rPr lang="cs-CZ" sz="2400" smtClean="0"/>
              <a:t>R</a:t>
            </a:r>
          </a:p>
          <a:p>
            <a:pPr lvl="1"/>
            <a:r>
              <a:rPr lang="cs-CZ" sz="2400" smtClean="0"/>
              <a:t>jednoprvková množina</a:t>
            </a:r>
          </a:p>
          <a:p>
            <a:pPr lvl="1"/>
            <a:r>
              <a:rPr lang="cs-CZ" sz="2400" smtClean="0"/>
              <a:t>prázdná množina</a:t>
            </a:r>
          </a:p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1560" y="5373216"/>
            <a:ext cx="7776864" cy="115212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smtClean="0"/>
              <a:t>Metodu nulových bodů </a:t>
            </a:r>
            <a:r>
              <a:rPr lang="cs-CZ" sz="2800" dirty="0" smtClean="0"/>
              <a:t>lze použít i na nerovnice </a:t>
            </a:r>
          </a:p>
          <a:p>
            <a:pPr algn="ctr"/>
            <a:r>
              <a:rPr lang="cs-CZ" sz="2800" dirty="0" smtClean="0"/>
              <a:t>v podílovém tvaru nebo s více závorkami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Veškeré materiály včetně obrázků jsou dílem autora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</TotalTime>
  <Words>327</Words>
  <Application>Microsoft Office PowerPoint</Application>
  <PresentationFormat>Předvádění na obrazovce (4:3)</PresentationFormat>
  <Paragraphs>110</Paragraphs>
  <Slides>14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Motiv sady Office</vt:lpstr>
      <vt:lpstr>Rovnice</vt:lpstr>
      <vt:lpstr>Editor rovnic 3.0</vt:lpstr>
      <vt:lpstr>Snímek 1</vt:lpstr>
      <vt:lpstr>Snímek 2</vt:lpstr>
      <vt:lpstr>Kvadratické nerovnice</vt:lpstr>
      <vt:lpstr>Definice kvadratické nerovnice</vt:lpstr>
      <vt:lpstr>Součinový tvar nerovnice(&lt;,&gt;,≤,≥)</vt:lpstr>
      <vt:lpstr>Princip metody</vt:lpstr>
      <vt:lpstr>Nerovnice v součinovém tvaru</vt:lpstr>
      <vt:lpstr>Metoda nulových bodů</vt:lpstr>
      <vt:lpstr>Metoda nulových bodů</vt:lpstr>
      <vt:lpstr>Zjednodušený zápis metody</vt:lpstr>
      <vt:lpstr>Postup</vt:lpstr>
      <vt:lpstr>Upravte na součinový tvar nerovnici</vt:lpstr>
      <vt:lpstr>Shrnutí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Kvadratické nerovnice</dc:title>
  <dc:creator>admin</dc:creator>
  <cp:lastModifiedBy>zstrechi</cp:lastModifiedBy>
  <cp:revision>40</cp:revision>
  <dcterms:created xsi:type="dcterms:W3CDTF">2013-02-21T20:06:20Z</dcterms:created>
  <dcterms:modified xsi:type="dcterms:W3CDTF">2014-01-15T15:11:39Z</dcterms:modified>
</cp:coreProperties>
</file>