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5506479"/>
              </p:ext>
            </p:extLst>
          </p:nvPr>
        </p:nvGraphicFramePr>
        <p:xfrm>
          <a:off x="1187624" y="2204864"/>
          <a:ext cx="6336704" cy="16723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336704"/>
              </a:tblGrid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školy:  Základní škola J. E. Purkyně a Základní umělecká škola Libochovice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440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Autor: Mgr. Jitka Hajná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Název: </a:t>
                      </a:r>
                      <a:r>
                        <a:rPr lang="cs-CZ" sz="1600" dirty="0" smtClean="0">
                          <a:effectLst/>
                        </a:rPr>
                        <a:t>VY_32_INOVACE_18_Čj_Slovesný rod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Téma: </a:t>
                      </a:r>
                      <a:r>
                        <a:rPr lang="cs-CZ" sz="1600" dirty="0" smtClean="0">
                          <a:effectLst/>
                        </a:rPr>
                        <a:t>Slovesný rod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projektu: CZ.1.07/1.4.00/21.2803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495" y="4509120"/>
            <a:ext cx="5407660" cy="10483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657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96752"/>
            <a:ext cx="8496944" cy="4525963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Anotace:</a:t>
            </a:r>
            <a:r>
              <a:rPr lang="cs-CZ" dirty="0"/>
              <a:t>	Žák </a:t>
            </a:r>
            <a:r>
              <a:rPr lang="cs-CZ" dirty="0" smtClean="0"/>
              <a:t>seznámí s mluvnickou kategorií sloves </a:t>
            </a:r>
            <a:r>
              <a:rPr lang="cs-CZ" dirty="0"/>
              <a:t>– </a:t>
            </a:r>
            <a:r>
              <a:rPr lang="cs-CZ" dirty="0" smtClean="0"/>
              <a:t>slovesný 			rod                                               </a:t>
            </a:r>
            <a:endParaRPr lang="cs-CZ" dirty="0"/>
          </a:p>
          <a:p>
            <a:r>
              <a:rPr lang="cs-CZ" dirty="0" smtClean="0"/>
              <a:t>Autor:</a:t>
            </a:r>
            <a:r>
              <a:rPr lang="cs-CZ" dirty="0"/>
              <a:t>	Mgr. Jitka Hajná</a:t>
            </a:r>
          </a:p>
          <a:p>
            <a:r>
              <a:rPr lang="cs-CZ" dirty="0" smtClean="0"/>
              <a:t>Jazyk:</a:t>
            </a:r>
            <a:r>
              <a:rPr lang="cs-CZ" dirty="0"/>
              <a:t>	Český jazyk</a:t>
            </a:r>
          </a:p>
          <a:p>
            <a:r>
              <a:rPr lang="cs-CZ" dirty="0"/>
              <a:t>Očekávaný </a:t>
            </a:r>
            <a:r>
              <a:rPr lang="cs-CZ" dirty="0" smtClean="0"/>
              <a:t>výstup:</a:t>
            </a:r>
            <a:r>
              <a:rPr lang="cs-CZ" dirty="0"/>
              <a:t>	</a:t>
            </a:r>
            <a:r>
              <a:rPr lang="cs-CZ" dirty="0" smtClean="0"/>
              <a:t>Žák rozpozná rod činný a trpný, ověření 					znalosti </a:t>
            </a:r>
            <a:r>
              <a:rPr lang="cs-CZ" dirty="0"/>
              <a:t>učiva</a:t>
            </a:r>
          </a:p>
          <a:p>
            <a:r>
              <a:rPr lang="cs-CZ" dirty="0"/>
              <a:t>Speciální vzdělávací </a:t>
            </a:r>
            <a:r>
              <a:rPr lang="cs-CZ" dirty="0" smtClean="0"/>
              <a:t>potřeby:</a:t>
            </a:r>
            <a:r>
              <a:rPr lang="cs-CZ" dirty="0"/>
              <a:t>	- žádné -</a:t>
            </a:r>
          </a:p>
          <a:p>
            <a:r>
              <a:rPr lang="cs-CZ" dirty="0" smtClean="0"/>
              <a:t>Druh </a:t>
            </a:r>
            <a:r>
              <a:rPr lang="cs-CZ" dirty="0"/>
              <a:t>učebního </a:t>
            </a:r>
            <a:r>
              <a:rPr lang="cs-CZ" dirty="0" smtClean="0"/>
              <a:t>materiálu:</a:t>
            </a:r>
            <a:r>
              <a:rPr lang="cs-CZ" dirty="0"/>
              <a:t>	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>Druh interaktivity:</a:t>
            </a:r>
            <a:r>
              <a:rPr lang="cs-CZ" dirty="0"/>
              <a:t>	Aktivita</a:t>
            </a:r>
          </a:p>
          <a:p>
            <a:r>
              <a:rPr lang="cs-CZ" dirty="0"/>
              <a:t>Cílová </a:t>
            </a:r>
            <a:r>
              <a:rPr lang="cs-CZ" dirty="0" smtClean="0"/>
              <a:t>skupina:</a:t>
            </a:r>
            <a:r>
              <a:rPr lang="cs-CZ" dirty="0"/>
              <a:t>	žák</a:t>
            </a:r>
          </a:p>
          <a:p>
            <a:r>
              <a:rPr lang="cs-CZ" dirty="0"/>
              <a:t>Stupeň a typ </a:t>
            </a:r>
            <a:r>
              <a:rPr lang="cs-CZ" dirty="0" smtClean="0"/>
              <a:t>vzdělávání:</a:t>
            </a:r>
            <a:r>
              <a:rPr lang="cs-CZ" dirty="0"/>
              <a:t>	základní vzdělávání – druhý stupeň</a:t>
            </a:r>
          </a:p>
          <a:p>
            <a:r>
              <a:rPr lang="cs-CZ" dirty="0"/>
              <a:t>Typická věková </a:t>
            </a:r>
            <a:r>
              <a:rPr lang="cs-CZ" dirty="0" smtClean="0"/>
              <a:t>skupina:</a:t>
            </a:r>
            <a:r>
              <a:rPr lang="cs-CZ" dirty="0"/>
              <a:t>	13 - 15 let</a:t>
            </a:r>
          </a:p>
          <a:p>
            <a:r>
              <a:rPr lang="cs-CZ" dirty="0" smtClean="0"/>
              <a:t>Materiál vyhovuje výuce</a:t>
            </a:r>
            <a:r>
              <a:rPr lang="cs-CZ" dirty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000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0"/>
            <a:ext cx="9144000" cy="685800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Slovesný rod</a:t>
            </a:r>
            <a:br>
              <a:rPr lang="cs-CZ" dirty="0" smtClean="0"/>
            </a:br>
            <a:r>
              <a:rPr lang="cs-CZ" dirty="0" smtClean="0"/>
              <a:t>-činný a trpný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4329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0"/>
            <a:ext cx="9144000" cy="685800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činný </a:t>
            </a:r>
            <a:r>
              <a:rPr lang="cs-CZ" dirty="0" smtClean="0"/>
              <a:t>- vyjadřuje, co činí podmět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podmět je původcem děje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př. Maminka chválila syna.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Trenér oznámil nominaci na OH.</a:t>
            </a:r>
            <a:endParaRPr lang="cs-CZ" dirty="0"/>
          </a:p>
        </p:txBody>
      </p:sp>
      <p:pic>
        <p:nvPicPr>
          <p:cNvPr id="1026" name="Picture 2" descr="C:\Users\Škola\AppData\Local\Microsoft\Windows\Temporary Internet Files\Content.IE5\CT1YY02Y\MC90044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13176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706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0"/>
            <a:ext cx="9144000" cy="68580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trpný </a:t>
            </a:r>
            <a:r>
              <a:rPr lang="cs-CZ" dirty="0" smtClean="0"/>
              <a:t>– vyjadřuje, co činí někdo jiný než  podmět        		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podmět nebí původcem děje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př.   Syn byl chválen maminkou.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Nominace na OH byla oznámena trenérem.</a:t>
            </a:r>
            <a:endParaRPr lang="cs-CZ" dirty="0"/>
          </a:p>
        </p:txBody>
      </p:sp>
      <p:pic>
        <p:nvPicPr>
          <p:cNvPr id="2050" name="Picture 2" descr="C:\Users\Škola\AppData\Local\Microsoft\Windows\Temporary Internet Files\Content.IE5\1QEUEAD3\MC9003014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96952"/>
            <a:ext cx="1807769" cy="154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36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2880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Jak vyjadřujeme trpný rod?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a) </a:t>
            </a:r>
            <a:r>
              <a:rPr lang="cs-CZ" b="1" u="sng" dirty="0" smtClean="0"/>
              <a:t>opisný tvar trpný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příčestí trpné + sloveso být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byl chválen, byla napsána, bylo přeneseno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b) </a:t>
            </a:r>
            <a:r>
              <a:rPr lang="cs-CZ" b="1" u="sng" dirty="0" smtClean="0"/>
              <a:t>zvratná podoba slovesa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3.osoba činného rodu + zájmeno 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vystavuje se, vysílá se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199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04"/>
            <a:ext cx="9144000" cy="1417638"/>
          </a:xfrm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Rozlište rod činný a trpný: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 Záhon byl zryt.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trpný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Jana napsala Petrovi dopis.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činný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Strom byl zasažen bleskem.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trpný</a:t>
            </a:r>
          </a:p>
          <a:p>
            <a:pPr marL="0" indent="0">
              <a:buNone/>
            </a:pPr>
            <a:r>
              <a:rPr lang="cs-CZ" dirty="0" smtClean="0"/>
              <a:t> Doběhl do cíle první.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činný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V televizi se vysílá pohádka.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trpný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Kočka utíkala podél potoka.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činný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972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873" y="0"/>
            <a:ext cx="9144000" cy="1417638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Převeďte slovesa do trpného rodu: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Léky užívám třikrát denně.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Léky se užívají třikrát denně.</a:t>
            </a:r>
          </a:p>
          <a:p>
            <a:pPr marL="0" indent="0">
              <a:buNone/>
            </a:pPr>
            <a:r>
              <a:rPr lang="cs-CZ" dirty="0" smtClean="0"/>
              <a:t> Vypnul televizi.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Televize byla vypnuta.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Zakryli jsme bazén.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Bazén byl zakryt.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Naše město postihla letos povodeň.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Naše město bylo postiženo povodní.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779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prstClr val="black"/>
                </a:solidFill>
              </a:rPr>
              <a:t>Zpracovala </a:t>
            </a:r>
            <a:r>
              <a:rPr lang="cs-CZ" dirty="0">
                <a:solidFill>
                  <a:prstClr val="black"/>
                </a:solidFill>
              </a:rPr>
              <a:t>Mgr. Jitka Hajná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v programu PowerPoint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Ilustrace 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297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240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Slovesný rod -činný a trpný</vt:lpstr>
      <vt:lpstr>Prezentace aplikace PowerPoint</vt:lpstr>
      <vt:lpstr>Prezentace aplikace PowerPoint</vt:lpstr>
      <vt:lpstr>Jak vyjadřujeme trpný rod?</vt:lpstr>
      <vt:lpstr>Rozlište rod činný a trpný:</vt:lpstr>
      <vt:lpstr>Převeďte slovesa do trpného rodu: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15</cp:revision>
  <dcterms:created xsi:type="dcterms:W3CDTF">2014-01-08T18:50:51Z</dcterms:created>
  <dcterms:modified xsi:type="dcterms:W3CDTF">2014-01-14T15:19:40Z</dcterms:modified>
</cp:coreProperties>
</file>