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2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5D5FB0-102E-4A25-AFC0-CBB423BF9744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58E033-6626-41C3-A5A4-96AFF1C7F6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241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58E033-6626-41C3-A5A4-96AFF1C7F64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770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793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091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170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750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195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93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626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40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384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2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958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3E57E-8027-4F26-A1C9-75E262E7DA8E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170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68529410"/>
              </p:ext>
            </p:extLst>
          </p:nvPr>
        </p:nvGraphicFramePr>
        <p:xfrm>
          <a:off x="1173163" y="136525"/>
          <a:ext cx="6700837" cy="6523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4" name="Dokument" r:id="rId3" imgW="6787548" imgH="6619421" progId="Word.Document.12">
                  <p:embed/>
                </p:oleObj>
              </mc:Choice>
              <mc:Fallback>
                <p:oleObj name="Dokument" r:id="rId3" imgW="6787548" imgH="66194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73163" y="136525"/>
                        <a:ext cx="6700837" cy="65230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5113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OSTATNÍ PRVOCI</a:t>
            </a:r>
            <a:br>
              <a:rPr lang="cs-CZ" sz="6000" b="1" dirty="0" smtClean="0"/>
            </a:br>
            <a:r>
              <a:rPr lang="cs-CZ" sz="6000" i="1" dirty="0" smtClean="0"/>
              <a:t>(po výkladu zapiš do sešitu)</a:t>
            </a:r>
            <a:endParaRPr lang="cs-CZ" sz="6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046" y="1700808"/>
            <a:ext cx="9009450" cy="5157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b="1" dirty="0" smtClean="0"/>
              <a:t>Žijí:</a:t>
            </a:r>
          </a:p>
          <a:p>
            <a:r>
              <a:rPr lang="cs-CZ" sz="5400" dirty="0" smtClean="0"/>
              <a:t>ve </a:t>
            </a:r>
            <a:r>
              <a:rPr lang="cs-CZ" sz="5400" dirty="0" smtClean="0"/>
              <a:t>sladkých vodách</a:t>
            </a:r>
          </a:p>
          <a:p>
            <a:r>
              <a:rPr lang="cs-CZ" sz="5400" dirty="0"/>
              <a:t>v</a:t>
            </a:r>
            <a:r>
              <a:rPr lang="cs-CZ" sz="5400" dirty="0" smtClean="0"/>
              <a:t> mořích</a:t>
            </a:r>
          </a:p>
          <a:p>
            <a:r>
              <a:rPr lang="cs-CZ" sz="5400" dirty="0"/>
              <a:t>v</a:t>
            </a:r>
            <a:r>
              <a:rPr lang="cs-CZ" sz="5400" dirty="0" smtClean="0"/>
              <a:t>e vlhkém prostředí</a:t>
            </a:r>
          </a:p>
          <a:p>
            <a:r>
              <a:rPr lang="cs-CZ" sz="5400" dirty="0"/>
              <a:t>v</a:t>
            </a:r>
            <a:r>
              <a:rPr lang="cs-CZ" sz="5400" dirty="0" smtClean="0"/>
              <a:t> tělech živočichů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47874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28800"/>
          </a:xfrm>
        </p:spPr>
        <p:txBody>
          <a:bodyPr>
            <a:normAutofit fontScale="90000"/>
          </a:bodyPr>
          <a:lstStyle/>
          <a:p>
            <a:r>
              <a:rPr lang="cs-CZ" sz="6000" b="1" u="sng" dirty="0" smtClean="0"/>
              <a:t>BIČÍKOVCI</a:t>
            </a:r>
            <a:r>
              <a:rPr lang="cs-CZ" sz="60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pohybují se pomocí bičíku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sz="8600" b="1" dirty="0" err="1" smtClean="0"/>
              <a:t>Trypanozóma</a:t>
            </a:r>
            <a:r>
              <a:rPr lang="cs-CZ" sz="8600" b="1" dirty="0" smtClean="0"/>
              <a:t> </a:t>
            </a:r>
            <a:r>
              <a:rPr lang="cs-CZ" sz="8600" b="1" dirty="0" err="1" smtClean="0"/>
              <a:t>spavičná</a:t>
            </a:r>
            <a:endParaRPr lang="cs-CZ" sz="8600" b="1" dirty="0" smtClean="0"/>
          </a:p>
          <a:p>
            <a:pPr marL="0" indent="0">
              <a:buNone/>
            </a:pPr>
            <a:r>
              <a:rPr lang="cs-CZ" sz="8600" dirty="0"/>
              <a:t>ž</a:t>
            </a:r>
            <a:r>
              <a:rPr lang="cs-CZ" sz="8600" dirty="0" smtClean="0"/>
              <a:t>ije v krvi člověka</a:t>
            </a:r>
          </a:p>
          <a:p>
            <a:pPr marL="0" indent="0">
              <a:buNone/>
            </a:pPr>
            <a:r>
              <a:rPr lang="cs-CZ" sz="8600" dirty="0"/>
              <a:t>j</a:t>
            </a:r>
            <a:r>
              <a:rPr lang="cs-CZ" sz="8600" dirty="0" smtClean="0"/>
              <a:t>e to parazit</a:t>
            </a:r>
          </a:p>
          <a:p>
            <a:pPr marL="0" indent="0">
              <a:buNone/>
            </a:pPr>
            <a:r>
              <a:rPr lang="cs-CZ" sz="8600" dirty="0"/>
              <a:t>v</a:t>
            </a:r>
            <a:r>
              <a:rPr lang="cs-CZ" sz="8600" dirty="0" smtClean="0"/>
              <a:t>yskytuje se v tropické Africe</a:t>
            </a:r>
          </a:p>
          <a:p>
            <a:pPr marL="0" indent="0">
              <a:buNone/>
            </a:pPr>
            <a:r>
              <a:rPr lang="cs-CZ" sz="8600" dirty="0"/>
              <a:t>z</a:t>
            </a:r>
            <a:r>
              <a:rPr lang="cs-CZ" sz="8600" dirty="0" smtClean="0"/>
              <a:t>působuje spavou nemoc</a:t>
            </a:r>
          </a:p>
          <a:p>
            <a:pPr marL="0" indent="0">
              <a:buNone/>
            </a:pPr>
            <a:r>
              <a:rPr lang="cs-CZ" sz="8600" dirty="0"/>
              <a:t>p</a:t>
            </a:r>
            <a:r>
              <a:rPr lang="cs-CZ" sz="8600" dirty="0" smtClean="0"/>
              <a:t>řenáší ji moucha bodalka, zvaná tse-tse</a:t>
            </a:r>
            <a:endParaRPr lang="cs-CZ" sz="8600" dirty="0"/>
          </a:p>
        </p:txBody>
      </p:sp>
    </p:spTree>
    <p:extLst>
      <p:ext uri="{BB962C8B-B14F-4D97-AF65-F5344CB8AC3E}">
        <p14:creationId xmlns:p14="http://schemas.microsoft.com/office/powerpoint/2010/main" val="503994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 fontScale="90000"/>
          </a:bodyPr>
          <a:lstStyle/>
          <a:p>
            <a:r>
              <a:rPr lang="cs-CZ" sz="4900" b="1" u="sng" dirty="0" smtClean="0"/>
              <a:t>KOŘENONOŽCI</a:t>
            </a:r>
            <a:br>
              <a:rPr lang="cs-CZ" sz="4900" b="1" u="sng" dirty="0" smtClean="0"/>
            </a:br>
            <a:r>
              <a:rPr lang="cs-CZ" sz="4900" dirty="0" smtClean="0"/>
              <a:t> </a:t>
            </a:r>
            <a:r>
              <a:rPr lang="cs-CZ" dirty="0" smtClean="0"/>
              <a:t>pohybují se pomocí panožek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 fontScale="92500" lnSpcReduction="10000"/>
          </a:bodyPr>
          <a:lstStyle/>
          <a:p>
            <a:r>
              <a:rPr lang="cs-CZ" sz="4800" b="1" dirty="0" smtClean="0"/>
              <a:t>Měňavky</a:t>
            </a:r>
          </a:p>
          <a:p>
            <a:pPr marL="0" indent="0">
              <a:buNone/>
            </a:pPr>
            <a:r>
              <a:rPr lang="cs-CZ" sz="4800" dirty="0"/>
              <a:t>ž</a:t>
            </a:r>
            <a:r>
              <a:rPr lang="cs-CZ" sz="4800" dirty="0" smtClean="0"/>
              <a:t>ijí na kamenech rybníků</a:t>
            </a:r>
          </a:p>
          <a:p>
            <a:pPr marL="0" indent="0">
              <a:buNone/>
            </a:pPr>
            <a:r>
              <a:rPr lang="cs-CZ" sz="4800" dirty="0"/>
              <a:t>v</a:t>
            </a:r>
            <a:r>
              <a:rPr lang="cs-CZ" sz="4800" dirty="0" smtClean="0"/>
              <a:t>elikost až 1mm</a:t>
            </a:r>
          </a:p>
          <a:p>
            <a:pPr marL="0" indent="0">
              <a:buNone/>
            </a:pPr>
            <a:r>
              <a:rPr lang="cs-CZ" sz="4800" dirty="0"/>
              <a:t>p</a:t>
            </a:r>
            <a:r>
              <a:rPr lang="cs-CZ" sz="4800" dirty="0" smtClean="0"/>
              <a:t>ohybují se pomocí panožek – přelévají cytoplazmu</a:t>
            </a:r>
          </a:p>
          <a:p>
            <a:pPr marL="0" indent="0">
              <a:buNone/>
            </a:pPr>
            <a:r>
              <a:rPr lang="cs-CZ" sz="4800" b="1" dirty="0"/>
              <a:t>Měňavka úplavičná</a:t>
            </a:r>
            <a:endParaRPr lang="cs-CZ" sz="4800" dirty="0"/>
          </a:p>
          <a:p>
            <a:pPr marL="0" indent="0">
              <a:buNone/>
            </a:pPr>
            <a:r>
              <a:rPr lang="cs-CZ" sz="4800" dirty="0"/>
              <a:t>způsobuje měňavkovou úplavici</a:t>
            </a:r>
          </a:p>
          <a:p>
            <a:pPr marL="0" indent="0"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211738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lnSpcReduction="10000"/>
          </a:bodyPr>
          <a:lstStyle/>
          <a:p>
            <a:r>
              <a:rPr lang="cs-CZ" sz="4400" b="1" dirty="0" smtClean="0"/>
              <a:t>Dírkonožci</a:t>
            </a:r>
          </a:p>
          <a:p>
            <a:pPr marL="0" indent="0">
              <a:buNone/>
            </a:pPr>
            <a:r>
              <a:rPr lang="cs-CZ" sz="4400" dirty="0"/>
              <a:t>ž</a:t>
            </a:r>
            <a:r>
              <a:rPr lang="cs-CZ" sz="4400" dirty="0" smtClean="0"/>
              <a:t>ijí v moři na dně</a:t>
            </a:r>
          </a:p>
          <a:p>
            <a:pPr marL="0" indent="0">
              <a:buNone/>
            </a:pPr>
            <a:r>
              <a:rPr lang="cs-CZ" sz="4400" dirty="0"/>
              <a:t>m</a:t>
            </a:r>
            <a:r>
              <a:rPr lang="cs-CZ" sz="4400" dirty="0" smtClean="0"/>
              <a:t>ají na svém povrchu pevné schránky</a:t>
            </a:r>
          </a:p>
          <a:p>
            <a:pPr marL="0" indent="0">
              <a:buNone/>
            </a:pPr>
            <a:r>
              <a:rPr lang="cs-CZ" sz="4400" dirty="0" smtClean="0"/>
              <a:t>s otvůrky, kterými vysouvají panožky</a:t>
            </a:r>
          </a:p>
          <a:p>
            <a:pPr marL="0" indent="0">
              <a:buNone/>
            </a:pPr>
            <a:r>
              <a:rPr lang="cs-CZ" sz="4400" dirty="0"/>
              <a:t>v</a:t>
            </a:r>
            <a:r>
              <a:rPr lang="cs-CZ" sz="4400" dirty="0" smtClean="0"/>
              <a:t>ýznam: podílí se na vzniku vápence</a:t>
            </a:r>
          </a:p>
          <a:p>
            <a:pPr marL="0" indent="0">
              <a:buNone/>
            </a:pPr>
            <a:r>
              <a:rPr lang="cs-CZ" sz="4400" b="1" dirty="0" smtClean="0"/>
              <a:t>Slunivky</a:t>
            </a:r>
          </a:p>
          <a:p>
            <a:pPr marL="0" indent="0">
              <a:buNone/>
            </a:pPr>
            <a:r>
              <a:rPr lang="cs-CZ" sz="4400" dirty="0"/>
              <a:t>ž</a:t>
            </a:r>
            <a:r>
              <a:rPr lang="cs-CZ" sz="4400" dirty="0" smtClean="0"/>
              <a:t>ijí ve sladkých vodách</a:t>
            </a:r>
          </a:p>
          <a:p>
            <a:pPr marL="0" indent="0">
              <a:buNone/>
            </a:pPr>
            <a:r>
              <a:rPr lang="cs-CZ" sz="4400" b="1" dirty="0" smtClean="0"/>
              <a:t>Mřížovci</a:t>
            </a:r>
          </a:p>
          <a:p>
            <a:pPr marL="0" indent="0">
              <a:buNone/>
            </a:pPr>
            <a:r>
              <a:rPr lang="cs-CZ" sz="4400" dirty="0"/>
              <a:t>v</a:t>
            </a:r>
            <a:r>
              <a:rPr lang="cs-CZ" sz="4400" dirty="0" smtClean="0"/>
              <a:t>ytvářejí křemičité schránky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431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940966"/>
          </a:xfrm>
        </p:spPr>
        <p:txBody>
          <a:bodyPr>
            <a:noAutofit/>
          </a:bodyPr>
          <a:lstStyle/>
          <a:p>
            <a:r>
              <a:rPr lang="cs-CZ" sz="3200" b="1" dirty="0"/>
              <a:t>DOPLŇOVAČKA</a:t>
            </a:r>
            <a:r>
              <a:rPr lang="cs-CZ" sz="3200" dirty="0"/>
              <a:t> </a:t>
            </a:r>
            <a:r>
              <a:rPr lang="cs-CZ" sz="3200" i="1" dirty="0"/>
              <a:t>/žáci doplňují na pracovní list, na tabuli mohou doplňovat pomocí programu </a:t>
            </a:r>
            <a:r>
              <a:rPr lang="cs-CZ" sz="3200" i="1" dirty="0" err="1"/>
              <a:t>ActivInspire</a:t>
            </a:r>
            <a:r>
              <a:rPr lang="cs-CZ" sz="3200" i="1" dirty="0"/>
              <a:t>/</a:t>
            </a:r>
            <a:br>
              <a:rPr lang="cs-CZ" sz="3200" i="1" dirty="0"/>
            </a:br>
            <a:endParaRPr lang="cs-CZ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1726439"/>
              </p:ext>
            </p:extLst>
          </p:nvPr>
        </p:nvGraphicFramePr>
        <p:xfrm>
          <a:off x="107507" y="1628800"/>
          <a:ext cx="8856979" cy="3960442"/>
        </p:xfrm>
        <a:graphic>
          <a:graphicData uri="http://schemas.openxmlformats.org/drawingml/2006/table">
            <a:tbl>
              <a:tblPr firstRow="1" firstCol="1" bandRow="1"/>
              <a:tblGrid>
                <a:gridCol w="3175813"/>
                <a:gridCol w="353854"/>
                <a:gridCol w="359175"/>
                <a:gridCol w="353854"/>
                <a:gridCol w="353854"/>
                <a:gridCol w="354740"/>
                <a:gridCol w="354740"/>
                <a:gridCol w="354740"/>
                <a:gridCol w="354740"/>
                <a:gridCol w="354740"/>
                <a:gridCol w="354740"/>
                <a:gridCol w="354740"/>
                <a:gridCol w="354740"/>
                <a:gridCol w="354740"/>
                <a:gridCol w="359175"/>
                <a:gridCol w="354740"/>
                <a:gridCol w="353854"/>
              </a:tblGrid>
              <a:tr h="772280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VÝBĚŽKY MĚŇAVKY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2280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…………………..SPAVIČNÁ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290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SLADKOVODNÍ PRVOCI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14585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MAJÍ KŘEMIČITÉ SCHRÁNKY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2280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SKUPINA PRVOKŮ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6093296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Tajenka: Organismus složený z jedné buňky </a:t>
            </a:r>
            <a:r>
              <a:rPr lang="cs-CZ" sz="2800" b="1" dirty="0" smtClean="0"/>
              <a:t>je ………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30410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9675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7571866"/>
              </p:ext>
            </p:extLst>
          </p:nvPr>
        </p:nvGraphicFramePr>
        <p:xfrm>
          <a:off x="2" y="1268762"/>
          <a:ext cx="8964485" cy="4176461"/>
        </p:xfrm>
        <a:graphic>
          <a:graphicData uri="http://schemas.openxmlformats.org/drawingml/2006/table">
            <a:tbl>
              <a:tblPr firstRow="1" firstCol="1" bandRow="1"/>
              <a:tblGrid>
                <a:gridCol w="3214361"/>
                <a:gridCol w="358149"/>
                <a:gridCol w="363534"/>
                <a:gridCol w="358149"/>
                <a:gridCol w="358149"/>
                <a:gridCol w="359046"/>
                <a:gridCol w="359046"/>
                <a:gridCol w="359046"/>
                <a:gridCol w="359046"/>
                <a:gridCol w="359046"/>
                <a:gridCol w="359046"/>
                <a:gridCol w="359046"/>
                <a:gridCol w="359046"/>
                <a:gridCol w="359046"/>
                <a:gridCol w="363534"/>
                <a:gridCol w="359046"/>
                <a:gridCol w="358149"/>
              </a:tblGrid>
              <a:tr h="814403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VÝBĚŽKY MĚŇAVKY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4403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…………………..SPAVIČNÁ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Ó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6878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SLADKOVODNÍ PRVOCI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6447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MAJÍ KŘEMIČITÉ SCHRÁNKY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4403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SKUPINA PRVOKŮ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9512" y="5949280"/>
            <a:ext cx="8122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Tajenka: Organismus složený z jedné buňky je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PRVOK.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35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učebnice: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ČABRADOVÁ, Věra. 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16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163</TotalTime>
  <Words>235</Words>
  <Application>Microsoft Office PowerPoint</Application>
  <PresentationFormat>Předvádění na obrazovce (4:3)</PresentationFormat>
  <Paragraphs>178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dum</vt:lpstr>
      <vt:lpstr>Dokument</vt:lpstr>
      <vt:lpstr>Prezentace aplikace PowerPoint</vt:lpstr>
      <vt:lpstr>OSTATNÍ PRVOCI (po výkladu zapiš do sešitu)</vt:lpstr>
      <vt:lpstr>BIČÍKOVCI  pohybují se pomocí bičíku</vt:lpstr>
      <vt:lpstr>KOŘENONOŽCI  pohybují se pomocí panožek</vt:lpstr>
      <vt:lpstr>Prezentace aplikace PowerPoint</vt:lpstr>
      <vt:lpstr>DOPLŇOVAČKA /žáci doplňují na pracovní list, na tabuli mohou doplňovat pomocí programu ActivInspire/ 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10</cp:revision>
  <dcterms:created xsi:type="dcterms:W3CDTF">2013-12-13T13:59:00Z</dcterms:created>
  <dcterms:modified xsi:type="dcterms:W3CDTF">2014-01-07T08:46:25Z</dcterms:modified>
</cp:coreProperties>
</file>