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61" r:id="rId4"/>
    <p:sldId id="263" r:id="rId5"/>
    <p:sldId id="264" r:id="rId6"/>
    <p:sldId id="266" r:id="rId7"/>
    <p:sldId id="265" r:id="rId8"/>
    <p:sldId id="267" r:id="rId9"/>
    <p:sldId id="26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po 1.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po 1.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39949"/>
            <a:ext cx="7408333" cy="4641379"/>
          </a:xfrm>
        </p:spPr>
        <p:txBody>
          <a:bodyPr>
            <a:normAutofit/>
          </a:bodyPr>
          <a:lstStyle/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Inovativní  </a:t>
            </a:r>
            <a:r>
              <a:rPr lang="cs-CZ" sz="1600" dirty="0" smtClean="0">
                <a:solidFill>
                  <a:schemeClr val="tx1"/>
                </a:solidFill>
              </a:rPr>
              <a:t>pomůcka pro výuku českého jazyka. Téma podstatná jména – opakování učiva 2. ročníku. Časová dotace – celá hodina.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První a druhý snímek – úvod, anotace.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Třetí snímek – děti hledají v textu podstatná jména, při kliknutí na podstatné jméno slovo zůstává v textu, při kliknutí na jiný slovní druh, slovo zmizí.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Čtvrtý snímek – děti určí, zda se jedná o podstatné jméno – osoby, zvířete, věci - po kliknutí se slovo zařadí do správného sloupečku.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Pátý snímek – děti určí, které slovo nepatří do řádku, kliknou na ně. Poté určí slovo nadřazené, po kliknutí slovo nadřazené přiletí (kontrola). Takto postupují řádek po řádku.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Šestý snímek – děti určí o jakou vlastnost se jedná, při kliknutí – kontrola.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Sedmý snímek – děti tvoří podstatné jméno ze sloves, při kliknutí – kontrola.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Osmý snímek – tajenka – k vytisknutí (pracovní list).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Devátý snímek – tajenka – kontrola.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Desátý snímek – použité zdroje.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Podstatná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4572000" y="1484784"/>
            <a:ext cx="3816424" cy="2376264"/>
          </a:xfrm>
          <a:prstGeom prst="cloudCallout">
            <a:avLst>
              <a:gd name="adj1" fmla="val -103023"/>
              <a:gd name="adj2" fmla="val -20832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Podstatná jména jsou názvy osob, zvířat, věcí, vlastností a dějů. Ukazujeme si na ně ten, ta, to, ti, ty, ta.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547664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4077072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hledí 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077072"/>
            <a:ext cx="716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/>
                </a:solidFill>
              </a:rPr>
              <a:t>Ivoš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4077072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37756" y="4077072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koupelně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89640" y="4077072"/>
            <a:ext cx="1191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zrcadla,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32040" y="4077072"/>
            <a:ext cx="1011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odkud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91880" y="4077072"/>
            <a:ext cx="526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do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28184" y="4077072"/>
            <a:ext cx="5020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68144" y="4077072"/>
            <a:ext cx="4716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20272" y="4077072"/>
            <a:ext cx="720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dívá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88224" y="4077072"/>
            <a:ext cx="577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něj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95736" y="4437112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kluk.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11560" y="4437112"/>
            <a:ext cx="1675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rozcuchaný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47864" y="4437112"/>
            <a:ext cx="1048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rychle: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43808" y="4437112"/>
            <a:ext cx="631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Tak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28518" y="4437112"/>
            <a:ext cx="1059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ručník.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437112"/>
            <a:ext cx="1067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mýdlo,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34106" y="4437112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kartáček,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83968" y="4437112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pastu,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11560" y="4797152"/>
            <a:ext cx="553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Do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060997" y="4797152"/>
            <a:ext cx="846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vlasů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763688" y="4797152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vjede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572000" y="4797152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zase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211960" y="4797152"/>
            <a:ext cx="410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je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483768" y="4797152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hřeben.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67105" y="4797152"/>
            <a:ext cx="716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/>
                </a:solidFill>
              </a:rPr>
              <a:t>Ivoš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220072" y="4797152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/>
                </a:solidFill>
              </a:rPr>
              <a:t>fešák</a:t>
            </a:r>
            <a:r>
              <a:rPr lang="cs-CZ" sz="2400" dirty="0" smtClean="0">
                <a:solidFill>
                  <a:schemeClr val="tx2"/>
                </a:solidFill>
              </a:rPr>
              <a:t>.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44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980728"/>
            <a:ext cx="1584176" cy="206071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07407E-6 L 0.29722 0.480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00" y="2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L 0.24184 0.4703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00" y="2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07361 0.4914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0" y="2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L -0.11823 0.4914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0" y="2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40741E-7 L -0.16753 0.4703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00" y="2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-0.1849 0.449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00" y="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-0.22066 0.4180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00" y="20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44444E-6 L 0.28628 0.3863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300" y="19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5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0.26476 0.3655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200" y="1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44444E-6 L 0.28125 0.365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00" y="1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6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7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7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7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8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9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9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9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10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10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11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6156176" y="3140968"/>
            <a:ext cx="2520000" cy="3240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Věc</a:t>
            </a: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347864" y="2924944"/>
            <a:ext cx="2520000" cy="324036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Zvíře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539552" y="3284984"/>
            <a:ext cx="2520000" cy="324000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Osoba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5220072" y="188640"/>
            <a:ext cx="3096344" cy="2520280"/>
          </a:xfrm>
          <a:prstGeom prst="cloudCallout">
            <a:avLst>
              <a:gd name="adj1" fmla="val -86702"/>
              <a:gd name="adj2" fmla="val -159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Rozdělte slova do tří sloupců na názvy osob, zvířat a věcí.</a:t>
            </a:r>
          </a:p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916832"/>
            <a:ext cx="10615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vrabec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27687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strýc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06235" y="191683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Aleš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263691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váza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191683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tužka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2247255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tygr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79712" y="191683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řidič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263691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kočka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227687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školník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227687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židle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263691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svetr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2636912"/>
            <a:ext cx="106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tx2"/>
                </a:solidFill>
              </a:rPr>
              <a:t>Ivoš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3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88640"/>
            <a:ext cx="1296144" cy="168604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45051E-6 L 0.36736 0.197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00" y="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45051E-6 L -0.04427 0.2918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0" y="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45051E-6 L -0.05017 0.3547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" y="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45051E-6 L 0.43802 0.228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00" y="11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13784E-6 L 0.03646 0.3755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0" y="18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3784E-6 L -0.07084 0.5224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0" y="26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67438E-6 L 0.20972 0.2957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00" y="14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13784E-6 L 0.45382 0.2916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00" y="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17484E-6 L 0.69011 0.34412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00" y="17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7484E-6 L 0.31215 0.3337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0" y="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7484E-6 L 0.57986 0.4805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00" y="2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7484E-6 L -0.0974 0.4070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00" y="20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4644008" y="188640"/>
            <a:ext cx="3672408" cy="3312368"/>
          </a:xfrm>
          <a:prstGeom prst="cloudCallout">
            <a:avLst>
              <a:gd name="adj1" fmla="val -110165"/>
              <a:gd name="adj2" fmla="val 28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Přečti řádek po řádku. Něco není v pořádku.  Už máš řádky opravené. Dej k nim slovo nadřazené.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400506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Čenda, Hynek,                , Martin, Ema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74653" y="4005064"/>
            <a:ext cx="885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kohout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43608" y="-531440"/>
            <a:ext cx="144016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65313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kominík,            , kuchař, knihovnice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4653136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praní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627784" y="-531440"/>
            <a:ext cx="144016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POVOLÁNÍ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576" y="529191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kočka, liška, orel, zajíc, kůň,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19872" y="5282624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váza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5877272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nůžky, televize,           , tužka, stůl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5867980"/>
            <a:ext cx="638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Olda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4211960" y="-531440"/>
            <a:ext cx="144016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ZVÍŘATA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796136" y="-531440"/>
            <a:ext cx="1440160" cy="36004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VĚCI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6712"/>
            <a:ext cx="1728192" cy="224805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7037E-7 L 0.24531 0.466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00" y="2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0.37014 0.6666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0" y="33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59259E-6 L 0.19705 0.7611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00" y="3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0.02378 0.8555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0" y="4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59259E-6 L -0.14948 0.9395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00" y="4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animBg="1"/>
      <p:bldP spid="13" grpId="0"/>
      <p:bldP spid="14" grpId="0" animBg="1"/>
      <p:bldP spid="19" grpId="0"/>
      <p:bldP spid="21" grpId="0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492896"/>
            <a:ext cx="3528392" cy="2913773"/>
          </a:xfrm>
        </p:spPr>
        <p:txBody>
          <a:bodyPr/>
          <a:lstStyle/>
          <a:p>
            <a:r>
              <a:rPr lang="cs-CZ" dirty="0" smtClean="0"/>
              <a:t>Olda je líný.                                              </a:t>
            </a:r>
          </a:p>
          <a:p>
            <a:r>
              <a:rPr lang="cs-CZ" dirty="0" smtClean="0"/>
              <a:t>Věra je slušná.                                         </a:t>
            </a:r>
          </a:p>
          <a:p>
            <a:r>
              <a:rPr lang="cs-CZ" dirty="0" smtClean="0"/>
              <a:t>Slůvko je pracovitý.                                </a:t>
            </a:r>
          </a:p>
          <a:p>
            <a:r>
              <a:rPr lang="cs-CZ" dirty="0" smtClean="0"/>
              <a:t>Jan je ohleduplný.                                   </a:t>
            </a:r>
          </a:p>
          <a:p>
            <a:r>
              <a:rPr lang="cs-CZ" dirty="0" smtClean="0"/>
              <a:t>Pes je poslušný.                                       </a:t>
            </a:r>
          </a:p>
          <a:p>
            <a:r>
              <a:rPr lang="cs-CZ" dirty="0" smtClean="0"/>
              <a:t>Jana je chytrá.                                         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720906" y="332656"/>
            <a:ext cx="4608512" cy="2592288"/>
          </a:xfrm>
          <a:prstGeom prst="cloudCallout">
            <a:avLst>
              <a:gd name="adj1" fmla="val -81794"/>
              <a:gd name="adj2" fmla="val -16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Řekněte podle vzoru, o jakou jde vlastnost.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Vzor: Martin je spravedlivý – spravedlnost</a:t>
            </a:r>
          </a:p>
          <a:p>
            <a:pPr algn="ctr"/>
            <a:endParaRPr lang="cs-CZ" dirty="0"/>
          </a:p>
        </p:txBody>
      </p:sp>
      <p:sp>
        <p:nvSpPr>
          <p:cNvPr id="9" name="Zástupný symbol pro obsah 1"/>
          <p:cNvSpPr txBox="1">
            <a:spLocks/>
          </p:cNvSpPr>
          <p:nvPr/>
        </p:nvSpPr>
        <p:spPr>
          <a:xfrm>
            <a:off x="3203848" y="2492896"/>
            <a:ext cx="3528392" cy="2913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Lenost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lang="cs-CZ" sz="2400" dirty="0" smtClean="0">
                <a:solidFill>
                  <a:schemeClr val="tx2"/>
                </a:solidFill>
              </a:rPr>
              <a:t>Slušnost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Pracovitost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lang="cs-CZ" sz="2400" dirty="0" smtClean="0">
                <a:solidFill>
                  <a:schemeClr val="tx2"/>
                </a:solidFill>
              </a:rPr>
              <a:t>Ohleduplnost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Poslušnost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lang="cs-CZ" sz="2400" dirty="0" smtClean="0">
                <a:solidFill>
                  <a:schemeClr val="tx2"/>
                </a:solidFill>
              </a:rPr>
              <a:t>Chytrost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5292080" y="3356992"/>
            <a:ext cx="3672408" cy="3240360"/>
          </a:xfrm>
          <a:prstGeom prst="cloudCallout">
            <a:avLst>
              <a:gd name="adj1" fmla="val -98410"/>
              <a:gd name="adj2" fmla="val 267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Nezapomeňte, že podstatnými jmény jsou také názvy vlastností (lenost) a názvy dějů (plavání).</a:t>
            </a:r>
          </a:p>
          <a:p>
            <a:pPr algn="ctr"/>
            <a:endParaRPr lang="cs-CZ" dirty="0"/>
          </a:p>
        </p:txBody>
      </p:sp>
      <p:pic>
        <p:nvPicPr>
          <p:cNvPr id="10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764704"/>
            <a:ext cx="1224136" cy="1592372"/>
          </a:xfrm>
          <a:prstGeom prst="rect">
            <a:avLst/>
          </a:prstGeom>
          <a:noFill/>
        </p:spPr>
      </p:pic>
      <p:pic>
        <p:nvPicPr>
          <p:cNvPr id="11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106258"/>
            <a:ext cx="1152128" cy="149870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9" grpId="0" build="p" bldLvl="5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714608"/>
            <a:ext cx="1827725" cy="3450696"/>
          </a:xfrm>
        </p:spPr>
        <p:txBody>
          <a:bodyPr/>
          <a:lstStyle/>
          <a:p>
            <a:r>
              <a:rPr lang="cs-CZ" dirty="0" smtClean="0"/>
              <a:t>běhat</a:t>
            </a:r>
          </a:p>
          <a:p>
            <a:r>
              <a:rPr lang="cs-CZ" dirty="0" smtClean="0"/>
              <a:t>uklízet</a:t>
            </a:r>
          </a:p>
          <a:p>
            <a:r>
              <a:rPr lang="cs-CZ" dirty="0" smtClean="0"/>
              <a:t>cvičit</a:t>
            </a:r>
          </a:p>
          <a:p>
            <a:r>
              <a:rPr lang="cs-CZ" dirty="0" smtClean="0"/>
              <a:t>počítat</a:t>
            </a:r>
          </a:p>
          <a:p>
            <a:r>
              <a:rPr lang="cs-CZ" dirty="0" smtClean="0"/>
              <a:t>kreslit</a:t>
            </a:r>
          </a:p>
          <a:p>
            <a:r>
              <a:rPr lang="cs-CZ" dirty="0" smtClean="0"/>
              <a:t>zpívat</a:t>
            </a:r>
          </a:p>
          <a:p>
            <a:r>
              <a:rPr lang="cs-CZ" dirty="0" smtClean="0"/>
              <a:t>skákat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491880" y="260647"/>
            <a:ext cx="4968552" cy="2496881"/>
          </a:xfrm>
          <a:prstGeom prst="cloudCallout">
            <a:avLst>
              <a:gd name="adj1" fmla="val 9937"/>
              <a:gd name="adj2" fmla="val 669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Dokážeš vytvořit podstatná jména ze sloves? Kterou činnost máte nejraději?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Vzor: číst – čtení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2312227" y="2714608"/>
            <a:ext cx="1827725" cy="3306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běhání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uklízení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cvičení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počítání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kreslení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zpívání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skákání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Wingdings" pitchFamily="2" charset="2"/>
              <a:buChar char="Ø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757529"/>
            <a:ext cx="1224136" cy="159237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 build="p" bldLvl="5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266336"/>
            <a:ext cx="7408333" cy="3450696"/>
          </a:xfrm>
        </p:spPr>
        <p:txBody>
          <a:bodyPr>
            <a:noAutofit/>
          </a:bodyPr>
          <a:lstStyle/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Zmrzlá voda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Padá sníh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Chybějící tvrdá souhláska – </a:t>
            </a:r>
            <a:r>
              <a:rPr lang="cs-CZ" sz="1400" b="1" dirty="0" smtClean="0"/>
              <a:t>h, ch, k, r, d, n</a:t>
            </a:r>
            <a:r>
              <a:rPr lang="cs-CZ" sz="1400" dirty="0" smtClean="0"/>
              <a:t>.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Opak slova </a:t>
            </a:r>
            <a:r>
              <a:rPr lang="cs-CZ" sz="1400" b="1" dirty="0" smtClean="0"/>
              <a:t>hlučný</a:t>
            </a:r>
            <a:r>
              <a:rPr lang="cs-CZ" sz="1400" dirty="0" smtClean="0"/>
              <a:t>.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Souhláska chybějící ve slově </a:t>
            </a:r>
            <a:r>
              <a:rPr lang="cs-CZ" sz="1400" b="1" dirty="0" smtClean="0"/>
              <a:t>ú_</a:t>
            </a:r>
            <a:r>
              <a:rPr lang="cs-CZ" sz="1400" b="1" dirty="0" err="1" smtClean="0"/>
              <a:t>ký</a:t>
            </a:r>
            <a:r>
              <a:rPr lang="cs-CZ" sz="1400" dirty="0" smtClean="0"/>
              <a:t>.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Druhé písmeno abecedy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Samohláska chybějící ve výčtu </a:t>
            </a:r>
            <a:r>
              <a:rPr lang="cs-CZ" sz="1400" b="1" dirty="0" smtClean="0"/>
              <a:t>a, e, i, y, o.</a:t>
            </a:r>
            <a:endParaRPr lang="cs-CZ" sz="1400" dirty="0" smtClean="0"/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 Slovo nadřazené slovům </a:t>
            </a:r>
            <a:r>
              <a:rPr lang="cs-CZ" sz="1400" b="1" dirty="0" smtClean="0"/>
              <a:t>mrkev, petržel, paprika. </a:t>
            </a:r>
            <a:endParaRPr lang="cs-CZ" sz="1400" dirty="0" smtClean="0"/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Opak slova pilný.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 Za větou oznamovací píšeme…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 Slabikotvorná souhláska ve slově </a:t>
            </a:r>
            <a:r>
              <a:rPr lang="cs-CZ" sz="1400" b="1" dirty="0" smtClean="0"/>
              <a:t>krtek.</a:t>
            </a:r>
            <a:endParaRPr lang="cs-CZ" sz="1400" dirty="0" smtClean="0"/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 Malá rybka.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 Písmeno chybějící ve slově </a:t>
            </a:r>
            <a:r>
              <a:rPr lang="cs-CZ" sz="1400" b="1" dirty="0" smtClean="0"/>
              <a:t>k_tara</a:t>
            </a:r>
            <a:r>
              <a:rPr lang="cs-CZ" sz="1400" dirty="0" smtClean="0"/>
              <a:t>.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 Tvrdá souhláska ve slově </a:t>
            </a:r>
            <a:r>
              <a:rPr lang="cs-CZ" sz="1400" b="1" dirty="0" smtClean="0"/>
              <a:t>účinný</a:t>
            </a:r>
            <a:r>
              <a:rPr lang="cs-CZ" sz="1400" dirty="0" smtClean="0"/>
              <a:t>.</a:t>
            </a:r>
          </a:p>
          <a:p>
            <a:pPr marL="342900" lvl="0" indent="-342900">
              <a:buClr>
                <a:schemeClr val="tx2"/>
              </a:buClr>
              <a:buFont typeface="+mj-lt"/>
              <a:buAutoNum type="arabicPeriod"/>
            </a:pPr>
            <a:r>
              <a:rPr lang="cs-CZ" sz="1400" dirty="0" smtClean="0"/>
              <a:t> Podstatné jméno z výčtu slov </a:t>
            </a:r>
            <a:r>
              <a:rPr lang="cs-CZ" sz="1400" b="1" dirty="0" smtClean="0"/>
              <a:t>volat, udice, měkký</a:t>
            </a:r>
            <a:r>
              <a:rPr lang="cs-CZ" sz="1400" dirty="0" smtClean="0"/>
              <a:t>.</a:t>
            </a:r>
          </a:p>
          <a:p>
            <a:pPr marL="342900" indent="-342900">
              <a:buClr>
                <a:schemeClr val="tx2"/>
              </a:buClr>
              <a:buFont typeface="+mj-lt"/>
              <a:buAutoNum type="arabicPeriod"/>
            </a:pPr>
            <a:endParaRPr lang="cs-CZ" sz="1400" dirty="0"/>
          </a:p>
        </p:txBody>
      </p:sp>
      <p:sp>
        <p:nvSpPr>
          <p:cNvPr id="7" name="Obláček 6"/>
          <p:cNvSpPr/>
          <p:nvPr/>
        </p:nvSpPr>
        <p:spPr>
          <a:xfrm>
            <a:off x="5292080" y="332656"/>
            <a:ext cx="3024336" cy="1296144"/>
          </a:xfrm>
          <a:prstGeom prst="cloudCallout">
            <a:avLst>
              <a:gd name="adj1" fmla="val -31824"/>
              <a:gd name="adj2" fmla="val 1238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Vylušti tajenku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611560" y="4221088"/>
          <a:ext cx="7920877" cy="2376261"/>
        </p:xfrm>
        <a:graphic>
          <a:graphicData uri="http://schemas.openxmlformats.org/drawingml/2006/table">
            <a:tbl>
              <a:tblPr/>
              <a:tblGrid>
                <a:gridCol w="465176"/>
                <a:gridCol w="465176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  <a:gridCol w="466035"/>
              </a:tblGrid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988840"/>
            <a:ext cx="1152128" cy="149870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2324862"/>
          <a:ext cx="8208912" cy="3912453"/>
        </p:xfrm>
        <a:graphic>
          <a:graphicData uri="http://schemas.openxmlformats.org/drawingml/2006/table">
            <a:tbl>
              <a:tblPr/>
              <a:tblGrid>
                <a:gridCol w="482091"/>
                <a:gridCol w="482091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  <a:gridCol w="482982"/>
              </a:tblGrid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 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14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7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3200400" algn="l"/>
                        </a:tabLs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Obláček 5"/>
          <p:cNvSpPr/>
          <p:nvPr/>
        </p:nvSpPr>
        <p:spPr>
          <a:xfrm>
            <a:off x="2411760" y="476672"/>
            <a:ext cx="2664296" cy="1296144"/>
          </a:xfrm>
          <a:prstGeom prst="cloudCallout">
            <a:avLst>
              <a:gd name="adj1" fmla="val -77625"/>
              <a:gd name="adj2" fmla="val 172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Kontrola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tajenky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8" name="Picture 2" descr="Gandalf, Tux, Zvíře, Pták, Vykouzlit, Mage, Magi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2728" y="325047"/>
            <a:ext cx="1306944" cy="170009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060848"/>
            <a:ext cx="7408333" cy="3672408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 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Český jazyk pro 3. ročník ZŠ.  </a:t>
            </a:r>
            <a:r>
              <a:rPr lang="cs-CZ" sz="1200" dirty="0" err="1" smtClean="0">
                <a:solidFill>
                  <a:schemeClr val="tx1"/>
                </a:solidFill>
              </a:rPr>
              <a:t>Didaktis</a:t>
            </a:r>
            <a:endParaRPr lang="cs-CZ" sz="12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Pracovní sešit z českého jazyka pro 3. ročník ZŠ, Potůčková, Studio 1+1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300" b="1" dirty="0" smtClean="0">
                <a:solidFill>
                  <a:schemeClr val="tx1"/>
                </a:solidFill>
              </a:rPr>
              <a:t>NEUVEDEN. </a:t>
            </a:r>
            <a:r>
              <a:rPr lang="pl-PL" sz="13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300" b="1" dirty="0" smtClean="0">
                <a:solidFill>
                  <a:schemeClr val="tx1"/>
                </a:solidFill>
              </a:rPr>
              <a:t> [online]. [cit. 2.11.2013]. Dostupný na WWW</a:t>
            </a:r>
            <a:r>
              <a:rPr lang="pl-PL" sz="1300" dirty="0" smtClean="0"/>
              <a:t>: http://pixabay.com/cs/gandalf-tux-zv%C3%AD%C5%99e-pt%C3%A1k-vykouzlit-161456/</a:t>
            </a:r>
            <a:endParaRPr lang="cs-CZ" sz="1300" i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i="1" u="sng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427</TotalTime>
  <Words>682</Words>
  <Application>Microsoft Office PowerPoint</Application>
  <PresentationFormat>Předvádění na obrazovce (4:3)</PresentationFormat>
  <Paragraphs>248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50</cp:revision>
  <dcterms:created xsi:type="dcterms:W3CDTF">2013-05-10T12:01:16Z</dcterms:created>
  <dcterms:modified xsi:type="dcterms:W3CDTF">2014-01-10T15:38:33Z</dcterms:modified>
</cp:coreProperties>
</file>