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2" r:id="rId3"/>
    <p:sldId id="261" r:id="rId4"/>
    <p:sldId id="263" r:id="rId5"/>
    <p:sldId id="264" r:id="rId6"/>
    <p:sldId id="265" r:id="rId7"/>
    <p:sldId id="266" r:id="rId8"/>
    <p:sldId id="267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1. stupeň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1. stupeň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s://www.youtube.com/watch?v=yu_5T4t2Xo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mapa-sv%C4%9Bta-kontinenty-afrika-151576/" TargetMode="External"/><Relationship Id="rId2" Type="http://schemas.openxmlformats.org/officeDocument/2006/relationships/hyperlink" Target="http://liberec.idnes.cz/foto.aspx?r=liberec-zpravy&amp;foto1=ALH3aca0d_map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korespondence-komunikovat-komunikace-15294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210552"/>
            <a:ext cx="7408333" cy="3450696"/>
          </a:xfrm>
        </p:spPr>
        <p:txBody>
          <a:bodyPr>
            <a:normAutofit/>
          </a:bodyPr>
          <a:lstStyle/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Inovativní pomůcka </a:t>
            </a:r>
            <a:r>
              <a:rPr lang="cs-CZ" sz="1800" dirty="0">
                <a:solidFill>
                  <a:schemeClr val="tx1"/>
                </a:solidFill>
              </a:rPr>
              <a:t>k</a:t>
            </a:r>
            <a:r>
              <a:rPr lang="cs-CZ" sz="1800" dirty="0" smtClean="0">
                <a:solidFill>
                  <a:schemeClr val="tx1"/>
                </a:solidFill>
              </a:rPr>
              <a:t> výuce českého jazyka na základní škole. </a:t>
            </a:r>
            <a:r>
              <a:rPr lang="cs-CZ" sz="1800" dirty="0">
                <a:solidFill>
                  <a:schemeClr val="tx1"/>
                </a:solidFill>
              </a:rPr>
              <a:t>T</a:t>
            </a:r>
            <a:r>
              <a:rPr lang="cs-CZ" sz="1800" dirty="0" smtClean="0">
                <a:solidFill>
                  <a:schemeClr val="tx1"/>
                </a:solidFill>
              </a:rPr>
              <a:t>éma popis cesty.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První a druhý snímek – úvod, anotace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Třetí snímek - výkladový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Čtvrtý snímek - společná práce učitele a dětí. Děti popisují podle obrázku, cesty mohou zakreslovat do zadání. Po kliknutí na </a:t>
            </a:r>
            <a:r>
              <a:rPr lang="cs-CZ" sz="1800" dirty="0" err="1" smtClean="0">
                <a:solidFill>
                  <a:schemeClr val="tx1"/>
                </a:solidFill>
              </a:rPr>
              <a:t>smajlíka</a:t>
            </a:r>
            <a:r>
              <a:rPr lang="cs-CZ" sz="1800" dirty="0" smtClean="0">
                <a:solidFill>
                  <a:schemeClr val="tx1"/>
                </a:solidFill>
              </a:rPr>
              <a:t> a následný obrázek se spustí písnička (www.youtube.cz)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Na pátém a šestém snímku již děti mohou pracovat samostatně, či nejprve s učitelem a poté sami. Cestu zakreslí do zadání.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Sedmý a osmý snímek – samostatná práce. Pomocí pera zapíší adresu, ulice.</a:t>
            </a:r>
          </a:p>
          <a:p>
            <a:pPr algn="just"/>
            <a:endParaRPr lang="cs-CZ" sz="1800" dirty="0" smtClean="0">
              <a:solidFill>
                <a:schemeClr val="tx1"/>
              </a:solidFill>
            </a:endParaRPr>
          </a:p>
          <a:p>
            <a:pPr algn="just"/>
            <a:endParaRPr lang="cs-CZ" sz="1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pic>
        <p:nvPicPr>
          <p:cNvPr id="7170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208" y="2204864"/>
            <a:ext cx="1618524" cy="2105397"/>
          </a:xfrm>
          <a:prstGeom prst="rect">
            <a:avLst/>
          </a:prstGeom>
          <a:noFill/>
        </p:spPr>
      </p:pic>
      <p:pic>
        <p:nvPicPr>
          <p:cNvPr id="1036" name="Picture 12" descr="C:\Users\zim\AppData\Local\Microsoft\Windows\Temporary Internet Files\Content.IE5\3J08EFV3\MC9000529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01" y="2832364"/>
            <a:ext cx="72482" cy="11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láček 7"/>
          <p:cNvSpPr/>
          <p:nvPr/>
        </p:nvSpPr>
        <p:spPr>
          <a:xfrm>
            <a:off x="3059832" y="1628801"/>
            <a:ext cx="5904656" cy="4032447"/>
          </a:xfrm>
          <a:prstGeom prst="cloudCallout">
            <a:avLst>
              <a:gd name="adj1" fmla="val -67437"/>
              <a:gd name="adj2" fmla="val -16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/>
              <a:t>Popisujeme vždy co nejkratší cestu – </a:t>
            </a:r>
            <a:r>
              <a:rPr lang="cs-CZ" sz="2800" b="1" i="1" dirty="0">
                <a:solidFill>
                  <a:srgbClr val="FF0000"/>
                </a:solidFill>
              </a:rPr>
              <a:t>JASNĚ, STRUČNĚ</a:t>
            </a:r>
            <a:r>
              <a:rPr lang="cs-CZ" sz="2800" dirty="0">
                <a:solidFill>
                  <a:srgbClr val="FF0000"/>
                </a:solidFill>
              </a:rPr>
              <a:t>. </a:t>
            </a:r>
            <a:r>
              <a:rPr lang="cs-CZ" sz="2800" dirty="0"/>
              <a:t>Můžeme použít slova </a:t>
            </a:r>
            <a:r>
              <a:rPr lang="cs-CZ" sz="2800" b="1" dirty="0">
                <a:solidFill>
                  <a:srgbClr val="FF0000"/>
                </a:solidFill>
              </a:rPr>
              <a:t>zahnout </a:t>
            </a:r>
            <a:r>
              <a:rPr lang="cs-CZ" sz="2800" b="1" i="1" dirty="0">
                <a:solidFill>
                  <a:srgbClr val="FF0000"/>
                </a:solidFill>
              </a:rPr>
              <a:t>vlevo/vpravo, rovně, přes, kolem</a:t>
            </a:r>
            <a:r>
              <a:rPr lang="cs-CZ" sz="2800" dirty="0"/>
              <a:t> </a:t>
            </a:r>
            <a:r>
              <a:rPr lang="cs-CZ" sz="2800" b="1" dirty="0">
                <a:solidFill>
                  <a:srgbClr val="FF0000"/>
                </a:solidFill>
              </a:rPr>
              <a:t>atd.</a:t>
            </a:r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8434" name="Picture 2" descr="C:\Program Files\Microsoft Office\MEDIA\CAGCAT10\j0234687.gif">
            <a:hlinkClick r:id="rId2"/>
          </p:cNvPr>
          <p:cNvPicPr>
            <a:picLocks noGrp="1" noChangeAspect="1" noChangeArrowheads="1" noCro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6165304"/>
            <a:ext cx="733345" cy="43204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547664" y="356463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</a:rPr>
              <a:t>Vysvětli kouzelníkovi, jak se dostaneš ze Severní Ameriky do Austrálie, z Asie do Jižní Ameriky, z Afriky do Evropy. Trasy zakresli.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6959133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Když jste si tak hezky za cestovali po celém světě, poslechněte si písničku o jednom cestovateli. </a:t>
            </a:r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827584" y="6165304"/>
            <a:ext cx="504056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49518" y="5241974"/>
            <a:ext cx="14141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Až splníš úkol, klikni na mě!</a:t>
            </a:r>
            <a:endParaRPr lang="cs-CZ" dirty="0"/>
          </a:p>
        </p:txBody>
      </p:sp>
      <p:pic>
        <p:nvPicPr>
          <p:cNvPr id="6146" name="Picture 2" descr="Mapa Světa, Kontinenty, Afrika, Antarktida, Asi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0" y="1916832"/>
            <a:ext cx="6096000" cy="3384376"/>
          </a:xfrm>
          <a:prstGeom prst="rect">
            <a:avLst/>
          </a:prstGeom>
          <a:noFill/>
        </p:spPr>
      </p:pic>
      <p:pic>
        <p:nvPicPr>
          <p:cNvPr id="13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2728" y="325047"/>
            <a:ext cx="946904" cy="123174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9.25926E-6 L 5.27778E-6 -0.147 " pathEditMode="relative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647964"/>
            <a:ext cx="6768752" cy="42932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1979712" y="5373216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Vysvětlete cizinci podle plánu města, jak se dostane z nádraží do hotelu. Cestu zakresli.</a:t>
            </a:r>
            <a:endParaRPr lang="cs-CZ" sz="2400" dirty="0"/>
          </a:p>
        </p:txBody>
      </p:sp>
      <p:pic>
        <p:nvPicPr>
          <p:cNvPr id="7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6744" y="5085184"/>
            <a:ext cx="946904" cy="123174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620688"/>
            <a:ext cx="6768752" cy="42932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1763688" y="5253007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Petr bydlí  na Dvořákově ulici číslo 5. Je to žlutý dům na náměstí s vchodem naproti poště. Popiš kudy půjde Petr na stadion, cestu vyznač.</a:t>
            </a:r>
            <a:endParaRPr lang="cs-CZ" sz="2400" dirty="0"/>
          </a:p>
        </p:txBody>
      </p:sp>
      <p:pic>
        <p:nvPicPr>
          <p:cNvPr id="8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6744" y="5157192"/>
            <a:ext cx="946904" cy="123174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5589240"/>
            <a:ext cx="73468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Chcete poslat Petrovi dopis. Nejprve vymyslete Petrovi </a:t>
            </a:r>
          </a:p>
          <a:p>
            <a:r>
              <a:rPr lang="cs-CZ" sz="2400" dirty="0" smtClean="0"/>
              <a:t>příjmení</a:t>
            </a:r>
            <a:r>
              <a:rPr lang="cs-CZ" sz="2400" smtClean="0"/>
              <a:t>, </a:t>
            </a:r>
            <a:r>
              <a:rPr lang="cs-CZ" sz="2400" smtClean="0"/>
              <a:t>ve </a:t>
            </a:r>
            <a:r>
              <a:rPr lang="cs-CZ" sz="2400" dirty="0" smtClean="0"/>
              <a:t>kterém </a:t>
            </a:r>
            <a:r>
              <a:rPr lang="cs-CZ" sz="2400" smtClean="0"/>
              <a:t>městě </a:t>
            </a:r>
            <a:r>
              <a:rPr lang="cs-CZ" sz="2400" smtClean="0"/>
              <a:t>bydlí, </a:t>
            </a:r>
            <a:r>
              <a:rPr lang="cs-CZ" sz="2400" dirty="0" smtClean="0"/>
              <a:t>a napište jeho adresu. </a:t>
            </a:r>
            <a:endParaRPr lang="cs-CZ" sz="2400" dirty="0"/>
          </a:p>
        </p:txBody>
      </p:sp>
      <p:pic>
        <p:nvPicPr>
          <p:cNvPr id="3074" name="Picture 2" descr="Korespondence, Komunikovat, Komunikace, Obálka, Dopi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4352" y="554706"/>
            <a:ext cx="5742180" cy="4674494"/>
          </a:xfrm>
          <a:prstGeom prst="rect">
            <a:avLst/>
          </a:prstGeom>
          <a:noFill/>
        </p:spPr>
      </p:pic>
      <p:pic>
        <p:nvPicPr>
          <p:cNvPr id="8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728" y="5229200"/>
            <a:ext cx="946904" cy="123174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620688"/>
            <a:ext cx="6768752" cy="42932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1907704" y="5661248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5517232"/>
            <a:ext cx="62215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Zkuste vymyslet názvy náměstí a ulic. Zapište </a:t>
            </a:r>
          </a:p>
          <a:p>
            <a:r>
              <a:rPr lang="cs-CZ" sz="2400" dirty="0" smtClean="0"/>
              <a:t>je do plánku a nezapomeňte na velká písmena.</a:t>
            </a:r>
            <a:endParaRPr lang="cs-CZ" sz="2400" dirty="0"/>
          </a:p>
        </p:txBody>
      </p:sp>
      <p:pic>
        <p:nvPicPr>
          <p:cNvPr id="9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728" y="5085184"/>
            <a:ext cx="946904" cy="123174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7920880" cy="4752528"/>
          </a:xfrm>
        </p:spPr>
        <p:txBody>
          <a:bodyPr>
            <a:normAutofit lnSpcReduction="10000"/>
          </a:bodyPr>
          <a:lstStyle/>
          <a:p>
            <a:r>
              <a:rPr lang="cs-CZ" i="1" u="sng" dirty="0" smtClean="0"/>
              <a:t>Použitá literatura: 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Český jazyk pro 3 ročník základní školy, učebnice, </a:t>
            </a:r>
            <a:r>
              <a:rPr lang="cs-CZ" sz="1600" dirty="0" err="1" smtClean="0">
                <a:solidFill>
                  <a:schemeClr val="tx1"/>
                </a:solidFill>
              </a:rPr>
              <a:t>Didaktis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600" b="1" dirty="0" smtClean="0">
                <a:solidFill>
                  <a:schemeClr val="tx1"/>
                </a:solidFill>
              </a:rPr>
              <a:t>NĚMEČEK, Jaroslav.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http://liberec.idnes.cz/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18.10.2013]. Dostupný na WWW</a:t>
            </a:r>
            <a:r>
              <a:rPr lang="pl-PL" sz="1600" dirty="0" smtClean="0">
                <a:solidFill>
                  <a:schemeClr val="tx1"/>
                </a:solidFill>
              </a:rPr>
              <a:t>: </a:t>
            </a:r>
            <a:r>
              <a:rPr lang="pl-PL" sz="1600" dirty="0" smtClean="0">
                <a:solidFill>
                  <a:schemeClr val="tx1"/>
                </a:solidFill>
                <a:hlinkClick r:id="rId2"/>
              </a:rPr>
              <a:t>http://liberec.idnes.cz/foto.aspx?r=liberec-zpravy&amp;foto1=ALH3aca0d_mapa.JPG</a:t>
            </a:r>
            <a:endParaRPr lang="pl-PL" sz="1600" dirty="0" smtClean="0">
              <a:solidFill>
                <a:schemeClr val="tx1"/>
              </a:solidFill>
            </a:endParaRPr>
          </a:p>
          <a:p>
            <a:r>
              <a:rPr lang="pl-PL" sz="1600" b="1" dirty="0" smtClean="0">
                <a:solidFill>
                  <a:schemeClr val="tx1"/>
                </a:solidFill>
              </a:rPr>
              <a:t>NEUVEDEN.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2.11.2013]. Dostupný na WWW: </a:t>
            </a:r>
            <a:r>
              <a:rPr lang="pl-PL" sz="1600" dirty="0" smtClean="0">
                <a:hlinkClick r:id="rId3"/>
              </a:rPr>
              <a:t>http://pixabay.com/cs/mapa-sv%C4%9Bta-kontinenty-afrika-151576/</a:t>
            </a:r>
            <a:endParaRPr lang="pl-PL" sz="1600" dirty="0" smtClean="0"/>
          </a:p>
          <a:p>
            <a:r>
              <a:rPr lang="pl-PL" sz="1600" b="1" dirty="0" smtClean="0">
                <a:solidFill>
                  <a:schemeClr val="tx1"/>
                </a:solidFill>
              </a:rPr>
              <a:t>NEUVEDEN.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2.11.2013]. Dostupný na WWW</a:t>
            </a:r>
            <a:r>
              <a:rPr lang="pl-PL" sz="1600" dirty="0" smtClean="0"/>
              <a:t>: </a:t>
            </a:r>
            <a:r>
              <a:rPr lang="pl-PL" sz="1600" dirty="0" smtClean="0">
                <a:hlinkClick r:id="rId4"/>
              </a:rPr>
              <a:t>http://pixabay.com/cs/korespondence-komunikovat-komunikace-152945/</a:t>
            </a:r>
            <a:endParaRPr lang="pl-PL" sz="1600" dirty="0" smtClean="0"/>
          </a:p>
          <a:p>
            <a:r>
              <a:rPr lang="pl-PL" sz="1600" b="1" dirty="0" smtClean="0">
                <a:solidFill>
                  <a:schemeClr val="tx1"/>
                </a:solidFill>
              </a:rPr>
              <a:t>NEUVEDEN.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2.11.2013]. Dostupný na WWW</a:t>
            </a:r>
            <a:r>
              <a:rPr lang="pl-PL" sz="1600" dirty="0" smtClean="0"/>
              <a:t>: http://pixabay.com/cs/gandalf-tux-zv%C3%AD%C5%99e-pt%C3%A1k-vykouzlit-161456/</a:t>
            </a:r>
            <a:endParaRPr lang="cs-CZ" sz="1600" i="1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lvl="0">
              <a:buClr>
                <a:srgbClr val="31B6FD"/>
              </a:buClr>
            </a:pPr>
            <a:endParaRPr lang="cs-CZ" i="1" u="sng" dirty="0" smtClean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sz="1600" dirty="0" smtClean="0">
                <a:solidFill>
                  <a:schemeClr val="tx1"/>
                </a:solidFill>
              </a:rPr>
              <a:t>Obrázek autora</a:t>
            </a:r>
            <a:endParaRPr lang="cs-CZ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512</TotalTime>
  <Words>331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Popis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51</cp:revision>
  <dcterms:created xsi:type="dcterms:W3CDTF">2013-05-10T12:01:16Z</dcterms:created>
  <dcterms:modified xsi:type="dcterms:W3CDTF">2014-01-16T12:14:58Z</dcterms:modified>
</cp:coreProperties>
</file>