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2"/>
  </p:notesMasterIdLst>
  <p:sldIdLst>
    <p:sldId id="256" r:id="rId2"/>
    <p:sldId id="262" r:id="rId3"/>
    <p:sldId id="261" r:id="rId4"/>
    <p:sldId id="263" r:id="rId5"/>
    <p:sldId id="264" r:id="rId6"/>
    <p:sldId id="265" r:id="rId7"/>
    <p:sldId id="266" r:id="rId8"/>
    <p:sldId id="267" r:id="rId9"/>
    <p:sldId id="268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63116"/>
    <a:srgbClr val="F33BD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717" autoAdjust="0"/>
  </p:normalViewPr>
  <p:slideViewPr>
    <p:cSldViewPr>
      <p:cViewPr varScale="1">
        <p:scale>
          <a:sx n="68" d="100"/>
          <a:sy n="68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Český jazyk pro 1. ročník ZŠ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Markéta Žižková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Markéta Žižková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Český jazyk pro 1. ročník ZŠ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>
    <p:cut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med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med">
    <p:cut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med">
    <p:cut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med">
    <p:cut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med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med" advTm="7108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sz="1800" dirty="0" smtClean="0">
                <a:solidFill>
                  <a:schemeClr val="tx1"/>
                </a:solidFill>
              </a:rPr>
              <a:t>Inovativní </a:t>
            </a:r>
            <a:r>
              <a:rPr lang="cs-CZ" sz="1800" dirty="0" smtClean="0">
                <a:solidFill>
                  <a:schemeClr val="tx1"/>
                </a:solidFill>
              </a:rPr>
              <a:t>pomůcka na výuku českého jazyka ve 3. ročníku. Téma předložky – opakování učiva 2. ročníku. Časová dotace 30 minut.</a:t>
            </a:r>
          </a:p>
          <a:p>
            <a:pPr algn="just"/>
            <a:r>
              <a:rPr lang="cs-CZ" sz="1800" dirty="0" smtClean="0">
                <a:solidFill>
                  <a:schemeClr val="tx1"/>
                </a:solidFill>
              </a:rPr>
              <a:t>První  a druhý snímek – úvod, anotace.</a:t>
            </a:r>
          </a:p>
          <a:p>
            <a:pPr algn="just"/>
            <a:r>
              <a:rPr lang="cs-CZ" sz="1800" dirty="0" smtClean="0">
                <a:solidFill>
                  <a:schemeClr val="tx1"/>
                </a:solidFill>
              </a:rPr>
              <a:t>Třetí snímek – děti podle obrázku tvoří věty s předložkami.</a:t>
            </a:r>
          </a:p>
          <a:p>
            <a:pPr algn="just"/>
            <a:r>
              <a:rPr lang="cs-CZ" sz="1800" dirty="0" smtClean="0">
                <a:solidFill>
                  <a:schemeClr val="tx1"/>
                </a:solidFill>
              </a:rPr>
              <a:t>Čtvrtý snímek – děti vyjmenují slabičné předložky, po kliknutí se jim předložky objeví.</a:t>
            </a:r>
          </a:p>
          <a:p>
            <a:pPr algn="just"/>
            <a:r>
              <a:rPr lang="cs-CZ" sz="1800" dirty="0" smtClean="0">
                <a:solidFill>
                  <a:schemeClr val="tx1"/>
                </a:solidFill>
              </a:rPr>
              <a:t>Pátý snímek - děti vyjmenují neslabičné předložky, po kliknutí se jim předložky objeví.</a:t>
            </a:r>
          </a:p>
          <a:p>
            <a:pPr algn="just"/>
            <a:r>
              <a:rPr lang="cs-CZ" sz="1800" dirty="0" smtClean="0">
                <a:solidFill>
                  <a:schemeClr val="tx1"/>
                </a:solidFill>
              </a:rPr>
              <a:t>Šestý snímek – děti přiřadí do vět správné předložky. Po kliknutí na správnou předložku, se předložka zařadí do textu.</a:t>
            </a:r>
          </a:p>
          <a:p>
            <a:pPr algn="just"/>
            <a:r>
              <a:rPr lang="cs-CZ" sz="1800" dirty="0" smtClean="0">
                <a:solidFill>
                  <a:schemeClr val="tx1"/>
                </a:solidFill>
              </a:rPr>
              <a:t>Sedmý snímek – samostatná práce – dítě může předložky zapisovat do textu, či se snímek může vytisknout jako pracovní list.</a:t>
            </a:r>
          </a:p>
          <a:p>
            <a:pPr algn="just"/>
            <a:r>
              <a:rPr lang="cs-CZ" sz="1800" dirty="0" smtClean="0">
                <a:solidFill>
                  <a:schemeClr val="tx1"/>
                </a:solidFill>
              </a:rPr>
              <a:t>Osmý snímek – kontrola.</a:t>
            </a:r>
          </a:p>
          <a:p>
            <a:pPr algn="just"/>
            <a:r>
              <a:rPr lang="cs-CZ" sz="1800" dirty="0" smtClean="0">
                <a:solidFill>
                  <a:schemeClr val="tx1"/>
                </a:solidFill>
              </a:rPr>
              <a:t>Devátý snímek – shrnutí učiva.</a:t>
            </a:r>
          </a:p>
          <a:p>
            <a:pPr algn="just"/>
            <a:r>
              <a:rPr lang="cs-CZ" sz="1800" dirty="0" smtClean="0">
                <a:solidFill>
                  <a:schemeClr val="tx1"/>
                </a:solidFill>
              </a:rPr>
              <a:t>Desátý snímek – použité zdroje. </a:t>
            </a:r>
          </a:p>
          <a:p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6424"/>
    </mc:Choice>
    <mc:Fallback>
      <p:transition advTm="6424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28184" y="29969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043453" y="1628800"/>
            <a:ext cx="13477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(rybník)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43453" y="2060848"/>
            <a:ext cx="1471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u</a:t>
            </a:r>
            <a:r>
              <a:rPr lang="cs-CZ" dirty="0" smtClean="0"/>
              <a:t> (slon)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3453" y="2492896"/>
            <a:ext cx="1975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a (voda)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43453" y="292494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 (nosorožec)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43453" y="378904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od (duha)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43453" y="335699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ad (plameňák)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43453" y="4221088"/>
            <a:ext cx="2200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ezi (plameňák)</a:t>
            </a:r>
            <a:endParaRPr lang="cs-CZ" dirty="0"/>
          </a:p>
        </p:txBody>
      </p:sp>
      <p:sp>
        <p:nvSpPr>
          <p:cNvPr id="14" name="Obláček 13"/>
          <p:cNvSpPr/>
          <p:nvPr/>
        </p:nvSpPr>
        <p:spPr>
          <a:xfrm>
            <a:off x="4061346" y="4797152"/>
            <a:ext cx="3679005" cy="1512168"/>
          </a:xfrm>
          <a:prstGeom prst="cloudCallout">
            <a:avLst>
              <a:gd name="adj1" fmla="val -93176"/>
              <a:gd name="adj2" fmla="val 865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Předložky se spojují s jmény. Píší se před slovem zvlášť, ale čteme dohromady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484784"/>
            <a:ext cx="4181475" cy="33242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4941168"/>
            <a:ext cx="1234938" cy="1606424"/>
          </a:xfrm>
          <a:prstGeom prst="rect">
            <a:avLst/>
          </a:prstGeom>
          <a:noFill/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6226"/>
    </mc:Choice>
    <mc:Fallback>
      <p:transition advTm="62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3635896" y="332656"/>
            <a:ext cx="4277722" cy="1872208"/>
          </a:xfrm>
          <a:prstGeom prst="cloudCallout">
            <a:avLst>
              <a:gd name="adj1" fmla="val -73813"/>
              <a:gd name="adj2" fmla="val 158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Jmenuj slabičné předložky</a:t>
            </a:r>
            <a:endParaRPr lang="cs-CZ" sz="3200" dirty="0"/>
          </a:p>
        </p:txBody>
      </p:sp>
      <p:sp>
        <p:nvSpPr>
          <p:cNvPr id="6" name="Ovál 5"/>
          <p:cNvSpPr/>
          <p:nvPr/>
        </p:nvSpPr>
        <p:spPr>
          <a:xfrm>
            <a:off x="-1476672" y="3018656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na</a:t>
            </a:r>
            <a:endParaRPr lang="cs-CZ" sz="2800" dirty="0"/>
          </a:p>
        </p:txBody>
      </p:sp>
      <p:sp>
        <p:nvSpPr>
          <p:cNvPr id="7" name="Ovál 6"/>
          <p:cNvSpPr/>
          <p:nvPr/>
        </p:nvSpPr>
        <p:spPr>
          <a:xfrm>
            <a:off x="-1620038" y="4287336"/>
            <a:ext cx="1152128" cy="91440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pod</a:t>
            </a:r>
            <a:endParaRPr lang="cs-CZ" sz="2800" dirty="0"/>
          </a:p>
        </p:txBody>
      </p:sp>
      <p:sp>
        <p:nvSpPr>
          <p:cNvPr id="10" name="Ovál 9"/>
          <p:cNvSpPr/>
          <p:nvPr/>
        </p:nvSpPr>
        <p:spPr>
          <a:xfrm>
            <a:off x="-1620038" y="5578571"/>
            <a:ext cx="1296144" cy="914400"/>
          </a:xfrm>
          <a:prstGeom prst="ellipse">
            <a:avLst/>
          </a:prstGeom>
          <a:solidFill>
            <a:srgbClr val="F33BD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před</a:t>
            </a:r>
            <a:endParaRPr lang="cs-CZ" sz="2800" dirty="0"/>
          </a:p>
        </p:txBody>
      </p:sp>
      <p:sp>
        <p:nvSpPr>
          <p:cNvPr id="12" name="Ovál 11"/>
          <p:cNvSpPr/>
          <p:nvPr/>
        </p:nvSpPr>
        <p:spPr>
          <a:xfrm>
            <a:off x="9468544" y="3253950"/>
            <a:ext cx="914400" cy="914400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u</a:t>
            </a:r>
            <a:endParaRPr lang="cs-CZ" sz="2800" dirty="0"/>
          </a:p>
        </p:txBody>
      </p:sp>
      <p:sp>
        <p:nvSpPr>
          <p:cNvPr id="13" name="Ovál 12"/>
          <p:cNvSpPr/>
          <p:nvPr/>
        </p:nvSpPr>
        <p:spPr>
          <a:xfrm>
            <a:off x="9349680" y="5658936"/>
            <a:ext cx="1152128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nad</a:t>
            </a:r>
            <a:endParaRPr lang="cs-CZ" sz="2800" dirty="0"/>
          </a:p>
        </p:txBody>
      </p:sp>
      <p:sp>
        <p:nvSpPr>
          <p:cNvPr id="16" name="Ovál 15"/>
          <p:cNvSpPr/>
          <p:nvPr/>
        </p:nvSpPr>
        <p:spPr>
          <a:xfrm>
            <a:off x="-1636549" y="2006935"/>
            <a:ext cx="127229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mezi</a:t>
            </a:r>
            <a:endParaRPr lang="cs-CZ" sz="2800" dirty="0"/>
          </a:p>
        </p:txBody>
      </p:sp>
      <p:sp>
        <p:nvSpPr>
          <p:cNvPr id="17" name="Ovál 16"/>
          <p:cNvSpPr/>
          <p:nvPr/>
        </p:nvSpPr>
        <p:spPr>
          <a:xfrm>
            <a:off x="9468544" y="447826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za</a:t>
            </a:r>
            <a:endParaRPr lang="cs-CZ" sz="2800" dirty="0"/>
          </a:p>
        </p:txBody>
      </p:sp>
      <p:sp>
        <p:nvSpPr>
          <p:cNvPr id="18" name="Ovál 17"/>
          <p:cNvSpPr/>
          <p:nvPr/>
        </p:nvSpPr>
        <p:spPr>
          <a:xfrm>
            <a:off x="9180512" y="1989127"/>
            <a:ext cx="1490464" cy="914400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vedle</a:t>
            </a:r>
            <a:endParaRPr lang="cs-CZ" sz="2800" dirty="0"/>
          </a:p>
        </p:txBody>
      </p:sp>
      <p:sp>
        <p:nvSpPr>
          <p:cNvPr id="19" name="Ovál 18"/>
          <p:cNvSpPr/>
          <p:nvPr/>
        </p:nvSpPr>
        <p:spPr>
          <a:xfrm>
            <a:off x="-1408760" y="762716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do</a:t>
            </a:r>
            <a:endParaRPr lang="cs-CZ" sz="2800" dirty="0"/>
          </a:p>
        </p:txBody>
      </p:sp>
      <p:pic>
        <p:nvPicPr>
          <p:cNvPr id="15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37580" y="764704"/>
            <a:ext cx="1112972" cy="144776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00495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64724E-6 L 0.33281 0.322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600" y="16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5.32038E-8 L 0.55417 0.0252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00" y="1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644E-6 L 0.48542 0.1503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300" y="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00324E-6 L 0.97639 0.1963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800" y="9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778E-17 -1.84131E-6 L 0.87396 -0.5056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700" y="-25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58247E-6 L -0.94775 0.4998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400" y="2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87139E-6 L -0.60903 0.294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500" y="14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5022E-6 L -0.33334 -0.08305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00" y="-4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7.95744E-7 L -0.56962 -0.37058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500" y="-18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0" grpId="0" animBg="1"/>
      <p:bldP spid="12" grpId="0" animBg="1"/>
      <p:bldP spid="13" grpId="0" animBg="1"/>
      <p:bldP spid="16" grpId="0" animBg="1"/>
      <p:bldP spid="17" grpId="0" animBg="1"/>
      <p:bldP spid="18" grpId="0" animBg="1"/>
      <p:bldP spid="19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3059832" y="476672"/>
            <a:ext cx="3528392" cy="2016224"/>
          </a:xfrm>
          <a:prstGeom prst="cloudCallout">
            <a:avLst>
              <a:gd name="adj1" fmla="val -79784"/>
              <a:gd name="adj2" fmla="val 381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Jmenuj neslabičné předložky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-1044624" y="3645024"/>
            <a:ext cx="914400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s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-1044624" y="2492896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z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-1044624" y="134076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v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-1044624" y="4797152"/>
            <a:ext cx="914400" cy="9144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k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2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5" y="764704"/>
            <a:ext cx="1107123" cy="144016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05575E-6 L 0.7375 -0.0562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900" y="-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12445E-6 L 0.7375 0.3846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900" y="19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98705E-6 L 0.41459 0.0277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700" y="1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7 0.04881 L 0.41181 0.2234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700" y="8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320368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Okolo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320368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Kamila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3768" y="320368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jde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808" y="320368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pán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226758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 rot="10800000" flipH="1" flipV="1">
            <a:off x="3635896" y="3203683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procházku.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37077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Andrea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370774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sedí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55976" y="226758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99792" y="370774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parku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226758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79912" y="370774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lavičce.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15616" y="421179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Malá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91680" y="42117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Adélka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483768" y="42117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71800" y="42117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drží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275856" y="42117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babičky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452320" y="22768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99992" y="421179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ruku.</a:t>
            </a:r>
            <a:endParaRPr lang="cs-CZ" dirty="0"/>
          </a:p>
        </p:txBody>
      </p:sp>
      <p:sp>
        <p:nvSpPr>
          <p:cNvPr id="26" name="Obláček 25"/>
          <p:cNvSpPr/>
          <p:nvPr/>
        </p:nvSpPr>
        <p:spPr>
          <a:xfrm>
            <a:off x="4427984" y="404664"/>
            <a:ext cx="3672408" cy="1656184"/>
          </a:xfrm>
          <a:prstGeom prst="cloudCallout">
            <a:avLst>
              <a:gd name="adj1" fmla="val -84181"/>
              <a:gd name="adj2" fmla="val -9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Přiřaď správné předložky.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115616" y="472514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475656" y="472514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bude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403493" y="2276872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339752" y="472514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obědu?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115616" y="515719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Petr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619672" y="515719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979712" y="515719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sešel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347864" y="227687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987824" y="515719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Pavlem.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115616" y="566124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Káně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691680" y="566124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kroužilo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051720" y="227687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nad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131840" y="566124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polem.</a:t>
            </a:r>
            <a:endParaRPr lang="cs-CZ" dirty="0"/>
          </a:p>
        </p:txBody>
      </p:sp>
      <p:pic>
        <p:nvPicPr>
          <p:cNvPr id="42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76672"/>
            <a:ext cx="1152128" cy="1498703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21924E-6 L 0.25209 0.1320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04" y="65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7037E-7 L 0.07083 0.49351 " pathEditMode="relative" ptsTypes="AA">
                                      <p:cBhvr>
                                        <p:cTn id="1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037E-7 L -0.07084 0.42013 " pathEditMode="relative" ptsTypes="AA">
                                      <p:cBhvr>
                                        <p:cTn id="1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1.48148E-6 L -0.20485 0.21018 " pathEditMode="relative" ptsTypes="AA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21267 0.21018 " pathEditMode="relative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037E-7 L -0.4724 0.35717 " pathEditMode="relative" ptsTypes="AA">
                                      <p:cBhvr>
                                        <p:cTn id="3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3.7037E-7 L -0.36232 0.28356 " pathEditMode="relative" ptsTypes="AA">
                                      <p:cBhvr>
                                        <p:cTn id="3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11" grpId="0"/>
      <p:bldP spid="15" grpId="0"/>
      <p:bldP spid="17" grpId="0"/>
      <p:bldP spid="24" grpId="0"/>
      <p:bldP spid="31" grpId="0"/>
      <p:bldP spid="36" grpId="0"/>
      <p:bldP spid="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Obláček 3"/>
          <p:cNvSpPr/>
          <p:nvPr/>
        </p:nvSpPr>
        <p:spPr>
          <a:xfrm>
            <a:off x="1115616" y="332656"/>
            <a:ext cx="5688632" cy="2448272"/>
          </a:xfrm>
          <a:prstGeom prst="cloudCallout">
            <a:avLst>
              <a:gd name="adj1" fmla="val 47356"/>
              <a:gd name="adj2" fmla="val 763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Zvládneš už sám do cvičení doplnit vhodné předložky? Zkus to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140968"/>
            <a:ext cx="525658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Lenka byla  __ babičky  __ pátku až  __ neděle. 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Tatínek vzal Kačenku  __ ruku. 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Jiřinka  __ sebou tlačí kočárek  __ panenkou.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Chata stojí  __ lesa  __ mýtině.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Mám rád palačinky  __ marmeládou.</a:t>
            </a:r>
          </a:p>
          <a:p>
            <a:pPr algn="just">
              <a:lnSpc>
                <a:spcPct val="150000"/>
              </a:lnSpc>
            </a:pPr>
            <a:r>
              <a:rPr lang="cs-CZ" dirty="0" smtClean="0"/>
              <a:t>Šimon přinesl  __ kabinetu  __třídy  mapy a glóbus.</a:t>
            </a:r>
          </a:p>
          <a:p>
            <a:pPr algn="just">
              <a:lnSpc>
                <a:spcPct val="150000"/>
              </a:lnSpc>
            </a:pPr>
            <a:endParaRPr lang="cs-CZ" dirty="0"/>
          </a:p>
        </p:txBody>
      </p:sp>
      <p:pic>
        <p:nvPicPr>
          <p:cNvPr id="7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3068960"/>
            <a:ext cx="1152128" cy="1498703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Obláček 3"/>
          <p:cNvSpPr/>
          <p:nvPr/>
        </p:nvSpPr>
        <p:spPr>
          <a:xfrm>
            <a:off x="467544" y="836712"/>
            <a:ext cx="5040560" cy="2088232"/>
          </a:xfrm>
          <a:prstGeom prst="cloudCallout">
            <a:avLst>
              <a:gd name="adj1" fmla="val 81190"/>
              <a:gd name="adj2" fmla="val 4202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Takto to mohlo vypadat. Povedlo se to i tobě?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3284984"/>
            <a:ext cx="530549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Lenka byla </a:t>
            </a:r>
            <a:r>
              <a:rPr lang="cs-CZ" b="1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 babičky </a:t>
            </a:r>
            <a:r>
              <a:rPr lang="cs-CZ" b="1" dirty="0" smtClean="0">
                <a:solidFill>
                  <a:srgbClr val="FF0000"/>
                </a:solidFill>
              </a:rPr>
              <a:t>od</a:t>
            </a:r>
            <a:r>
              <a:rPr lang="cs-CZ" dirty="0" smtClean="0"/>
              <a:t> pátku až </a:t>
            </a:r>
            <a:r>
              <a:rPr lang="cs-CZ" b="1" dirty="0" smtClean="0">
                <a:solidFill>
                  <a:srgbClr val="FF0000"/>
                </a:solidFill>
              </a:rPr>
              <a:t>do</a:t>
            </a:r>
            <a:r>
              <a:rPr lang="cs-CZ" dirty="0" smtClean="0"/>
              <a:t> neděle.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Tatínek vzal Kačenku </a:t>
            </a:r>
            <a:r>
              <a:rPr lang="cs-CZ" b="1" dirty="0" smtClean="0">
                <a:solidFill>
                  <a:srgbClr val="FF0000"/>
                </a:solidFill>
              </a:rPr>
              <a:t>za</a:t>
            </a:r>
            <a:r>
              <a:rPr lang="cs-CZ" dirty="0" smtClean="0"/>
              <a:t> ruku.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Jiřina 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sebou tlačí kočárek 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panenkou.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Chata stojí </a:t>
            </a:r>
            <a:r>
              <a:rPr lang="cs-CZ" b="1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 lesa </a:t>
            </a:r>
            <a:r>
              <a:rPr lang="cs-CZ" b="1" dirty="0" smtClean="0">
                <a:solidFill>
                  <a:srgbClr val="FF0000"/>
                </a:solidFill>
              </a:rPr>
              <a:t>na</a:t>
            </a:r>
            <a:r>
              <a:rPr lang="cs-CZ" dirty="0" smtClean="0"/>
              <a:t> mýtině.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Mám rád palačinky 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marmeládou.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Šimon přinesl </a:t>
            </a:r>
            <a:r>
              <a:rPr lang="cs-CZ" b="1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 kabinetu </a:t>
            </a:r>
            <a:r>
              <a:rPr lang="cs-CZ" b="1" dirty="0" smtClean="0">
                <a:solidFill>
                  <a:srgbClr val="FF0000"/>
                </a:solidFill>
              </a:rPr>
              <a:t>do</a:t>
            </a:r>
            <a:r>
              <a:rPr lang="cs-CZ" dirty="0" smtClean="0"/>
              <a:t> třídy mapy a globus.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  <p:pic>
        <p:nvPicPr>
          <p:cNvPr id="8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2348880"/>
            <a:ext cx="1112972" cy="1447769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980728"/>
            <a:ext cx="3227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/>
            <a:r>
              <a:rPr lang="cs-CZ" dirty="0" smtClean="0"/>
              <a:t>1.  Předložky se spojují se jmény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87624" y="1412776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Píší se slovem zvlášť, ale čtou se dohromady.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1844824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Máme předložky slabičné a neslabičné.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2348880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Slabičné jsou např.: nad, pod, vedle, mezi, u na, od, do.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87624" y="285293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 Neslabičné jsou: s, z, k, v.</a:t>
            </a:r>
            <a:endParaRPr lang="cs-CZ" dirty="0"/>
          </a:p>
        </p:txBody>
      </p:sp>
      <p:sp>
        <p:nvSpPr>
          <p:cNvPr id="11" name="Obláček 10"/>
          <p:cNvSpPr/>
          <p:nvPr/>
        </p:nvSpPr>
        <p:spPr>
          <a:xfrm>
            <a:off x="3707904" y="4077072"/>
            <a:ext cx="4680520" cy="1440160"/>
          </a:xfrm>
          <a:prstGeom prst="cloudCallout">
            <a:avLst>
              <a:gd name="adj1" fmla="val -72930"/>
              <a:gd name="adj2" fmla="val 272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Nezapomeň!</a:t>
            </a:r>
            <a:endParaRPr lang="cs-CZ" sz="3600" dirty="0"/>
          </a:p>
        </p:txBody>
      </p:sp>
      <p:pic>
        <p:nvPicPr>
          <p:cNvPr id="12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221088"/>
            <a:ext cx="1440160" cy="1873379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1"/>
      <p:bldP spid="7" grpId="0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916832"/>
            <a:ext cx="7992888" cy="3960440"/>
          </a:xfrm>
        </p:spPr>
        <p:txBody>
          <a:bodyPr>
            <a:normAutofit lnSpcReduction="10000"/>
          </a:bodyPr>
          <a:lstStyle/>
          <a:p>
            <a:r>
              <a:rPr lang="cs-CZ" i="1" u="sng" dirty="0" smtClean="0"/>
              <a:t>Použitá literatura: </a:t>
            </a:r>
          </a:p>
          <a:p>
            <a:r>
              <a:rPr lang="cs-CZ" sz="1700" dirty="0" smtClean="0">
                <a:solidFill>
                  <a:schemeClr val="tx1"/>
                </a:solidFill>
              </a:rPr>
              <a:t>Pracovní sešit z českého jazyka, Jana Potůčková, Studio 1+1</a:t>
            </a:r>
          </a:p>
          <a:p>
            <a:pPr>
              <a:buNone/>
            </a:pPr>
            <a:r>
              <a:rPr lang="cs-CZ" sz="1700" dirty="0" smtClean="0">
                <a:solidFill>
                  <a:schemeClr val="tx1"/>
                </a:solidFill>
              </a:rPr>
              <a:t>      Český jazyk pro 3. ročník ZŠ, </a:t>
            </a:r>
            <a:r>
              <a:rPr lang="cs-CZ" sz="1700" dirty="0" err="1" smtClean="0">
                <a:solidFill>
                  <a:schemeClr val="tx1"/>
                </a:solidFill>
              </a:rPr>
              <a:t>Didaktis</a:t>
            </a:r>
            <a:endParaRPr lang="cs-CZ" sz="1700" dirty="0" smtClean="0">
              <a:solidFill>
                <a:schemeClr val="tx1"/>
              </a:solidFill>
            </a:endParaRPr>
          </a:p>
          <a:p>
            <a:endParaRPr lang="cs-CZ" dirty="0"/>
          </a:p>
          <a:p>
            <a:r>
              <a:rPr lang="cs-CZ" i="1" u="sng" dirty="0" smtClean="0"/>
              <a:t>Internetové odkazy:</a:t>
            </a:r>
          </a:p>
          <a:p>
            <a:r>
              <a:rPr lang="pl-PL" sz="1900" b="1" dirty="0" smtClean="0">
                <a:solidFill>
                  <a:schemeClr val="tx1"/>
                </a:solidFill>
              </a:rPr>
              <a:t>NEUVEDEN. </a:t>
            </a:r>
            <a:r>
              <a:rPr lang="pl-PL" sz="19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900" b="1" dirty="0" smtClean="0">
                <a:solidFill>
                  <a:schemeClr val="tx1"/>
                </a:solidFill>
              </a:rPr>
              <a:t> [online]. [cit. 2.11.2013]. Dostupný na WWW</a:t>
            </a:r>
            <a:r>
              <a:rPr lang="pl-PL" sz="1900" dirty="0" smtClean="0"/>
              <a:t>: http://pixabay.com/cs/gandalf-tux-zv%C3%AD%C5%99e-pt%C3%A1k-vykouzlit-161456/</a:t>
            </a:r>
            <a:endParaRPr lang="cs-CZ" sz="1900" i="1" u="sng" dirty="0" smtClean="0"/>
          </a:p>
          <a:p>
            <a:pPr marL="0" indent="0">
              <a:buNone/>
            </a:pP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zdroje: </a:t>
            </a:r>
          </a:p>
          <a:p>
            <a:pPr lvl="0">
              <a:buClr>
                <a:srgbClr val="31B6FD"/>
              </a:buClr>
            </a:pPr>
            <a:r>
              <a:rPr lang="cs-CZ" sz="1900" dirty="0" smtClean="0">
                <a:solidFill>
                  <a:schemeClr val="tx1"/>
                </a:solidFill>
              </a:rPr>
              <a:t>Vlastní obrázek autora</a:t>
            </a:r>
            <a:endParaRPr lang="cs-CZ" sz="1900" i="1" u="sng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9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518</TotalTime>
  <Words>504</Words>
  <Application>Microsoft Office PowerPoint</Application>
  <PresentationFormat>Předvádění na obrazovce (4:3)</PresentationFormat>
  <Paragraphs>114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Základní škola a Mateřská škola Bílá Třemešná, okres Trutnov</vt:lpstr>
      <vt:lpstr>Anotace</vt:lpstr>
      <vt:lpstr>Předložky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Markéta Žižková</cp:lastModifiedBy>
  <cp:revision>66</cp:revision>
  <dcterms:created xsi:type="dcterms:W3CDTF">2013-05-10T12:01:16Z</dcterms:created>
  <dcterms:modified xsi:type="dcterms:W3CDTF">2014-01-10T15:55:44Z</dcterms:modified>
</cp:coreProperties>
</file>