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61" r:id="rId4"/>
    <p:sldId id="268" r:id="rId5"/>
    <p:sldId id="263" r:id="rId6"/>
    <p:sldId id="264" r:id="rId7"/>
    <p:sldId id="265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52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052" autoAdjust="0"/>
  </p:normalViewPr>
  <p:slideViewPr>
    <p:cSldViewPr>
      <p:cViewPr>
        <p:scale>
          <a:sx n="90" d="100"/>
          <a:sy n="90" d="100"/>
        </p:scale>
        <p:origin x="-474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sady:Český jazyk pro 1.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Podzim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Podzim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sady:Český jazyk pro 1.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gandalf-tux-zv%C3%AD%C5%99e-pt%C3%A1k-vykouzlit-161456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Inovativní  výuková pomůcka pro 3. třídu, která děti seznamuje se slovy příbuznými. Časová dotace – 30minut.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První a druhý snímek  -  úvod, anotace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Na třetím snímku se děti seznámí s novým učivem – slovy příbuznými, učitel vysvětlí pojmy – kořen, předpona, přípona.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Na čtvrtém snímku děti tvoří nová slova, kontrolu provedou kliknutím na </a:t>
            </a:r>
            <a:r>
              <a:rPr lang="cs-CZ" sz="1800" dirty="0" err="1" smtClean="0">
                <a:solidFill>
                  <a:schemeClr val="tx1"/>
                </a:solidFill>
              </a:rPr>
              <a:t>smajlíka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Na pátém snímku děti rozdělí slova příbuzná do sloupečků, kontrolu provedou kliknutím na dané slovo.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Na šestém snímku děti hledají slova příbuzná, podtrhávají kořeny zadanou barvou, po kliknutí na šipku se jim zobrazí kontrola.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Na sedmém a osmém snímku hledají děti slova příbuzná, podle zadaného kořene. Na slova postupně klikají. Z barevných písmen vytvoří tajenku. Pro kontrolu kliknou na šipky a tajenka se jim zobrazí.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Devátý snímek – použité zdroje.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Slova příbuzná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3779912" y="548680"/>
            <a:ext cx="4608512" cy="2016224"/>
          </a:xfrm>
          <a:prstGeom prst="cloudCallout">
            <a:avLst>
              <a:gd name="adj1" fmla="val 34639"/>
              <a:gd name="adj2" fmla="val 596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Slova příbuzná mají společný kořen  a jejich významy spolu souvisejí</a:t>
            </a:r>
            <a:endParaRPr lang="cs-CZ" sz="2400" dirty="0"/>
          </a:p>
        </p:txBody>
      </p:sp>
      <p:sp>
        <p:nvSpPr>
          <p:cNvPr id="9" name="Krychle 8"/>
          <p:cNvSpPr/>
          <p:nvPr/>
        </p:nvSpPr>
        <p:spPr>
          <a:xfrm>
            <a:off x="1043608" y="3212976"/>
            <a:ext cx="1152128" cy="936104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ZÁ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3419872" y="3212976"/>
            <a:ext cx="1152128" cy="936104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LES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5868144" y="3212976"/>
            <a:ext cx="1152128" cy="936104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ÁK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65313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část </a:t>
            </a:r>
          </a:p>
          <a:p>
            <a:pPr algn="ctr"/>
            <a:r>
              <a:rPr lang="cs-CZ" sz="2400" b="1" dirty="0" smtClean="0"/>
              <a:t>předponová</a:t>
            </a:r>
          </a:p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za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4653136"/>
            <a:ext cx="12241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slovní </a:t>
            </a:r>
            <a:r>
              <a:rPr lang="cs-CZ" sz="2400" b="1" dirty="0" smtClean="0"/>
              <a:t>kořen</a:t>
            </a:r>
          </a:p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les</a:t>
            </a:r>
          </a:p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les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04631" y="4653136"/>
            <a:ext cx="15376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část </a:t>
            </a:r>
          </a:p>
          <a:p>
            <a:pPr algn="ctr"/>
            <a:r>
              <a:rPr lang="cs-CZ" sz="2400" b="1" dirty="0" smtClean="0"/>
              <a:t>příponová</a:t>
            </a:r>
          </a:p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nit</a:t>
            </a:r>
          </a:p>
          <a:p>
            <a:pPr algn="ctr"/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2123728" y="5661248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4355976" y="5661248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4427984" y="6021288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39552" y="-387424"/>
            <a:ext cx="8082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po</a:t>
            </a:r>
            <a:r>
              <a:rPr lang="cs-CZ" sz="2000" dirty="0" smtClean="0">
                <a:solidFill>
                  <a:srgbClr val="FF0000"/>
                </a:solidFill>
              </a:rPr>
              <a:t>let</a:t>
            </a:r>
            <a:r>
              <a:rPr lang="cs-CZ" sz="2000" dirty="0" smtClean="0">
                <a:solidFill>
                  <a:srgbClr val="00B050"/>
                </a:solidFill>
              </a:rPr>
              <a:t>í</a:t>
            </a:r>
            <a:endParaRPr lang="cs-CZ" sz="2000" dirty="0">
              <a:solidFill>
                <a:srgbClr val="00B050"/>
              </a:solidFill>
            </a:endParaRPr>
          </a:p>
        </p:txBody>
      </p:sp>
      <p:pic>
        <p:nvPicPr>
          <p:cNvPr id="19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492896"/>
            <a:ext cx="946904" cy="12317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2627784" y="332656"/>
            <a:ext cx="4752528" cy="1584176"/>
          </a:xfrm>
          <a:prstGeom prst="cloudCallout">
            <a:avLst>
              <a:gd name="adj1" fmla="val -63395"/>
              <a:gd name="adj2" fmla="val -223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Pomocí  kořene, předpon a přípon utvořte nová slova</a:t>
            </a:r>
            <a:endParaRPr lang="cs-CZ" sz="2800" dirty="0"/>
          </a:p>
        </p:txBody>
      </p:sp>
      <p:sp>
        <p:nvSpPr>
          <p:cNvPr id="9" name="Elipsa 8"/>
          <p:cNvSpPr/>
          <p:nvPr/>
        </p:nvSpPr>
        <p:spPr>
          <a:xfrm>
            <a:off x="3945632" y="3789040"/>
            <a:ext cx="1058416" cy="10081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403648" y="3522712"/>
            <a:ext cx="1058416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907704" y="4797152"/>
            <a:ext cx="113042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vý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051720" y="2370584"/>
            <a:ext cx="1152128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131840" y="5661248"/>
            <a:ext cx="113042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393904" y="3594720"/>
            <a:ext cx="1202432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adlo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084168" y="4869160"/>
            <a:ext cx="1152128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ový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652120" y="2420888"/>
            <a:ext cx="1224136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ecký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932040" y="5661248"/>
            <a:ext cx="108012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-1188640" y="809328"/>
            <a:ext cx="1080120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600" dirty="0" smtClean="0">
                <a:solidFill>
                  <a:srgbClr val="FFFF00"/>
                </a:solidFill>
              </a:rPr>
              <a:t>po</a:t>
            </a:r>
            <a:r>
              <a:rPr lang="cs-CZ" sz="2600" dirty="0" smtClean="0">
                <a:solidFill>
                  <a:srgbClr val="FF0000"/>
                </a:solidFill>
              </a:rPr>
              <a:t>let</a:t>
            </a:r>
            <a:r>
              <a:rPr lang="cs-CZ" sz="2600" dirty="0" smtClean="0">
                <a:solidFill>
                  <a:srgbClr val="00B050"/>
                </a:solidFill>
              </a:rPr>
              <a:t>í</a:t>
            </a:r>
            <a:endParaRPr lang="cs-CZ" sz="2600" dirty="0">
              <a:solidFill>
                <a:srgbClr val="00B05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79712" y="-387424"/>
            <a:ext cx="914400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rgbClr val="FF0000"/>
                </a:solidFill>
              </a:rPr>
              <a:t>let</a:t>
            </a:r>
            <a:r>
              <a:rPr lang="cs-CZ" sz="2600" dirty="0" smtClean="0">
                <a:solidFill>
                  <a:schemeClr val="accent3">
                    <a:lumMod val="50000"/>
                  </a:schemeClr>
                </a:solidFill>
              </a:rPr>
              <a:t>í</a:t>
            </a:r>
            <a:endParaRPr lang="cs-CZ" sz="2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79512" y="7029400"/>
            <a:ext cx="914400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vý</a:t>
            </a:r>
            <a:r>
              <a:rPr lang="cs-CZ" sz="2800" dirty="0" smtClean="0">
                <a:solidFill>
                  <a:srgbClr val="FF0000"/>
                </a:solidFill>
              </a:rPr>
              <a:t>let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-1332656" y="5273824"/>
            <a:ext cx="1224136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pře</a:t>
            </a:r>
            <a:r>
              <a:rPr lang="cs-CZ" sz="2800" dirty="0" smtClean="0">
                <a:solidFill>
                  <a:srgbClr val="FF0000"/>
                </a:solidFill>
              </a:rPr>
              <a:t>let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-1404664" y="3905672"/>
            <a:ext cx="1296144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rgbClr val="FFFF00"/>
                </a:solidFill>
              </a:rPr>
              <a:t>pře</a:t>
            </a:r>
            <a:r>
              <a:rPr lang="cs-CZ" sz="2600" dirty="0" smtClean="0">
                <a:solidFill>
                  <a:srgbClr val="FF0000"/>
                </a:solidFill>
              </a:rPr>
              <a:t>let</a:t>
            </a:r>
            <a:r>
              <a:rPr lang="cs-CZ" sz="2600" dirty="0" smtClean="0">
                <a:solidFill>
                  <a:srgbClr val="00B050"/>
                </a:solidFill>
              </a:rPr>
              <a:t>í</a:t>
            </a:r>
            <a:endParaRPr lang="cs-CZ" sz="2600" dirty="0">
              <a:solidFill>
                <a:srgbClr val="00B05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-1764704" y="2897560"/>
            <a:ext cx="1584176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rgbClr val="FFFF00"/>
                </a:solidFill>
              </a:rPr>
              <a:t>pří</a:t>
            </a:r>
            <a:r>
              <a:rPr lang="cs-CZ" sz="2600" dirty="0" smtClean="0">
                <a:solidFill>
                  <a:srgbClr val="FF0000"/>
                </a:solidFill>
              </a:rPr>
              <a:t>let</a:t>
            </a:r>
            <a:r>
              <a:rPr lang="cs-CZ" sz="2600" dirty="0" smtClean="0">
                <a:solidFill>
                  <a:srgbClr val="00B050"/>
                </a:solidFill>
              </a:rPr>
              <a:t>ový</a:t>
            </a:r>
            <a:endParaRPr lang="cs-CZ" sz="2600" dirty="0">
              <a:solidFill>
                <a:srgbClr val="00B05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9252520" y="2825552"/>
            <a:ext cx="1296144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rgbClr val="FF0000"/>
                </a:solidFill>
              </a:rPr>
              <a:t>let</a:t>
            </a:r>
            <a:r>
              <a:rPr lang="cs-CZ" sz="2600" dirty="0" smtClean="0">
                <a:solidFill>
                  <a:srgbClr val="00B050"/>
                </a:solidFill>
              </a:rPr>
              <a:t>ecký</a:t>
            </a:r>
            <a:endParaRPr lang="cs-CZ" sz="2600" dirty="0">
              <a:solidFill>
                <a:srgbClr val="00B05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9324528" y="1745432"/>
            <a:ext cx="1296144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rgbClr val="FF0000"/>
                </a:solidFill>
              </a:rPr>
              <a:t>let</a:t>
            </a:r>
            <a:r>
              <a:rPr lang="cs-CZ" sz="2600" dirty="0" smtClean="0">
                <a:solidFill>
                  <a:srgbClr val="00B050"/>
                </a:solidFill>
              </a:rPr>
              <a:t>adlo</a:t>
            </a:r>
            <a:endParaRPr lang="cs-CZ" sz="2600" dirty="0">
              <a:solidFill>
                <a:srgbClr val="00B05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9288016" y="692696"/>
            <a:ext cx="1260648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rgbClr val="FF0000"/>
                </a:solidFill>
              </a:rPr>
              <a:t>let</a:t>
            </a:r>
            <a:r>
              <a:rPr lang="cs-CZ" sz="2600" dirty="0" smtClean="0">
                <a:solidFill>
                  <a:srgbClr val="00B050"/>
                </a:solidFill>
              </a:rPr>
              <a:t>ový</a:t>
            </a:r>
            <a:endParaRPr lang="cs-CZ" sz="2600" dirty="0">
              <a:solidFill>
                <a:srgbClr val="00B05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-1188640" y="1961456"/>
            <a:ext cx="1044624" cy="3874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rgbClr val="FFFF00"/>
                </a:solidFill>
              </a:rPr>
              <a:t>pří</a:t>
            </a:r>
            <a:r>
              <a:rPr lang="cs-CZ" sz="2600" dirty="0" smtClean="0">
                <a:solidFill>
                  <a:srgbClr val="FF0000"/>
                </a:solidFill>
              </a:rPr>
              <a:t>let</a:t>
            </a: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8" name="Veselý obličej 37"/>
          <p:cNvSpPr/>
          <p:nvPr/>
        </p:nvSpPr>
        <p:spPr>
          <a:xfrm>
            <a:off x="4283968" y="2708920"/>
            <a:ext cx="432048" cy="360040"/>
          </a:xfrm>
          <a:prstGeom prst="smileyFace">
            <a:avLst/>
          </a:prstGeom>
          <a:solidFill>
            <a:srgbClr val="DC52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635896" y="2060848"/>
            <a:ext cx="1768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Povedlo se ti to?</a:t>
            </a:r>
          </a:p>
          <a:p>
            <a:pPr algn="ctr"/>
            <a:r>
              <a:rPr lang="cs-CZ" dirty="0" smtClean="0"/>
              <a:t>Klikni na mě.</a:t>
            </a:r>
            <a:endParaRPr lang="cs-CZ" dirty="0"/>
          </a:p>
        </p:txBody>
      </p:sp>
      <p:pic>
        <p:nvPicPr>
          <p:cNvPr id="26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8640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-0.00277 0.307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1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0.19288 0.2486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00" y="1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59 0.01783 L 0.21284 0.2486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00" y="11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L 0.95886 0.500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900" y="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07407E-6 L 0.18906 0.29398 " pathEditMode="relative" ptsTypes="AA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7.40741E-7 L 0.82692 0.12593 " pathEditMode="relative" ptsTypes="A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741E-7 L 0.02083 -0.5217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" y="-26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7.40741E-6 L -0.2599 0.1574 " pathEditMode="relative" ptsTypes="AA">
                                      <p:cBhvr>
                                        <p:cTn id="3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-0.2283 0.1858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22222E-6 L -0.20469 0.2381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0" y="1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1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4932040" y="2204864"/>
            <a:ext cx="4392488" cy="2448272"/>
          </a:xfrm>
          <a:prstGeom prst="cloudCallout">
            <a:avLst>
              <a:gd name="adj1" fmla="val 5839"/>
              <a:gd name="adj2" fmla="val 815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dirty="0" smtClean="0">
                <a:solidFill>
                  <a:schemeClr val="bg1"/>
                </a:solidFill>
              </a:rPr>
              <a:t>Rozdělte do sloupečků slova příbuzná. Pomůže Vám, že slova příbuzná mají společnou část – kořen.</a:t>
            </a:r>
            <a:endParaRPr lang="cs-CZ" sz="21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69269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Zítra  půjdeme 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692696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</a:t>
            </a:r>
            <a:r>
              <a:rPr lang="cs-CZ" b="1" dirty="0" smtClean="0"/>
              <a:t>let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6926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 Naučíme se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31067" y="69269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hled</a:t>
            </a:r>
            <a:r>
              <a:rPr lang="cs-CZ" dirty="0" smtClean="0"/>
              <a:t>at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6926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mapě. Krásný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44079" y="692696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</a:t>
            </a:r>
            <a:r>
              <a:rPr lang="cs-CZ" b="1" dirty="0" smtClean="0"/>
              <a:t>hled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9" y="1052736"/>
            <a:ext cx="2664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na ten Boží svět! Zpíval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1052736"/>
            <a:ext cx="944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</a:t>
            </a:r>
            <a:r>
              <a:rPr lang="cs-CZ" b="1" dirty="0" smtClean="0"/>
              <a:t>let</a:t>
            </a:r>
            <a:r>
              <a:rPr lang="cs-CZ" dirty="0" smtClean="0"/>
              <a:t>ník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65985" y="1052736"/>
            <a:ext cx="3774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Ivoš</a:t>
            </a:r>
            <a:r>
              <a:rPr lang="cs-CZ" dirty="0" smtClean="0"/>
              <a:t>. Tady za tou zahradou je kopec 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1412776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</a:t>
            </a:r>
            <a:r>
              <a:rPr lang="cs-CZ" b="1" dirty="0" smtClean="0"/>
              <a:t>hled</a:t>
            </a:r>
            <a:r>
              <a:rPr lang="cs-CZ" dirty="0" smtClean="0"/>
              <a:t>nou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27261" y="1403484"/>
            <a:ext cx="1880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 Z ní bude skvělý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141277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</a:t>
            </a:r>
            <a:r>
              <a:rPr lang="cs-CZ" b="1" dirty="0" smtClean="0"/>
              <a:t>hled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3293" y="1412776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hrady v okolí. Z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0210" y="1412776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</a:t>
            </a:r>
            <a:r>
              <a:rPr lang="cs-CZ" b="1" dirty="0" smtClean="0"/>
              <a:t>hled</a:t>
            </a:r>
            <a:r>
              <a:rPr lang="cs-CZ" dirty="0" smtClean="0"/>
              <a:t>ny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23969" y="1412776"/>
            <a:ext cx="498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se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1772816"/>
            <a:ext cx="2820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nimi otevřel nádherný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177281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</a:t>
            </a:r>
            <a:r>
              <a:rPr lang="cs-CZ" b="1" dirty="0" smtClean="0"/>
              <a:t>hled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1772816"/>
            <a:ext cx="125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 Zahlédli i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79019" y="1772816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let</a:t>
            </a:r>
            <a:r>
              <a:rPr lang="cs-CZ" dirty="0" smtClean="0"/>
              <a:t>adlo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803907" y="1763524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  které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90805" y="1772816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</a:t>
            </a:r>
            <a:r>
              <a:rPr lang="cs-CZ" b="1" dirty="0" smtClean="0"/>
              <a:t>let</a:t>
            </a:r>
            <a:r>
              <a:rPr lang="cs-CZ" dirty="0" smtClean="0"/>
              <a:t>ělo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3568" y="2123564"/>
            <a:ext cx="1071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nad nimi.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755576" y="2780928"/>
            <a:ext cx="1008112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let</a:t>
            </a:r>
            <a:endParaRPr lang="cs-CZ" sz="3200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649488" y="2780928"/>
            <a:ext cx="1058416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hled</a:t>
            </a:r>
            <a:endParaRPr lang="cs-CZ" sz="3200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3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5157192"/>
            <a:ext cx="1018912" cy="132541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0.06875 L -0.20834 0.418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00" y="2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22222E-6 L -0.2092 0.4247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00" y="2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22222E-6 L -0.45087 0.4773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00" y="23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07407E-6 L -0.26424 0.4562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00" y="2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7 L 0.20452 0.445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2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7 L -0.08455 0.5296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0" y="2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L -0.37778 0.6136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00" y="30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5717 L -0.06093 0.6393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0" y="29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.00463 L -0.47257 0.4291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00" y="2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48148E-6 L -0.63785 0.525 " pathEditMode="relative" ptsTypes="AA">
                                      <p:cBhvr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  <p:bldP spid="15" grpId="0"/>
      <p:bldP spid="18" grpId="0"/>
      <p:bldP spid="20" grpId="0"/>
      <p:bldP spid="22" grpId="0"/>
      <p:bldP spid="25" grpId="0"/>
      <p:bldP spid="27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Obláček 2"/>
          <p:cNvSpPr/>
          <p:nvPr/>
        </p:nvSpPr>
        <p:spPr>
          <a:xfrm>
            <a:off x="179512" y="332656"/>
            <a:ext cx="3744416" cy="1728192"/>
          </a:xfrm>
          <a:prstGeom prst="cloudCallout">
            <a:avLst>
              <a:gd name="adj1" fmla="val 59258"/>
              <a:gd name="adj2" fmla="val 3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1) Stejnou barvou vyznačte stejné slovní kořeny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204864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Vodotrysk,  školník,   lesnický,  vodopád,  povodeň,  vodojem, lesnatý, předškolák,  rozvodněná,  záškolák,  lesíček,  škola,  Zálesí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39552" y="7012557"/>
            <a:ext cx="828092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solidFill>
                  <a:srgbClr val="FF0000"/>
                </a:solidFill>
              </a:rPr>
              <a:t>Vod</a:t>
            </a:r>
            <a:r>
              <a:rPr lang="cs-CZ" sz="2800" dirty="0" smtClean="0"/>
              <a:t>otrysk, 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škol</a:t>
            </a:r>
            <a:r>
              <a:rPr lang="cs-CZ" sz="2800" dirty="0" smtClean="0"/>
              <a:t>ník,  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les</a:t>
            </a:r>
            <a:r>
              <a:rPr lang="cs-CZ" sz="2800" dirty="0" smtClean="0"/>
              <a:t>nický,  </a:t>
            </a:r>
            <a:r>
              <a:rPr lang="cs-CZ" sz="2800" dirty="0" smtClean="0">
                <a:solidFill>
                  <a:srgbClr val="FF0000"/>
                </a:solidFill>
              </a:rPr>
              <a:t>vod</a:t>
            </a:r>
            <a:r>
              <a:rPr lang="cs-CZ" sz="2800" dirty="0" smtClean="0"/>
              <a:t>opád,  po</a:t>
            </a:r>
            <a:r>
              <a:rPr lang="cs-CZ" sz="2800" dirty="0" smtClean="0">
                <a:solidFill>
                  <a:srgbClr val="FF0000"/>
                </a:solidFill>
              </a:rPr>
              <a:t>vod</a:t>
            </a:r>
            <a:r>
              <a:rPr lang="cs-CZ" sz="2800" dirty="0" smtClean="0"/>
              <a:t>eň,  </a:t>
            </a:r>
            <a:r>
              <a:rPr lang="cs-CZ" sz="2800" dirty="0" smtClean="0">
                <a:solidFill>
                  <a:srgbClr val="FF0000"/>
                </a:solidFill>
              </a:rPr>
              <a:t>vod</a:t>
            </a:r>
            <a:r>
              <a:rPr lang="cs-CZ" sz="2800" dirty="0" smtClean="0"/>
              <a:t>ojem,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les</a:t>
            </a:r>
            <a:r>
              <a:rPr lang="cs-CZ" sz="2800" dirty="0" smtClean="0"/>
              <a:t>natý, před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škol</a:t>
            </a:r>
            <a:r>
              <a:rPr lang="cs-CZ" sz="2800" dirty="0" smtClean="0"/>
              <a:t>ák,  roz</a:t>
            </a:r>
            <a:r>
              <a:rPr lang="cs-CZ" sz="2800" dirty="0" smtClean="0">
                <a:solidFill>
                  <a:srgbClr val="FF0000"/>
                </a:solidFill>
              </a:rPr>
              <a:t>vod</a:t>
            </a:r>
            <a:r>
              <a:rPr lang="cs-CZ" sz="2800" dirty="0" smtClean="0"/>
              <a:t>něná,  zá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škol</a:t>
            </a:r>
            <a:r>
              <a:rPr lang="cs-CZ" sz="2800" dirty="0" smtClean="0"/>
              <a:t>ák, 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les</a:t>
            </a:r>
            <a:r>
              <a:rPr lang="cs-CZ" sz="2800" dirty="0" smtClean="0"/>
              <a:t>íček, 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škol</a:t>
            </a:r>
            <a:r>
              <a:rPr lang="cs-CZ" sz="2800" dirty="0" smtClean="0"/>
              <a:t>a,  Zá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les</a:t>
            </a:r>
            <a:r>
              <a:rPr lang="cs-CZ" sz="2800" dirty="0" smtClean="0"/>
              <a:t>í</a:t>
            </a:r>
            <a:endParaRPr lang="cs-CZ" sz="2800" dirty="0"/>
          </a:p>
        </p:txBody>
      </p:sp>
      <p:sp>
        <p:nvSpPr>
          <p:cNvPr id="8" name="Šipka doprava 7"/>
          <p:cNvSpPr/>
          <p:nvPr/>
        </p:nvSpPr>
        <p:spPr>
          <a:xfrm>
            <a:off x="611560" y="4365104"/>
            <a:ext cx="50405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>
            <a:off x="3563888" y="3212976"/>
            <a:ext cx="3960440" cy="1512168"/>
          </a:xfrm>
          <a:prstGeom prst="cloudCallout">
            <a:avLst>
              <a:gd name="adj1" fmla="val 56953"/>
              <a:gd name="adj2" fmla="val 166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Až budeš hotový, proveď kontrolu kliknutím na šipku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804248" y="836712"/>
            <a:ext cx="720080" cy="57606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škol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796136" y="836712"/>
            <a:ext cx="720080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vod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740352" y="836712"/>
            <a:ext cx="72008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les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15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620688"/>
            <a:ext cx="946904" cy="1231745"/>
          </a:xfrm>
          <a:prstGeom prst="rect">
            <a:avLst/>
          </a:prstGeom>
          <a:noFill/>
        </p:spPr>
      </p:pic>
      <p:pic>
        <p:nvPicPr>
          <p:cNvPr id="16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3645024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-0.00451 -0.296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1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lačítko akce: Vlastní 30">
            <a:hlinkClick r:id="" action="ppaction://noaction" highlightClick="1"/>
          </p:cNvPr>
          <p:cNvSpPr/>
          <p:nvPr/>
        </p:nvSpPr>
        <p:spPr>
          <a:xfrm>
            <a:off x="-183098" y="-233826"/>
            <a:ext cx="10081120" cy="756084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0" y="188640"/>
            <a:ext cx="5436096" cy="1944216"/>
          </a:xfrm>
          <a:prstGeom prst="cloudCallout">
            <a:avLst>
              <a:gd name="adj1" fmla="val 49987"/>
              <a:gd name="adj2" fmla="val 343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Hledej slova, která mají společnou část. Postupně na ně klikej. Z barevných písmen sestav tajenku.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257708"/>
            <a:ext cx="873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ní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2257708"/>
            <a:ext cx="1018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2257708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ales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2257708"/>
            <a:ext cx="1048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</a:t>
            </a:r>
            <a:r>
              <a:rPr lang="cs-CZ" sz="2800" dirty="0" smtClean="0">
                <a:solidFill>
                  <a:srgbClr val="FF0000"/>
                </a:solidFill>
              </a:rPr>
              <a:t>n</a:t>
            </a:r>
            <a:r>
              <a:rPr lang="cs-CZ" sz="2800" dirty="0" smtClean="0"/>
              <a:t>ík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257708"/>
            <a:ext cx="853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9930" y="2761764"/>
            <a:ext cx="1399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odl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snit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761764"/>
            <a:ext cx="14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orybný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2761764"/>
            <a:ext cx="1124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ybník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2761764"/>
            <a:ext cx="1386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lesni</a:t>
            </a:r>
            <a:r>
              <a:rPr lang="cs-CZ" sz="2800" dirty="0" smtClean="0">
                <a:solidFill>
                  <a:srgbClr val="FF0000"/>
                </a:solidFill>
              </a:rPr>
              <a:t>c</a:t>
            </a:r>
            <a:r>
              <a:rPr lang="cs-CZ" sz="2800" dirty="0" smtClean="0"/>
              <a:t>ká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323" y="3284984"/>
            <a:ext cx="1292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zále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err="1" smtClean="0"/>
              <a:t>ák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3265820"/>
            <a:ext cx="1292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</a:t>
            </a:r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yba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16391" y="3265820"/>
            <a:ext cx="1755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zar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bněný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3697868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lesí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3697868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olov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45632" y="3697868"/>
            <a:ext cx="1494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Leso</a:t>
            </a:r>
            <a:r>
              <a:rPr lang="cs-CZ" sz="2800" dirty="0" err="1" smtClean="0">
                <a:solidFill>
                  <a:srgbClr val="FF0000"/>
                </a:solidFill>
              </a:rPr>
              <a:t>v</a:t>
            </a:r>
            <a:r>
              <a:rPr lang="cs-CZ" sz="2800" dirty="0" err="1" smtClean="0"/>
              <a:t>ice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1520" y="4201924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dlesní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31970" y="4201924"/>
            <a:ext cx="1471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</a:t>
            </a:r>
            <a:r>
              <a:rPr lang="cs-CZ" sz="2800" dirty="0" smtClean="0">
                <a:solidFill>
                  <a:srgbClr val="FF0000"/>
                </a:solidFill>
              </a:rPr>
              <a:t>á</a:t>
            </a:r>
            <a:r>
              <a:rPr lang="cs-CZ" sz="2800" dirty="0" smtClean="0"/>
              <a:t>řský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32205" y="4201924"/>
            <a:ext cx="979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rybá</a:t>
            </a:r>
            <a:r>
              <a:rPr lang="cs-CZ" sz="2800" dirty="0" smtClean="0">
                <a:solidFill>
                  <a:srgbClr val="FF0000"/>
                </a:solidFill>
              </a:rPr>
              <a:t>ř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24328" y="692696"/>
            <a:ext cx="720080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les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2998" y="-1395536"/>
            <a:ext cx="636991" cy="953625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5356" y="-1395536"/>
            <a:ext cx="672728" cy="1008112"/>
          </a:xfrm>
          <a:prstGeom prst="rect">
            <a:avLst/>
          </a:prstGeom>
          <a:noFill/>
        </p:spPr>
      </p:pic>
      <p:sp>
        <p:nvSpPr>
          <p:cNvPr id="33" name="Tlačítko akce: Nápověda 32">
            <a:hlinkClick r:id="" action="ppaction://noaction" highlightClick="1"/>
          </p:cNvPr>
          <p:cNvSpPr/>
          <p:nvPr/>
        </p:nvSpPr>
        <p:spPr>
          <a:xfrm>
            <a:off x="611560" y="5085184"/>
            <a:ext cx="360040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lačítko akce: Nápověda 33">
            <a:hlinkClick r:id="" action="ppaction://noaction" highlightClick="1"/>
          </p:cNvPr>
          <p:cNvSpPr/>
          <p:nvPr/>
        </p:nvSpPr>
        <p:spPr>
          <a:xfrm>
            <a:off x="2339752" y="5085184"/>
            <a:ext cx="360040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187624" y="5014917"/>
            <a:ext cx="9156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tajenka</a:t>
            </a:r>
          </a:p>
          <a:p>
            <a:pPr algn="ctr"/>
            <a:r>
              <a:rPr lang="cs-CZ" b="1" dirty="0" smtClean="0"/>
              <a:t>klikni</a:t>
            </a:r>
            <a:endParaRPr lang="cs-CZ" b="1" dirty="0"/>
          </a:p>
        </p:txBody>
      </p:sp>
      <p:pic>
        <p:nvPicPr>
          <p:cNvPr id="32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340768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11111E-6 L 0.78716 -0.1298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00" y="-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0.55399 -0.06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0" y="-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L 0.43872 -0.0039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00" y="-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40741E-7 L 0.76181 -0.0143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00" y="-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7.40741E-7 L 0.34167 0.0488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00" y="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0671 L 0.77153 0.1928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600" y="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1481E-6 L 0.78368 0.1956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00" y="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81481E-6 L 0.49913 0.2692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00" y="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4.44444E-6 L 0.76389 0.258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200" y="1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7.40741E-7 L 0.02361 1.01852 " pathEditMode="relative" ptsTypes="AA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0.00023 L 0.0552 1.01829 " pathEditMode="relative" ptsTypes="AA">
                                      <p:cBhvr>
                                        <p:cTn id="5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autoRev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autoRev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autoRev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75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81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95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6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02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3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09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0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1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16" dur="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7" dur="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8" dur="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3" dur="500" autoRev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4" dur="500" autoRev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autoRev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/>
      <p:bldP spid="16" grpId="0"/>
      <p:bldP spid="16" grpId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0" y="188640"/>
            <a:ext cx="5436096" cy="1944216"/>
          </a:xfrm>
          <a:prstGeom prst="cloudCallout">
            <a:avLst>
              <a:gd name="adj1" fmla="val 49987"/>
              <a:gd name="adj2" fmla="val 343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Hledej slova, která mají společnou část. Postupně na ně klikej. Z barevných písmen sestav tajenku.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2257708"/>
            <a:ext cx="873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ní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2257708"/>
            <a:ext cx="1018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2257708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ales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2257708"/>
            <a:ext cx="1048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</a:t>
            </a:r>
            <a:r>
              <a:rPr lang="cs-CZ" sz="2800" dirty="0" smtClean="0">
                <a:solidFill>
                  <a:srgbClr val="FF0000"/>
                </a:solidFill>
              </a:rPr>
              <a:t>n</a:t>
            </a:r>
            <a:r>
              <a:rPr lang="cs-CZ" sz="2800" dirty="0" smtClean="0"/>
              <a:t>ík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257708"/>
            <a:ext cx="853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9930" y="2761764"/>
            <a:ext cx="1399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odl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snit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761764"/>
            <a:ext cx="14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orybný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2761764"/>
            <a:ext cx="1124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ybník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2761764"/>
            <a:ext cx="1386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lesni</a:t>
            </a:r>
            <a:r>
              <a:rPr lang="cs-CZ" sz="2800" dirty="0" smtClean="0">
                <a:solidFill>
                  <a:srgbClr val="FF0000"/>
                </a:solidFill>
              </a:rPr>
              <a:t>c</a:t>
            </a:r>
            <a:r>
              <a:rPr lang="cs-CZ" sz="2800" dirty="0" smtClean="0"/>
              <a:t>ká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323" y="3284984"/>
            <a:ext cx="1292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zále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err="1" smtClean="0"/>
              <a:t>ák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3265820"/>
            <a:ext cx="1292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</a:t>
            </a:r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yba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16391" y="3265820"/>
            <a:ext cx="1755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zar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bněný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3697868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lesí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3697868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olov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45632" y="3697868"/>
            <a:ext cx="1494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Leso</a:t>
            </a:r>
            <a:r>
              <a:rPr lang="cs-CZ" sz="2800" dirty="0" err="1" smtClean="0">
                <a:solidFill>
                  <a:srgbClr val="FF0000"/>
                </a:solidFill>
              </a:rPr>
              <a:t>v</a:t>
            </a:r>
            <a:r>
              <a:rPr lang="cs-CZ" sz="2800" dirty="0" err="1" smtClean="0"/>
              <a:t>ice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1520" y="4201924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dlesní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31970" y="4201924"/>
            <a:ext cx="1471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</a:t>
            </a:r>
            <a:r>
              <a:rPr lang="cs-CZ" sz="2800" dirty="0" smtClean="0">
                <a:solidFill>
                  <a:srgbClr val="FF0000"/>
                </a:solidFill>
              </a:rPr>
              <a:t>á</a:t>
            </a:r>
            <a:r>
              <a:rPr lang="cs-CZ" sz="2800" dirty="0" smtClean="0"/>
              <a:t>řský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32205" y="4201924"/>
            <a:ext cx="979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rybá</a:t>
            </a:r>
            <a:r>
              <a:rPr lang="cs-CZ" sz="2800" dirty="0" smtClean="0">
                <a:solidFill>
                  <a:srgbClr val="FF0000"/>
                </a:solidFill>
              </a:rPr>
              <a:t>ř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24328" y="692696"/>
            <a:ext cx="936104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ryb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2092" y="-1323528"/>
            <a:ext cx="1581353" cy="1008111"/>
          </a:xfrm>
          <a:prstGeom prst="rect">
            <a:avLst/>
          </a:prstGeom>
          <a:noFill/>
        </p:spPr>
      </p:pic>
      <p:sp>
        <p:nvSpPr>
          <p:cNvPr id="31" name="Tlačítko akce: Nápověda 30">
            <a:hlinkClick r:id="" action="ppaction://noaction" highlightClick="1"/>
          </p:cNvPr>
          <p:cNvSpPr/>
          <p:nvPr/>
        </p:nvSpPr>
        <p:spPr>
          <a:xfrm>
            <a:off x="899592" y="5013176"/>
            <a:ext cx="360040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lačítko akce: Nápověda 31">
            <a:hlinkClick r:id="" action="ppaction://noaction" highlightClick="1"/>
          </p:cNvPr>
          <p:cNvSpPr/>
          <p:nvPr/>
        </p:nvSpPr>
        <p:spPr>
          <a:xfrm>
            <a:off x="3203848" y="5013176"/>
            <a:ext cx="360040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475656" y="4869160"/>
            <a:ext cx="13681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tajenka</a:t>
            </a:r>
          </a:p>
          <a:p>
            <a:pPr algn="ctr"/>
            <a:r>
              <a:rPr lang="cs-CZ" b="1" dirty="0" smtClean="0"/>
              <a:t>klikni</a:t>
            </a:r>
            <a:endParaRPr lang="cs-CZ" b="1" dirty="0"/>
          </a:p>
        </p:txBody>
      </p:sp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19795" y="-1561038"/>
            <a:ext cx="1248138" cy="835061"/>
          </a:xfrm>
          <a:prstGeom prst="rect">
            <a:avLst/>
          </a:prstGeom>
          <a:noFill/>
        </p:spPr>
      </p:pic>
      <p:pic>
        <p:nvPicPr>
          <p:cNvPr id="34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412776"/>
            <a:ext cx="946904" cy="123174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0.68507 -0.13657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11111E-6 L 0.36285 -0.06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0" y="-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7.40741E-7 L 0.62239 -0.0666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00" y="-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741E-7 L 0.48976 0.0067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00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63802 0.1115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00" y="5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0.47396 0.195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00" y="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81481E-6 L 0.66754 0.2062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00" y="10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44444E-6 L 0.61615 0.1958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00" y="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44444E-6 L 0.48681 0.2692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00" y="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9.80574E-7 L 0.30139 1.0173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00" y="50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48844E-6 L -0.49514 1.0437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0" y="5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6" grpId="0"/>
      <p:bldP spid="17" grpId="0"/>
      <p:bldP spid="20" grpId="0"/>
      <p:bldP spid="21" grpId="0"/>
      <p:bldP spid="23" grpId="0"/>
      <p:bldP spid="26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844824"/>
            <a:ext cx="7408333" cy="417077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3. </a:t>
            </a:r>
            <a:r>
              <a:rPr lang="cs-CZ" sz="1600" dirty="0" smtClean="0">
                <a:solidFill>
                  <a:schemeClr val="tx1"/>
                </a:solidFill>
              </a:rPr>
              <a:t>ročník. </a:t>
            </a:r>
            <a:r>
              <a:rPr lang="cs-CZ" sz="1600" dirty="0" err="1" smtClean="0">
                <a:solidFill>
                  <a:schemeClr val="tx1"/>
                </a:solidFill>
              </a:rPr>
              <a:t>Didaktis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Pracovní sešit s českého jazyka 3, </a:t>
            </a:r>
            <a:r>
              <a:rPr lang="cs-CZ" sz="1600" smtClean="0">
                <a:solidFill>
                  <a:schemeClr val="tx1"/>
                </a:solidFill>
              </a:rPr>
              <a:t>Ladislav </a:t>
            </a:r>
            <a:r>
              <a:rPr lang="cs-CZ" sz="1600" smtClean="0">
                <a:solidFill>
                  <a:schemeClr val="tx1"/>
                </a:solidFill>
              </a:rPr>
              <a:t>Horník.</a:t>
            </a:r>
            <a:endParaRPr lang="cs-CZ" sz="16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200" dirty="0">
              <a:solidFill>
                <a:schemeClr val="tx1"/>
              </a:solidFill>
            </a:endParaRPr>
          </a:p>
          <a:p>
            <a:r>
              <a:rPr lang="cs-CZ" i="1" u="sng" dirty="0" smtClean="0"/>
              <a:t>Internetové odkazy: </a:t>
            </a:r>
          </a:p>
          <a:p>
            <a:pPr>
              <a:buNone/>
            </a:pPr>
            <a:r>
              <a:rPr lang="pl-PL" sz="1200" b="1" dirty="0" smtClean="0">
                <a:solidFill>
                  <a:schemeClr val="tx1"/>
                </a:solidFill>
              </a:rPr>
              <a:t>         </a:t>
            </a:r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2.11.2013]. Dostupný na WWW</a:t>
            </a:r>
            <a:r>
              <a:rPr lang="pl-PL" sz="1600" dirty="0" smtClean="0"/>
              <a:t>: </a:t>
            </a:r>
            <a:r>
              <a:rPr lang="pl-PL" sz="1600" dirty="0" smtClean="0">
                <a:solidFill>
                  <a:schemeClr val="tx1"/>
                </a:solidFill>
                <a:hlinkClick r:id="rId2"/>
              </a:rPr>
              <a:t>http://pixabay.com/cs/gandalf-tux-zv%C3%AD%C5%99e-pt%C3%A1k-vykouzlit-161456/</a:t>
            </a:r>
            <a:endParaRPr lang="pl-PL" sz="16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pl-PL" sz="1800" dirty="0" smtClean="0"/>
          </a:p>
          <a:p>
            <a:pPr lvl="0">
              <a:buNone/>
            </a:pPr>
            <a:r>
              <a:rPr lang="cs-CZ" dirty="0" smtClean="0">
                <a:solidFill>
                  <a:srgbClr val="073E87"/>
                </a:solidFill>
              </a:rPr>
              <a:t>    </a:t>
            </a: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None/>
            </a:pPr>
            <a:r>
              <a:rPr lang="cs-CZ" dirty="0" smtClean="0">
                <a:solidFill>
                  <a:srgbClr val="073E87"/>
                </a:solidFill>
              </a:rPr>
              <a:t>    </a:t>
            </a:r>
            <a:r>
              <a:rPr lang="cs-CZ" sz="1600" dirty="0" smtClean="0">
                <a:solidFill>
                  <a:schemeClr val="tx1"/>
                </a:solidFill>
              </a:rPr>
              <a:t>Klipart Microsoft Office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buNone/>
            </a:pPr>
            <a:endParaRPr lang="pl-PL" sz="1800" dirty="0" smtClean="0"/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673</TotalTime>
  <Words>520</Words>
  <Application>Microsoft Office PowerPoint</Application>
  <PresentationFormat>Předvádění na obrazovce (4:3)</PresentationFormat>
  <Paragraphs>148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Slova příbuzná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77</cp:revision>
  <dcterms:created xsi:type="dcterms:W3CDTF">2013-05-10T12:01:16Z</dcterms:created>
  <dcterms:modified xsi:type="dcterms:W3CDTF">2014-01-10T16:08:53Z</dcterms:modified>
</cp:coreProperties>
</file>