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62" r:id="rId3"/>
    <p:sldId id="261" r:id="rId4"/>
    <p:sldId id="263" r:id="rId5"/>
    <p:sldId id="264" r:id="rId6"/>
    <p:sldId id="265" r:id="rId7"/>
    <p:sldId id="266" r:id="rId8"/>
    <p:sldId id="268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1. stupeň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1. stupeň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60739842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2132856"/>
            <a:ext cx="7408333" cy="3450696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>Inovativní pomůcka k výuce českého jazyk pro 3. ročník základní školy. Téma - Slovo a slovní význam. Časová dotace 30 minut.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Snímek 1 - 2 – úvod, anotace.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Snímek  3 – 6 – opakování látky 2. třídy. Děti odpovídají na zadané otázky, po odpovědi kliknou  pro kontrolu.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Snímek 7 – lze využít jako pracovní list k vytištění nebo děti odpovědi mohou zapisovat na počítači.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Snímek 8 – kontrola snímku 7.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Snímek 9 – použité zdroje.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7236296" y="6021288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652120" y="6021288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067944" y="6021288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339752" y="6021288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568" y="6021288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563888" y="5229200"/>
            <a:ext cx="201622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Význam slov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3995936" y="764704"/>
            <a:ext cx="4320480" cy="1872208"/>
          </a:xfrm>
          <a:prstGeom prst="cloudCallout">
            <a:avLst>
              <a:gd name="adj1" fmla="val -82379"/>
              <a:gd name="adj2" fmla="val 174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Které slovo do řady nepatří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3140968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jablka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31409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třešně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31409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hrušky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31409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švestky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31409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31409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meruňky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364502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Které  slovo  do  řady  nepatří?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4149080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 to  slovo ___________________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-531440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nadřazené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2" y="465313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Zbývající   slova  jsou  k  němu___________________  </a:t>
            </a:r>
            <a:endParaRPr lang="cs-CZ" dirty="0"/>
          </a:p>
        </p:txBody>
      </p:sp>
      <p:cxnSp>
        <p:nvCxnSpPr>
          <p:cNvPr id="26" name="Přímá spojovací šipka 25"/>
          <p:cNvCxnSpPr/>
          <p:nvPr/>
        </p:nvCxnSpPr>
        <p:spPr>
          <a:xfrm flipH="1">
            <a:off x="1619672" y="5661248"/>
            <a:ext cx="237626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>
            <a:off x="3203848" y="5661248"/>
            <a:ext cx="100811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endCxn id="22" idx="0"/>
          </p:cNvCxnSpPr>
          <p:nvPr/>
        </p:nvCxnSpPr>
        <p:spPr>
          <a:xfrm>
            <a:off x="4644008" y="5661248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4860032" y="5661248"/>
            <a:ext cx="158417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endCxn id="24" idx="0"/>
          </p:cNvCxnSpPr>
          <p:nvPr/>
        </p:nvCxnSpPr>
        <p:spPr>
          <a:xfrm>
            <a:off x="5436096" y="5661248"/>
            <a:ext cx="244827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5652120" y="-60344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podřazená</a:t>
            </a:r>
            <a:endParaRPr lang="cs-CZ" sz="20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7544" y="-60344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ovoce</a:t>
            </a:r>
            <a:endParaRPr lang="cs-CZ" b="1" dirty="0"/>
          </a:p>
        </p:txBody>
      </p:sp>
      <p:pic>
        <p:nvPicPr>
          <p:cNvPr id="29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48830" y="1030488"/>
            <a:ext cx="1234938" cy="16064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-1.48148E-6 L 0.40156 0.61945 " pathEditMode="relative" ptsTypes="AA">
                                      <p:cBhvr>
                                        <p:cTn id="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96296E-6 L -0.04722 0.6763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0" y="3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7037E-7 L -0.16528 0.7604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00" y="3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81481E-6 C 0.00347 -0.01806 0.0026 -0.03588 0.00711 -0.05394 C 0.00885 -0.06111 0.00868 -0.06412 0.01423 -0.06667 C 0.01458 -0.06829 0.01458 -0.07014 0.01545 -0.07153 C 0.01736 -0.07454 0.02465 -0.07708 0.02621 -0.07778 C 0.03333 -0.08102 0.04062 -0.08357 0.04757 -0.08727 C 0.07968 -0.08634 0.11198 -0.0875 0.14409 -0.08403 C 0.15295 -0.0831 0.16128 -0.07616 0.17031 -0.07454 C 0.175 -0.07292 0.17986 -0.07176 0.18455 -0.06991 C 0.18698 -0.06898 0.18923 -0.06783 0.19166 -0.06667 C 0.19288 -0.0662 0.19531 -0.06505 0.19531 -0.06505 C 0.20156 -0.05232 0.19201 -0.06945 0.20364 -0.0588 C 0.20468 -0.05787 0.20364 -0.05509 0.20468 -0.05394 C 0.20746 -0.0507 0.21527 -0.04607 0.21909 -0.04445 C 0.22187 -0.03333 0.21788 -0.04653 0.225 -0.03495 C 0.22586 -0.03357 0.22552 -0.03148 0.22621 -0.03009 C 0.2276 -0.02732 0.22934 -0.02477 0.2309 -0.02222 C 0.23507 -0.00625 0.23715 0.00671 0.23923 0.02384 C 0.2368 0.03565 0.23819 0.04213 0.22968 0.04768 C 0.22899 0.0493 0.22847 0.05116 0.22743 0.05231 C 0.22534 0.05486 0.22031 0.0588 0.22031 0.0588 C 0.21875 0.06505 0.21649 0.0662 0.21198 0.06829 C 0.20677 0.07824 0.19514 0.07546 0.18698 0.0794 C 0.14739 0.09792 0.11041 0.09861 0.06788 0.1 C 0.05312 0.10208 0.03836 0.1037 0.02378 0.10625 C 0.01909 0.10949 0.01597 0.11065 0.01423 0.11736 C 0.01527 0.13102 0.01562 0.13842 0.02378 0.14606 C 0.02691 0.1581 0.02222 0.14213 0.02864 0.15555 C 0.03073 0.15995 0.03107 0.16528 0.03333 0.16991 C 0.03489 0.17755 0.0375 0.18449 0.03923 0.19213 C 0.04097 0.19954 0.0408 0.20463 0.04409 0.21111 C 0.04566 0.22083 0.04687 0.225 0.04409 0.23657 C 0.04323 0.24028 0.025 0.2537 0.02135 0.25393 C -0.02587 0.25555 -0.07309 0.25602 -0.12032 0.25717 C -0.13212 0.25787 -0.14757 0.2493 -0.15591 0.26042 C -0.15799 0.26319 -0.16198 0.29792 -0.16198 0.30324 " pathEditMode="relative" ptsTypes="fffffffffffffffffffffffffffffffffff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33333E-6 C -0.00295 -0.00532 -0.00399 -0.00949 -0.00504 -0.01551 C -0.00486 -0.01921 -0.00556 -0.03495 -0.0026 -0.04213 C -0.00035 -0.04699 0.00764 -0.05277 0.00764 -0.05277 C 0.0099 -0.06064 0.01371 -0.05949 0.02049 -0.06227 C 0.02187 -0.06273 0.02448 -0.06342 0.02448 -0.06342 C 0.08559 -0.06273 0.08906 -0.06296 0.12865 -0.05764 C 0.13264 -0.05602 0.13698 -0.05555 0.14028 -0.05277 C 0.14566 -0.04861 0.15347 -0.03981 0.15955 -0.03727 C 0.16076 -0.03588 0.16632 -0.02963 0.16736 -0.02801 C 0.17413 -0.01527 0.16076 -0.03287 0.17257 -0.01875 C 0.17726 -0.00023 0.17639 0.01436 0.17361 0.03565 C 0.17326 0.03936 0.17031 0.0419 0.16875 0.04491 C 0.16684 0.04815 0.16094 0.05116 0.16094 0.05139 C 0.1592 0.05718 0.15729 0.05996 0.15191 0.06181 C 0.14757 0.07223 0.14271 0.06922 0.13524 0.0757 C 0.12882 0.08148 0.12917 0.08565 0.12101 0.09144 C 0.11996 0.09468 0.11753 0.09723 0.11719 0.1007 C 0.11632 0.13195 0.1184 0.14283 0.13125 0.16598 C 0.13403 0.17871 0.14184 0.19306 0.14809 0.2044 C 0.15 0.2169 0.15295 0.22963 0.15573 0.2419 C 0.15503 0.25602 0.15694 0.28056 0.14566 0.29144 C 0.13958 0.29699 0.11805 0.3 0.11059 0.30209 C 0.09305 0.30695 0.07465 0.30556 0.0566 0.30857 C 0.04253 0.31065 0.02951 0.31482 0.01562 0.31621 C 0.00972 0.32153 0.00486 0.32107 -0.00122 0.32547 C -0.01302 0.33334 -0.00104 0.32801 -0.01024 0.33172 C -0.01962 0.35394 -0.01649 0.39051 -0.01649 0.41574 " pathEditMode="relative" rAng="0" ptsTypes="fffffffffffffffffffffffffff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0" y="17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58 -0.00069 C 0.04028 -0.02963 0.0408 -0.05671 0.04635 -0.08402 C 0.04861 -0.10902 0.04514 -0.08541 0.04983 -0.09976 C 0.05052 -0.10162 0.05035 -0.10416 0.05087 -0.10601 C 0.05226 -0.1125 0.05434 -0.11713 0.05712 -0.12199 C 0.05885 -0.13217 0.05625 -0.12129 0.06059 -0.12986 C 0.06285 -0.13379 0.06684 -0.14398 0.06684 -0.14375 C 0.06771 -0.1493 0.07691 -0.16805 0.0809 -0.17083 C 0.08247 -0.17847 0.08403 -0.18402 0.08802 -0.18819 C 0.09028 -0.19375 0.09236 -0.19676 0.09601 -0.19907 C 0.10608 -0.21643 0.14392 -0.21226 0.15469 -0.21319 C 0.17483 -0.21226 0.19271 -0.20995 0.21233 -0.20694 C 0.22361 -0.19884 0.20799 -0.20926 0.225 -0.20231 C 0.22691 -0.20139 0.22882 -0.19838 0.2309 -0.19745 C 0.23108 -0.19583 0.23108 -0.19375 0.23194 -0.19259 C 0.23264 -0.19143 0.2342 -0.19236 0.23455 -0.19097 C 0.23559 -0.18842 0.23559 -0.18495 0.23629 -0.18148 C 0.23819 -0.17199 0.24028 -0.15926 0.24514 -0.15347 C 0.24757 -0.13125 0.24826 -0.10926 0.24427 -0.08726 C 0.24358 -0.06805 0.24375 -0.03055 0.23385 -0.01782 C 0.23351 -0.0162 0.23351 -0.01435 0.23281 -0.01319 C 0.23108 -0.01041 0.22743 -0.00671 0.22743 -0.00625 C 0.22587 0.00093 0.22743 -0.00277 0.22118 0.00093 C 0.21493 0.00486 0.20833 0.00741 0.20174 0.00857 C 0.19688 0.01135 0.19254 0.01366 0.1875 0.01528 C 0.17379 0.02732 0.18733 0.01644 0.16701 0.02801 C 0.15521 0.03473 0.14392 0.04399 0.1316 0.04838 C 0.12934 0.05556 0.12726 0.05741 0.12552 0.06551 C 0.12569 0.07755 0.12604 0.11551 0.13351 0.12385 C 0.13576 0.1301 0.13646 0.13658 0.13872 0.14283 C 0.1408 0.16713 0.14236 0.19167 0.1467 0.21528 C 0.14601 0.23195 0.14601 0.23658 0.13872 0.24537 C 0.13681 0.25116 0.13681 0.25556 0.13351 0.25787 C 0.13177 0.26042 0.12969 0.2625 0.12795 0.26551 C 0.12743 0.2669 0.12726 0.26945 0.12622 0.27061 C 0.12396 0.27338 0.11649 0.27593 0.11389 0.27662 C 0.10625 0.28519 0.0974 0.28565 0.08906 0.28912 C 0.08681 0.30371 0.08958 0.28797 0.08629 0.30024 C 0.08368 0.30973 0.08264 0.31922 0.07847 0.32732 C 0.0776 0.3301 0.07639 0.33704 0.07587 0.33959 C 0.07431 0.34352 0.07135 0.3507 0.07135 0.35093 C 0.06944 0.35996 0.06875 0.3625 0.0651 0.36991 C 0.06354 0.37894 0.06215 0.3875 0.05972 0.3963 C 0.05885 0.4 0.05799 0.40764 0.05608 0.41065 C 0.05486 0.4125 0.05313 0.41274 0.05174 0.41412 " pathEditMode="relative" rAng="0" ptsTypes="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00" y="1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0.01297 C 0.00209 -0.02384 -0.00381 -0.11689 0.00764 -0.17129 C 0.01112 -0.18773 0.01928 -0.20347 0.02431 -0.21898 C 0.0283 -0.23125 0.02778 -0.23726 0.03386 -0.24745 C 0.03698 -0.25972 0.03247 -0.24514 0.03872 -0.25532 C 0.04254 -0.26157 0.04011 -0.26828 0.04705 -0.27129 C 0.04827 -0.27546 0.04723 -0.28264 0.05053 -0.28402 C 0.05886 -0.2875 0.05521 -0.28588 0.06129 -0.28865 C 0.06407 -0.3 0.07448 -0.29189 0.0816 -0.29027 C 0.08664 -0.2868 0.09028 -0.28564 0.09583 -0.28402 C 0.10035 -0.27986 0.10348 -0.27893 0.10886 -0.27754 C 0.11511 -0.27291 0.12101 -0.27037 0.12796 -0.26805 C 0.13004 -0.26018 0.13438 -0.26226 0.13994 -0.25856 C 0.14376 -0.25301 0.14757 -0.24976 0.15296 -0.24745 C 0.15382 -0.24583 0.15417 -0.24375 0.15539 -0.24259 C 0.15626 -0.24166 0.15799 -0.24236 0.15886 -0.2412 C 0.15973 -0.24004 0.15955 -0.23796 0.16007 -0.23634 C 0.16216 -0.23101 0.16476 -0.22546 0.16719 -0.22037 C 0.17066 -0.20231 0.17726 -0.20046 0.18629 -0.18865 C 0.19428 -0.17824 0.19757 -0.17037 0.20886 -0.16643 C 0.22032 -0.16689 0.23212 -0.16458 0.24341 -0.16805 C 0.24584 -0.16875 0.24497 -0.1743 0.24584 -0.17754 C 0.24705 -0.1824 0.25191 -0.18865 0.25539 -0.19027 C 0.25973 -0.19421 0.25886 -0.19768 0.26372 -0.19976 C 0.26494 -0.20092 0.26615 -0.20162 0.26719 -0.20301 C 0.26823 -0.20439 0.26841 -0.20671 0.26962 -0.20787 C 0.27483 -0.21319 0.29601 -0.21643 0.30053 -0.21736 C 0.3132 -0.21689 0.32605 -0.21805 0.33872 -0.21574 C 0.34376 -0.21481 0.35001 -0.20301 0.35417 -0.19976 C 0.36164 -0.19398 0.3533 -0.2037 0.36251 -0.19514 C 0.37657 -0.18217 0.38941 -0.16481 0.4066 -0.16018 C 0.41042 -0.15486 0.41355 -0.15231 0.41841 -0.14907 C 0.42136 -0.1375 0.41719 -0.15046 0.42327 -0.1412 C 0.42518 -0.13819 0.42796 -0.13148 0.42796 -0.13125 C 0.42657 -0.11551 0.42414 -0.1 0.41372 -0.09027 C 0.41198 -0.08356 0.40973 -0.08379 0.40539 -0.08078 C 0.39931 -0.07662 0.39393 -0.07106 0.38751 -0.06805 C 0.38664 -0.06643 0.38629 -0.06435 0.38507 -0.06342 C 0.38299 -0.06157 0.37796 -0.06018 0.37796 -0.05995 C 0.37518 -0.05463 0.37327 -0.05277 0.36841 -0.05069 C 0.36702 -0.04351 0.36667 -0.04027 0.36129 -0.03796 C 0.35799 -0.0199 0.3599 -0.0074 0.36129 0.01135 C 0.36268 0.03125 0.36181 0.05255 0.36719 0.07153 C 0.36928 0.09121 0.37032 0.11111 0.37431 0.13033 C 0.37657 0.16852 0.37865 0.20811 0.37553 0.2463 C 0.37518 0.25116 0.37084 0.25371 0.36841 0.25741 C 0.36042 0.26991 0.35001 0.27246 0.33872 0.27616 C 0.32605 0.28611 0.31129 0.28774 0.29705 0.29074 C 0.28525 0.29792 0.27153 0.29676 0.25886 0.29838 C 0.24619 0.30556 0.26077 0.29838 0.24219 0.30324 C 0.23976 0.30394 0.23751 0.30556 0.23507 0.30649 C 0.23282 0.30718 0.23039 0.30741 0.22796 0.30811 C 0.21476 0.31482 0.20139 0.31806 0.18751 0.32084 C 0.17483 0.32778 0.18941 0.32061 0.17084 0.32547 C 0.16841 0.32616 0.16372 0.32871 0.16372 0.32894 C 0.15556 0.33727 0.15539 0.33797 0.14462 0.33982 C 0.14185 0.34306 0.13941 0.34676 0.13629 0.34931 C 0.13455 0.3507 0.13212 0.34931 0.13039 0.35093 C 0.12483 0.35579 0.12396 0.36551 0.11719 0.36852 C 0.11494 0.37315 0.11372 0.37801 0.11129 0.38264 C 0.10955 0.38959 0.10053 0.40024 0.10053 0.40024 C 0.10018 0.40417 0.09827 0.41644 0.09827 0.42246 " pathEditMode="relative" rAng="0" ptsTypes="ffffffffffffffff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00" y="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11 -0.00601 C 0.01128 -0.00254 0.00798 0.03866 0.0184 0.04329 C 0.02395 0.0544 0.02066 0.0507 0.02673 0.05602 C 0.0302 0.07709 0.0677 0.0757 0.07899 0.07662 C 0.08316 0.07292 0.08611 0.07176 0.09097 0.07014 C 0.09878 0.06343 0.10764 0.05834 0.11597 0.05278 C 0.12361 0.05417 0.1309 0.05602 0.13854 0.05741 C 0.14375 0.06088 0.146 0.06528 0.15173 0.06713 C 0.15451 0.07917 0.15034 0.06528 0.15642 0.07338 C 0.15729 0.07454 0.15711 0.07662 0.15764 0.07824 C 0.15833 0.07986 0.1592 0.08125 0.16007 0.08287 C 0.16215 0.09283 0.16666 0.10602 0.17309 0.11158 C 0.17343 0.11366 0.17326 0.11621 0.1743 0.11783 C 0.17708 0.12269 0.18125 0.1257 0.18385 0.13056 C 0.19166 0.14468 0.18715 0.14144 0.19444 0.14491 C 0.19809 0.14954 0.20312 0.15695 0.20764 0.15903 C 0.21666 0.17709 0.24027 0.17824 0.2552 0.18125 C 0.27257 0.17963 0.28281 0.17848 0.30052 0.17963 C 0.30798 0.18473 0.31718 0.1875 0.32552 0.18936 C 0.33541 0.19815 0.33055 0.19283 0.33975 0.2051 C 0.34097 0.20672 0.34218 0.20834 0.3434 0.20996 C 0.34461 0.21158 0.34687 0.21459 0.34687 0.21482 C 0.34722 0.21621 0.34722 0.21829 0.34809 0.21945 C 0.34895 0.22061 0.35086 0.21968 0.35173 0.22107 C 0.35225 0.22199 0.35486 0.23658 0.3552 0.23843 C 0.3552 0.23912 0.35416 0.27709 0.35173 0.28125 C 0.35086 0.28264 0.3493 0.28241 0.34809 0.28287 C 0.34635 0.28982 0.34288 0.29584 0.33975 0.30186 C 0.33819 0.30811 0.3368 0.31088 0.33264 0.31459 C 0.33229 0.31736 0.33281 0.32061 0.33142 0.32269 C 0.33038 0.32431 0.32829 0.32361 0.32673 0.32408 C 0.32395 0.325 0.32118 0.32639 0.3184 0.32732 C 0.30677 0.33125 0.29583 0.3338 0.28385 0.33519 C 0.26562 0.34144 0.2493 0.34352 0.2302 0.34491 C 0.21805 0.34769 0.20642 0.35093 0.19444 0.3544 C 0.18402 0.35741 0.17048 0.35718 0.16111 0.36551 C 0.15972 0.37153 0.15659 0.37454 0.15399 0.37963 C 0.15034 0.39445 0.15625 0.37292 0.1493 0.38936 C 0.14843 0.39121 0.14895 0.39375 0.14809 0.39561 C 0.14618 0.39977 0.14323 0.40278 0.14097 0.40672 C 0.14062 0.40926 0.14027 0.41204 0.13975 0.41459 C 0.13941 0.41667 0.13854 0.42107 0.13854 0.4213 " pathEditMode="relative" rAng="0" ptsTypes="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00" y="2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91 0.00324 C 0.02847 -0.0199 0.03003 -0.04259 0.0309 -0.0662 C 0.02986 -0.08171 0.02916 -0.09745 0.02812 -0.11296 C 0.0276 -0.11875 0.02604 -0.11713 0.02413 -0.12245 C 0.01771 -0.13935 0.01632 -0.15671 0.00225 -0.16782 C -0.00521 -0.18009 -0.02847 -0.18935 -0.04132 -0.19189 C -0.07483 -0.21018 -0.14045 -0.19398 -0.15712 -0.19351 C -0.1599 -0.19305 -0.16285 -0.19351 -0.16528 -0.19189 C -0.16702 -0.19051 -0.16702 -0.1875 -0.16806 -0.18541 C -0.17066 -0.18032 -0.17136 -0.18101 -0.17344 -0.17569 C -0.17587 -0.17014 -0.17587 -0.16504 -0.179 -0.15972 C -0.18056 -0.13171 -0.18629 -0.08402 -0.16268 -0.06435 C -0.15903 -0.0537 -0.1533 -0.04351 -0.14618 -0.03541 C -0.14427 -0.02639 -0.13976 -0.02106 -0.13525 -0.01296 C -0.13368 -0.00995 -0.13351 -0.00555 -0.13125 -0.00301 C -0.13038 -0.00185 -0.12847 -0.00208 -0.12709 -0.00162 C -0.12413 0.00371 -0.11893 0.00787 -0.11372 0.00973 C -0.1092 0.01135 -0.1 0.01297 -0.1 0.0132 C -0.09375 0.01806 -0.09722 0.01574 -0.08768 0.01945 C -0.08629 0.01991 -0.08368 0.02107 -0.08368 0.0213 C -0.07726 0.02848 -0.07014 0.02848 -0.06181 0.03218 C -0.0566 0.04144 -0.04688 0.04746 -0.03993 0.05486 C -0.02865 0.06667 -0.03629 0.06297 -0.02778 0.06621 C -0.02031 0.07963 -0.02344 0.08426 -0.02639 0.10486 C -0.02674 0.10834 -0.02813 0.11135 -0.02917 0.11459 C -0.02952 0.11621 -0.02934 0.11829 -0.03038 0.11945 C -0.03299 0.12269 -0.04045 0.12616 -0.0441 0.12755 C -0.04827 0.13496 -0.05556 0.14121 -0.0632 0.14375 C -0.06632 0.14491 -0.06945 0.14584 -0.07275 0.14676 C -0.07448 0.14723 -0.07813 0.14838 -0.07813 0.14861 C -0.08507 0.15394 -0.08976 0.1544 -0.09861 0.15649 C -0.10087 0.15695 -0.10556 0.15811 -0.10556 0.15834 C -0.10868 0.16412 -0.11163 0.16366 -0.11511 0.16945 C -0.12031 0.19861 -0.11736 0.22662 -0.10556 0.25186 C -0.10174 0.25973 -0.10018 0.26713 -0.09323 0.27107 C -0.08993 0.28241 -0.09479 0.26945 -0.08646 0.27917 C -0.08507 0.28102 -0.0849 0.2838 -0.08368 0.28565 C -0.08108 0.28982 -0.07882 0.29098 -0.07552 0.29352 C -0.07118 0.30116 -0.0665 0.30047 -0.05903 0.30186 C -0.04566 0.30787 -0.05712 0.30348 -0.03455 0.30649 C -0.02188 0.30811 -0.00903 0.31204 0.00364 0.31459 C 0.01059 0.31991 0.01892 0.32199 0.02691 0.32454 C 0.0283 0.32547 0.02951 0.32662 0.0309 0.32755 C 0.03264 0.32848 0.03507 0.32778 0.03646 0.32917 C 0.03767 0.33033 0.03715 0.33241 0.03767 0.33403 C 0.03923 0.33982 0.03923 0.33936 0.04184 0.34514 C 0.04288 0.3551 0.04653 0.37431 0.05139 0.38241 C 0.04965 0.38982 0.04878 0.39746 0.04705 0.40486 C 0.04635 0.41274 0.04653 0.41852 0.04184 0.42454 " pathEditMode="relative" rAng="0" ptsTypes="ffffff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00" y="10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07904" y="6237312"/>
            <a:ext cx="151701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2915816" y="116632"/>
            <a:ext cx="6084676" cy="2232248"/>
          </a:xfrm>
          <a:prstGeom prst="cloudCallout">
            <a:avLst>
              <a:gd name="adj1" fmla="val -60198"/>
              <a:gd name="adj2" fmla="val 52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Pojmenuj obrázky, urči slovo nadřazené a řekni v jakém vztahu jsou slova ke slovu nadřazenému.</a:t>
            </a:r>
            <a:endParaRPr lang="cs-CZ" sz="2800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4067944" y="3789040"/>
            <a:ext cx="1440160" cy="64807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1043608" y="4941168"/>
            <a:ext cx="1296144" cy="64807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131840" y="4941168"/>
            <a:ext cx="129614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148064" y="4941168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7380312" y="4941168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771800" y="-67545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zelenina</a:t>
            </a:r>
            <a:endParaRPr lang="cs-CZ" b="1" dirty="0"/>
          </a:p>
        </p:txBody>
      </p:sp>
      <p:cxnSp>
        <p:nvCxnSpPr>
          <p:cNvPr id="21" name="Přímá spojovací šipka 20"/>
          <p:cNvCxnSpPr/>
          <p:nvPr/>
        </p:nvCxnSpPr>
        <p:spPr>
          <a:xfrm flipH="1">
            <a:off x="1979712" y="4437112"/>
            <a:ext cx="237626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endCxn id="10" idx="0"/>
          </p:cNvCxnSpPr>
          <p:nvPr/>
        </p:nvCxnSpPr>
        <p:spPr>
          <a:xfrm flipH="1">
            <a:off x="3779912" y="4437112"/>
            <a:ext cx="79208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8" idx="2"/>
          </p:cNvCxnSpPr>
          <p:nvPr/>
        </p:nvCxnSpPr>
        <p:spPr>
          <a:xfrm>
            <a:off x="4788024" y="4437112"/>
            <a:ext cx="93610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5220072" y="4437112"/>
            <a:ext cx="25922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11560" y="-5314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mrkev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211960" y="-53144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okurka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80112" y="-4594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paprika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092280" y="-4594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rajče</a:t>
            </a:r>
            <a:endParaRPr lang="cs-CZ" b="1" dirty="0"/>
          </a:p>
        </p:txBody>
      </p:sp>
      <p:sp>
        <p:nvSpPr>
          <p:cNvPr id="33" name="Pravá složená závorka 32"/>
          <p:cNvSpPr/>
          <p:nvPr/>
        </p:nvSpPr>
        <p:spPr>
          <a:xfrm rot="5400000">
            <a:off x="4572000" y="2636912"/>
            <a:ext cx="504056" cy="6408712"/>
          </a:xfrm>
          <a:prstGeom prst="rightBrace">
            <a:avLst>
              <a:gd name="adj1" fmla="val 8333"/>
              <a:gd name="adj2" fmla="val 5312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3779912" y="7245424"/>
            <a:ext cx="18002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podřazená</a:t>
            </a:r>
            <a:endParaRPr lang="cs-CZ" sz="2200" b="1" dirty="0"/>
          </a:p>
        </p:txBody>
      </p:sp>
      <p:pic>
        <p:nvPicPr>
          <p:cNvPr id="35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60798" y="310408"/>
            <a:ext cx="1234938" cy="1606424"/>
          </a:xfrm>
          <a:prstGeom prst="rect">
            <a:avLst/>
          </a:prstGeom>
          <a:noFill/>
        </p:spPr>
      </p:pic>
      <p:pic>
        <p:nvPicPr>
          <p:cNvPr id="13" name="Picture 3" descr="C:\Users\zim\AppData\Local\Microsoft\Windows\Temporary Internet Files\Content.IE5\FN55XZOV\MC9004417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7748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zim\AppData\Local\Microsoft\Windows\Temporary Internet Files\Content.IE5\SUV5NWDA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3551" y="2132856"/>
            <a:ext cx="2110457" cy="1411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im\AppData\Local\Microsoft\Windows\Temporary Internet Files\Content.IE5\FN55XZOV\MC90044178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00" y="2276872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zim\AppData\Local\Microsoft\Windows\Temporary Internet Files\Content.IE5\LNH52JBT\MC90044178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840" y="306896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1.85185E-6 L 0.07084 0.80856 " pathEditMode="relative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96296E-6 L -0.09844 0.8233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00" y="41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0.00463 L -0.03542 0.817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0" y="40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7037E-7 L 0.06302 0.80834 " pathEditMode="relative" ptsTypes="AA">
                                      <p:cBhvr>
                                        <p:cTn id="1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22222E-6 L 0.15364 0.6659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00" y="3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33333E-6 L 0.0276 -0.1527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0" y="-7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8" grpId="0"/>
      <p:bldP spid="29" grpId="0"/>
      <p:bldP spid="30" grpId="0"/>
      <p:bldP spid="31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7380312" y="4941168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148064" y="4941168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131840" y="4941168"/>
            <a:ext cx="129614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1043608" y="4941168"/>
            <a:ext cx="1296144" cy="64807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13" name="Pravá složená závorka 12"/>
          <p:cNvSpPr/>
          <p:nvPr/>
        </p:nvSpPr>
        <p:spPr>
          <a:xfrm rot="5400000">
            <a:off x="4572000" y="2636912"/>
            <a:ext cx="504056" cy="6408712"/>
          </a:xfrm>
          <a:prstGeom prst="rightBrace">
            <a:avLst>
              <a:gd name="adj1" fmla="val 8333"/>
              <a:gd name="adj2" fmla="val 5312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áček 14"/>
          <p:cNvSpPr/>
          <p:nvPr/>
        </p:nvSpPr>
        <p:spPr>
          <a:xfrm>
            <a:off x="251520" y="0"/>
            <a:ext cx="6408712" cy="2420888"/>
          </a:xfrm>
          <a:prstGeom prst="cloudCallout">
            <a:avLst>
              <a:gd name="adj1" fmla="val 58146"/>
              <a:gd name="adj2" fmla="val -58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AutoNum type="arabicPeriod"/>
            </a:pPr>
            <a:r>
              <a:rPr lang="cs-CZ" sz="2400" dirty="0" smtClean="0"/>
              <a:t>Pojmenuj opět obrázky</a:t>
            </a:r>
          </a:p>
          <a:p>
            <a:pPr marL="457200" indent="-457200" algn="ctr">
              <a:buAutoNum type="arabicPeriod"/>
            </a:pPr>
            <a:r>
              <a:rPr lang="cs-CZ" sz="2400" dirty="0" smtClean="0"/>
              <a:t>Jak říkáme slovům, která si jsou rovna, pro něž existuje stejné slovo nadřazené?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-53144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souřadná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71014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mrkev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709211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okurka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59832" y="710140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paprika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03648" y="71014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rajče</a:t>
            </a:r>
            <a:endParaRPr lang="cs-CZ" b="1" dirty="0"/>
          </a:p>
        </p:txBody>
      </p:sp>
      <p:pic>
        <p:nvPicPr>
          <p:cNvPr id="21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260648"/>
            <a:ext cx="1234938" cy="1606424"/>
          </a:xfrm>
          <a:prstGeom prst="rect">
            <a:avLst/>
          </a:prstGeom>
          <a:noFill/>
        </p:spPr>
      </p:pic>
      <p:pic>
        <p:nvPicPr>
          <p:cNvPr id="2050" name="Picture 2" descr="C:\Users\zim\AppData\Local\Microsoft\Windows\Temporary Internet Files\Content.IE5\LNH52JBT\MC90044178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541" y="2996952"/>
            <a:ext cx="1403907" cy="1403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zim\AppData\Local\Microsoft\Windows\Temporary Internet Files\Content.IE5\FN55XZOV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7748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zim\AppData\Local\Microsoft\Windows\Temporary Internet Files\Content.IE5\SUV5NWDA\MC9001124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164452">
            <a:off x="2533551" y="2639112"/>
            <a:ext cx="2110457" cy="1411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zim\AppData\Local\Microsoft\Windows\Temporary Internet Files\Content.IE5\FN55XZOV\MC90044178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89448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63767 -0.289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900" y="-1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7 L -0.18906 -0.2879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00" y="-14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48148E-6 L 0.24809 -0.2893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00" y="-1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48148E-6 L 0.68525 -0.2893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00" y="-1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85185E-6 L 0.18906 0.97662 " pathEditMode="relative" ptsTypes="A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2411760" y="188640"/>
            <a:ext cx="5904656" cy="2160240"/>
          </a:xfrm>
          <a:prstGeom prst="cloudCallout">
            <a:avLst>
              <a:gd name="adj1" fmla="val -64342"/>
              <a:gd name="adj2" fmla="val 61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eriod"/>
            </a:pPr>
            <a:r>
              <a:rPr lang="cs-CZ" sz="2200" dirty="0" smtClean="0"/>
              <a:t>V každém přísloví je jedno slovo špatně. Podtrhni je. </a:t>
            </a:r>
          </a:p>
          <a:p>
            <a:pPr marL="342900" indent="-342900" algn="ctr">
              <a:buAutoNum type="arabicPeriod"/>
            </a:pPr>
            <a:r>
              <a:rPr lang="cs-CZ" sz="2200" dirty="0" smtClean="0"/>
              <a:t>Řekni, které slovo do přísloví patří.</a:t>
            </a:r>
          </a:p>
          <a:p>
            <a:pPr marL="342900" indent="-342900" algn="ctr">
              <a:buAutoNum type="arabicPeriod"/>
            </a:pPr>
            <a:r>
              <a:rPr lang="cs-CZ" sz="2200" dirty="0" smtClean="0"/>
              <a:t>Klikni pro kontrolu.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2492896"/>
            <a:ext cx="7128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Lež má dlouhé nohy.                                         </a:t>
            </a:r>
            <a:r>
              <a:rPr lang="cs-CZ" sz="2000" dirty="0" smtClean="0"/>
              <a:t>___________________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2924944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Kovářova  kobyla  chodí  obuta</a:t>
            </a:r>
            <a:r>
              <a:rPr lang="cs-CZ" dirty="0" smtClean="0"/>
              <a:t>.                       _____________________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335699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Kdo utrácí, má za tři</a:t>
            </a:r>
            <a:r>
              <a:rPr lang="cs-CZ" sz="2000" dirty="0" smtClean="0"/>
              <a:t>.</a:t>
            </a:r>
            <a:r>
              <a:rPr lang="cs-CZ" dirty="0" smtClean="0"/>
              <a:t>                                              _____________________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2" y="3861048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Hlad je nejhorší kuchař</a:t>
            </a:r>
            <a:r>
              <a:rPr lang="cs-CZ" sz="2000" dirty="0" smtClean="0"/>
              <a:t>.</a:t>
            </a:r>
            <a:r>
              <a:rPr lang="cs-CZ" dirty="0" smtClean="0"/>
              <a:t>                                        _____________________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4365104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Zbabělému štěstí přeje</a:t>
            </a:r>
            <a:r>
              <a:rPr lang="cs-CZ" sz="2000" dirty="0" smtClean="0"/>
              <a:t>.</a:t>
            </a:r>
            <a:r>
              <a:rPr lang="cs-CZ" dirty="0" smtClean="0"/>
              <a:t>                                        _____________________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4797152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nouzi poznáš nepřítele</a:t>
            </a:r>
            <a:r>
              <a:rPr lang="cs-CZ" sz="2000" dirty="0" smtClean="0"/>
              <a:t>.</a:t>
            </a:r>
            <a:r>
              <a:rPr lang="cs-CZ" dirty="0" smtClean="0"/>
              <a:t>                                     _____________________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99592" y="5229200"/>
            <a:ext cx="7272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Nechval dne před ránem</a:t>
            </a:r>
            <a:r>
              <a:rPr lang="cs-CZ" dirty="0" smtClean="0"/>
              <a:t>.                                     _____________________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1560" y="-5314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krátké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63688" y="-531440"/>
            <a:ext cx="651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bosa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-531440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šetří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35896" y="-540732"/>
            <a:ext cx="923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nejlepší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56176" y="-3154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714587" y="-540732"/>
            <a:ext cx="817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přítele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354069" y="-540732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večerem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16016" y="-531440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odvážnému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3568" y="5949280"/>
            <a:ext cx="8058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Slova podtržená a dopsaná jsou slova ___________________</a:t>
            </a:r>
            <a:endParaRPr lang="cs-CZ" sz="2400" b="1" i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619672" y="7317432"/>
            <a:ext cx="1688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protikladná</a:t>
            </a:r>
            <a:endParaRPr lang="cs-CZ" sz="2400" b="1" i="1" dirty="0"/>
          </a:p>
        </p:txBody>
      </p:sp>
      <p:pic>
        <p:nvPicPr>
          <p:cNvPr id="23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0718" y="454424"/>
            <a:ext cx="1234938" cy="160642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96296E-6 L 0.61822 0.434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900" y="2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96296E-6 L 0.49983 0.4979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00" y="2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96296E-6 L 0.39167 0.5608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00" y="2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85185E-6 L 0.29601 0.6358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00" y="31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48148E-6 L 0.14965 0.71389 " pathEditMode="relative" ptsTypes="AA">
                                      <p:cBhvr>
                                        <p:cTn id="2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85185E-6 L -0.14427 0.772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0" y="38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96296E-6 L -0.00798 0.82962 " pathEditMode="relative" ptsTypes="A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26 0.00556 L 0.50053 -0.2064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00" y="-10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4" grpId="0"/>
      <p:bldP spid="26" grpId="0"/>
      <p:bldP spid="27" grpId="0"/>
      <p:bldP spid="28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7380312" y="6165304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noc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80312" y="5589240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snadný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14138" y="6165304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obtížný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96136" y="5589240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láska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11960" y="6165304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líný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11960" y="5589240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veselý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27784" y="6165304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nenávist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45786" y="5589240"/>
            <a:ext cx="106211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den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6165304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smutný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5589240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tx1"/>
                </a:solidFill>
              </a:rPr>
              <a:t>pilný</a:t>
            </a:r>
            <a:endParaRPr lang="cs-CZ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8" y="6021289"/>
            <a:ext cx="1300992" cy="50405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467544" y="332656"/>
            <a:ext cx="5256584" cy="1008112"/>
          </a:xfrm>
          <a:prstGeom prst="cloudCallout">
            <a:avLst>
              <a:gd name="adj1" fmla="val 66340"/>
              <a:gd name="adj2" fmla="val 238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Nyní   to zkuste  sami.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124744"/>
            <a:ext cx="81369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</a:pPr>
            <a:r>
              <a:rPr lang="cs-CZ" b="1" dirty="0" smtClean="0"/>
              <a:t>1.  Napište  slovo nadřazené ke slovům:</a:t>
            </a:r>
          </a:p>
          <a:p>
            <a:pPr marL="342900" indent="-342900"/>
            <a:r>
              <a:rPr lang="cs-CZ" dirty="0" smtClean="0"/>
              <a:t>        rohlík, chléb, houska, vánočka:___________________</a:t>
            </a:r>
          </a:p>
          <a:p>
            <a:pPr marL="342900" indent="-342900"/>
            <a:r>
              <a:rPr lang="cs-CZ" dirty="0" smtClean="0"/>
              <a:t>        pero, guma, penál, aktovka: _____________________</a:t>
            </a:r>
          </a:p>
          <a:p>
            <a:pPr marL="342900" indent="-342900">
              <a:lnSpc>
                <a:spcPct val="150000"/>
              </a:lnSpc>
            </a:pPr>
            <a:r>
              <a:rPr lang="cs-CZ" dirty="0" smtClean="0"/>
              <a:t> </a:t>
            </a:r>
            <a:r>
              <a:rPr lang="cs-CZ" b="1" dirty="0" smtClean="0"/>
              <a:t>2. Napište tři slova podřazená ke slovům:</a:t>
            </a:r>
          </a:p>
          <a:p>
            <a:pPr marL="342900" indent="-342900">
              <a:lnSpc>
                <a:spcPct val="150000"/>
              </a:lnSpc>
            </a:pPr>
            <a:r>
              <a:rPr lang="cs-CZ" dirty="0" smtClean="0"/>
              <a:t>      oblečení: _________________________________________________</a:t>
            </a:r>
          </a:p>
          <a:p>
            <a:pPr marL="342900" indent="-342900"/>
            <a:r>
              <a:rPr lang="cs-CZ" dirty="0" smtClean="0"/>
              <a:t>      obuv: ____________________________________________________</a:t>
            </a:r>
          </a:p>
          <a:p>
            <a:pPr marL="342900" indent="-342900">
              <a:lnSpc>
                <a:spcPct val="150000"/>
              </a:lnSpc>
            </a:pPr>
            <a:r>
              <a:rPr lang="cs-CZ" b="1" dirty="0" smtClean="0"/>
              <a:t>3. Napište další dvě slova souřadná k těmto slovům:</a:t>
            </a:r>
          </a:p>
          <a:p>
            <a:pPr marL="342900" indent="-342900"/>
            <a:r>
              <a:rPr lang="cs-CZ" dirty="0" smtClean="0"/>
              <a:t>     buk, dub: ___________________________________________</a:t>
            </a:r>
          </a:p>
          <a:p>
            <a:pPr marL="342900" indent="-342900"/>
            <a:r>
              <a:rPr lang="cs-CZ" dirty="0" smtClean="0"/>
              <a:t>     kopretina, růže: ______________________________________</a:t>
            </a:r>
          </a:p>
          <a:p>
            <a:pPr marL="342900" indent="-342900">
              <a:lnSpc>
                <a:spcPct val="150000"/>
              </a:lnSpc>
            </a:pPr>
            <a:r>
              <a:rPr lang="cs-CZ" b="1" dirty="0" smtClean="0"/>
              <a:t>4. Napište slova opačného významu:</a:t>
            </a:r>
          </a:p>
          <a:p>
            <a:pPr marL="342900" indent="-342900">
              <a:lnSpc>
                <a:spcPct val="150000"/>
              </a:lnSpc>
            </a:pPr>
            <a:r>
              <a:rPr lang="cs-CZ" b="1" dirty="0" smtClean="0"/>
              <a:t>     </a:t>
            </a:r>
            <a:r>
              <a:rPr lang="cs-CZ" dirty="0" smtClean="0"/>
              <a:t>nová - __________             teplo - __________            hezký - ___________</a:t>
            </a:r>
            <a:endParaRPr lang="cs-CZ" b="1" dirty="0" smtClean="0"/>
          </a:p>
          <a:p>
            <a:pPr marL="342900" indent="-342900">
              <a:lnSpc>
                <a:spcPct val="150000"/>
              </a:lnSpc>
            </a:pPr>
            <a:r>
              <a:rPr lang="cs-CZ" b="1" dirty="0" smtClean="0"/>
              <a:t>5. Spojte slova opačného významu</a:t>
            </a:r>
          </a:p>
          <a:p>
            <a:pPr marL="342900" indent="-342900">
              <a:lnSpc>
                <a:spcPct val="150000"/>
              </a:lnSpc>
            </a:pPr>
            <a:endParaRPr lang="cs-CZ" dirty="0" smtClean="0"/>
          </a:p>
        </p:txBody>
      </p:sp>
      <p:pic>
        <p:nvPicPr>
          <p:cNvPr id="18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60648"/>
            <a:ext cx="1234938" cy="160642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7380312" y="6165304"/>
            <a:ext cx="936104" cy="288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noc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80312" y="5589240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snadný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14138" y="6165304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obtížný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96136" y="5589240"/>
            <a:ext cx="936104" cy="28803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láska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11960" y="6165304"/>
            <a:ext cx="1008112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líný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11960" y="5589240"/>
            <a:ext cx="936104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veselý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27784" y="6165304"/>
            <a:ext cx="1080120" cy="28803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nenávist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45786" y="5589240"/>
            <a:ext cx="1062118" cy="288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den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6165304"/>
            <a:ext cx="936104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smutný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5589240"/>
            <a:ext cx="936104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tx1"/>
                </a:solidFill>
              </a:rPr>
              <a:t>pilný</a:t>
            </a:r>
            <a:endParaRPr lang="cs-CZ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 flipV="1">
            <a:off x="3991088" y="6525342"/>
            <a:ext cx="1300992" cy="144017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755576" y="332656"/>
            <a:ext cx="4824536" cy="1008112"/>
          </a:xfrm>
          <a:prstGeom prst="cloudCallout">
            <a:avLst>
              <a:gd name="adj1" fmla="val 71403"/>
              <a:gd name="adj2" fmla="val 314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Povedlo se vám to?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268760"/>
            <a:ext cx="81369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</a:pPr>
            <a:r>
              <a:rPr lang="cs-CZ" b="1" dirty="0" smtClean="0"/>
              <a:t>1.  Napište  slovo nadřazené ke slovům:</a:t>
            </a:r>
          </a:p>
          <a:p>
            <a:pPr marL="342900" indent="-342900"/>
            <a:r>
              <a:rPr lang="cs-CZ" dirty="0" smtClean="0"/>
              <a:t>        rohlík, chléb, houska, vánočka:     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pečivo</a:t>
            </a:r>
            <a:endParaRPr lang="cs-CZ" dirty="0" smtClean="0">
              <a:solidFill>
                <a:srgbClr val="C00000"/>
              </a:solidFill>
            </a:endParaRPr>
          </a:p>
          <a:p>
            <a:pPr marL="342900" indent="-342900"/>
            <a:r>
              <a:rPr lang="cs-CZ" dirty="0" smtClean="0"/>
              <a:t>        pero, guma, penál, aktovka:   </a:t>
            </a:r>
            <a:r>
              <a:rPr lang="cs-CZ" b="1" dirty="0" smtClean="0">
                <a:solidFill>
                  <a:srgbClr val="C00000"/>
                </a:solidFill>
              </a:rPr>
              <a:t>školní potřeby</a:t>
            </a:r>
          </a:p>
          <a:p>
            <a:pPr marL="342900" indent="-342900">
              <a:lnSpc>
                <a:spcPct val="150000"/>
              </a:lnSpc>
            </a:pPr>
            <a:r>
              <a:rPr lang="cs-CZ" dirty="0" smtClean="0"/>
              <a:t> </a:t>
            </a:r>
            <a:r>
              <a:rPr lang="cs-CZ" b="1" dirty="0" smtClean="0"/>
              <a:t>2. Napište tři slova podřazená ke slovům:</a:t>
            </a:r>
          </a:p>
          <a:p>
            <a:pPr marL="342900" indent="-342900">
              <a:lnSpc>
                <a:spcPct val="150000"/>
              </a:lnSpc>
            </a:pPr>
            <a:r>
              <a:rPr lang="cs-CZ" dirty="0" smtClean="0"/>
              <a:t>      oblečení:   </a:t>
            </a:r>
            <a:r>
              <a:rPr lang="cs-CZ" b="1" dirty="0" smtClean="0">
                <a:solidFill>
                  <a:srgbClr val="C00000"/>
                </a:solidFill>
              </a:rPr>
              <a:t>svetr, tričko, bunda</a:t>
            </a:r>
            <a:endParaRPr lang="cs-CZ" dirty="0" smtClean="0"/>
          </a:p>
          <a:p>
            <a:pPr marL="342900" indent="-342900"/>
            <a:r>
              <a:rPr lang="cs-CZ" dirty="0" smtClean="0"/>
              <a:t>      obuv:  </a:t>
            </a:r>
            <a:r>
              <a:rPr lang="cs-CZ" b="1" dirty="0" smtClean="0">
                <a:solidFill>
                  <a:srgbClr val="C00000"/>
                </a:solidFill>
              </a:rPr>
              <a:t>bačkory, gumáky, kozačky</a:t>
            </a:r>
            <a:endParaRPr lang="cs-CZ" dirty="0" smtClean="0"/>
          </a:p>
          <a:p>
            <a:pPr marL="342900" indent="-342900">
              <a:lnSpc>
                <a:spcPct val="150000"/>
              </a:lnSpc>
            </a:pPr>
            <a:r>
              <a:rPr lang="cs-CZ" b="1" dirty="0" smtClean="0"/>
              <a:t>3. Napište další dvě slova souřadná k těmto slovům:</a:t>
            </a:r>
          </a:p>
          <a:p>
            <a:pPr marL="342900" indent="-342900"/>
            <a:r>
              <a:rPr lang="cs-CZ" dirty="0" smtClean="0"/>
              <a:t>     buk, dub: </a:t>
            </a:r>
            <a:r>
              <a:rPr lang="cs-CZ" b="1" dirty="0" smtClean="0">
                <a:solidFill>
                  <a:srgbClr val="C00000"/>
                </a:solidFill>
              </a:rPr>
              <a:t>bříza, lípa</a:t>
            </a:r>
            <a:endParaRPr lang="cs-CZ" dirty="0" smtClean="0"/>
          </a:p>
          <a:p>
            <a:pPr marL="342900" indent="-342900"/>
            <a:r>
              <a:rPr lang="cs-CZ" dirty="0" smtClean="0"/>
              <a:t>     kopretina, růže: </a:t>
            </a:r>
            <a:r>
              <a:rPr lang="cs-CZ" b="1" dirty="0" smtClean="0">
                <a:solidFill>
                  <a:srgbClr val="C00000"/>
                </a:solidFill>
              </a:rPr>
              <a:t>fialka, gerbera</a:t>
            </a:r>
            <a:endParaRPr lang="cs-CZ" dirty="0" smtClean="0"/>
          </a:p>
          <a:p>
            <a:pPr marL="342900" indent="-342900">
              <a:lnSpc>
                <a:spcPct val="150000"/>
              </a:lnSpc>
            </a:pPr>
            <a:r>
              <a:rPr lang="cs-CZ" b="1" dirty="0" smtClean="0"/>
              <a:t>4. Napište slova opačného významu:</a:t>
            </a:r>
          </a:p>
          <a:p>
            <a:pPr marL="342900" indent="-342900">
              <a:lnSpc>
                <a:spcPct val="150000"/>
              </a:lnSpc>
            </a:pPr>
            <a:r>
              <a:rPr lang="cs-CZ" b="1" dirty="0" smtClean="0"/>
              <a:t>     </a:t>
            </a:r>
            <a:r>
              <a:rPr lang="cs-CZ" dirty="0" smtClean="0"/>
              <a:t>nová – </a:t>
            </a:r>
            <a:r>
              <a:rPr lang="cs-CZ" b="1" dirty="0" smtClean="0">
                <a:solidFill>
                  <a:srgbClr val="C00000"/>
                </a:solidFill>
              </a:rPr>
              <a:t>stará                   </a:t>
            </a:r>
            <a:r>
              <a:rPr lang="cs-CZ" dirty="0" smtClean="0"/>
              <a:t>teplo – </a:t>
            </a:r>
            <a:r>
              <a:rPr lang="cs-CZ" b="1" dirty="0" smtClean="0">
                <a:solidFill>
                  <a:srgbClr val="C00000"/>
                </a:solidFill>
              </a:rPr>
              <a:t>zima                    </a:t>
            </a:r>
            <a:r>
              <a:rPr lang="cs-CZ" dirty="0" smtClean="0"/>
              <a:t>hezký - </a:t>
            </a:r>
            <a:r>
              <a:rPr lang="cs-CZ" b="1" dirty="0" smtClean="0">
                <a:solidFill>
                  <a:srgbClr val="C00000"/>
                </a:solidFill>
              </a:rPr>
              <a:t>ošklivý</a:t>
            </a:r>
          </a:p>
          <a:p>
            <a:pPr marL="342900" indent="-342900">
              <a:lnSpc>
                <a:spcPct val="150000"/>
              </a:lnSpc>
            </a:pPr>
            <a:r>
              <a:rPr lang="cs-CZ" b="1" dirty="0" smtClean="0"/>
              <a:t>5. Spojte slova opačného významu</a:t>
            </a:r>
          </a:p>
          <a:p>
            <a:pPr marL="342900" indent="-342900">
              <a:lnSpc>
                <a:spcPct val="150000"/>
              </a:lnSpc>
            </a:pPr>
            <a:endParaRPr lang="cs-CZ" dirty="0" smtClean="0"/>
          </a:p>
        </p:txBody>
      </p:sp>
      <p:pic>
        <p:nvPicPr>
          <p:cNvPr id="18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21438" y="260648"/>
            <a:ext cx="1234938" cy="160642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7408333" cy="4530816"/>
          </a:xfrm>
        </p:spPr>
        <p:txBody>
          <a:bodyPr/>
          <a:lstStyle/>
          <a:p>
            <a:r>
              <a:rPr lang="cs-CZ" i="1" u="sng" dirty="0" smtClean="0"/>
              <a:t>Použitá </a:t>
            </a:r>
            <a:r>
              <a:rPr lang="cs-CZ" u="sng" dirty="0" smtClean="0"/>
              <a:t>literatura: </a:t>
            </a:r>
            <a:r>
              <a:rPr lang="cs-CZ" dirty="0" smtClean="0"/>
              <a:t> 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Český jazyk pro 3 ročník, pracovní sešit, Hájková, </a:t>
            </a:r>
            <a:r>
              <a:rPr lang="cs-CZ" sz="1600" dirty="0" err="1" smtClean="0">
                <a:solidFill>
                  <a:schemeClr val="tx1"/>
                </a:solidFill>
              </a:rPr>
              <a:t>Pišlová</a:t>
            </a:r>
            <a:r>
              <a:rPr lang="cs-CZ" sz="1600" dirty="0" smtClean="0">
                <a:solidFill>
                  <a:schemeClr val="tx1"/>
                </a:solidFill>
              </a:rPr>
              <a:t> , nakladatelství  JINAN</a:t>
            </a:r>
          </a:p>
          <a:p>
            <a:pPr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      Pracovní sešit z českého jazyka pro 3. ročník,</a:t>
            </a:r>
            <a:r>
              <a:rPr lang="cs-CZ" sz="1600" i="1" u="sng" dirty="0"/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Jana Potůčková, studio 1+1</a:t>
            </a:r>
          </a:p>
          <a:p>
            <a:pPr>
              <a:buNone/>
            </a:pPr>
            <a:endParaRPr lang="cs-CZ" sz="1600" dirty="0">
              <a:solidFill>
                <a:schemeClr val="tx1"/>
              </a:solidFill>
            </a:endParaRPr>
          </a:p>
          <a:p>
            <a:pPr>
              <a:buNone/>
            </a:pPr>
            <a:endParaRPr lang="cs-CZ" sz="1600" dirty="0"/>
          </a:p>
          <a:p>
            <a:r>
              <a:rPr lang="cs-CZ" i="1" u="sng" dirty="0" smtClean="0"/>
              <a:t>Internetové odkazy: </a:t>
            </a: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r>
              <a:rPr lang="pl-PL" sz="1600" b="1" dirty="0">
                <a:solidFill>
                  <a:schemeClr val="tx1"/>
                </a:solidFill>
              </a:rPr>
              <a:t>NEUVEDEN. </a:t>
            </a:r>
            <a:r>
              <a:rPr lang="pl-PL" sz="1600" b="1" i="1" dirty="0">
                <a:solidFill>
                  <a:schemeClr val="tx1"/>
                </a:solidFill>
              </a:rPr>
              <a:t>http://pixabay.com/</a:t>
            </a:r>
            <a:r>
              <a:rPr lang="pl-PL" sz="1600" b="1" dirty="0">
                <a:solidFill>
                  <a:schemeClr val="tx1"/>
                </a:solidFill>
              </a:rPr>
              <a:t> [online]. [cit. 2.11.2013]. Dostupný na WWW</a:t>
            </a:r>
            <a:r>
              <a:rPr lang="pl-PL" sz="1600" dirty="0"/>
              <a:t>: http://pixabay.com/cs/gandalf-tux-zv%C3%AD%C5%99e-pt%C3%A1k-vykouzlit-161456/</a:t>
            </a:r>
            <a:endParaRPr lang="cs-CZ" sz="1600" i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i="1" u="sng" dirty="0" smtClean="0">
              <a:solidFill>
                <a:srgbClr val="073E87"/>
              </a:solidFill>
            </a:endParaRPr>
          </a:p>
          <a:p>
            <a:r>
              <a:rPr lang="cs-CZ" i="1" u="sng" dirty="0" smtClean="0">
                <a:solidFill>
                  <a:srgbClr val="073E87"/>
                </a:solidFill>
              </a:rPr>
              <a:t>Jiné zdroje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Klipart Microsoft </a:t>
            </a:r>
            <a:r>
              <a:rPr lang="cs-CZ" sz="1600" smtClean="0">
                <a:solidFill>
                  <a:schemeClr val="tx1"/>
                </a:solidFill>
              </a:rPr>
              <a:t>Office – www.office.microsoft.com</a:t>
            </a:r>
            <a:endParaRPr lang="cs-CZ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540</TotalTime>
  <Words>570</Words>
  <Application>Microsoft Office PowerPoint</Application>
  <PresentationFormat>Předvádění na obrazovce (4:3)</PresentationFormat>
  <Paragraphs>127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Význam slov</vt:lpstr>
      <vt:lpstr>Prezentace aplikace PowerPoint</vt:lpstr>
      <vt:lpstr>ř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jitka</cp:lastModifiedBy>
  <cp:revision>67</cp:revision>
  <dcterms:created xsi:type="dcterms:W3CDTF">2013-05-10T12:01:16Z</dcterms:created>
  <dcterms:modified xsi:type="dcterms:W3CDTF">2014-01-19T19:27:18Z</dcterms:modified>
</cp:coreProperties>
</file>