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56" r:id="rId2"/>
    <p:sldId id="262" r:id="rId3"/>
    <p:sldId id="261" r:id="rId4"/>
    <p:sldId id="263" r:id="rId5"/>
    <p:sldId id="264" r:id="rId6"/>
    <p:sldId id="265" r:id="rId7"/>
    <p:sldId id="266" r:id="rId8"/>
    <p:sldId id="267" r:id="rId9"/>
    <p:sldId id="268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Český jazyk pro 1. stupeň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Český jazyk pro 1. stupeň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412776"/>
            <a:ext cx="7408333" cy="4745158"/>
          </a:xfrm>
        </p:spPr>
        <p:txBody>
          <a:bodyPr>
            <a:normAutofit/>
          </a:bodyPr>
          <a:lstStyle/>
          <a:p>
            <a:pPr algn="just"/>
            <a:r>
              <a:rPr lang="cs-CZ" sz="1600" dirty="0">
                <a:solidFill>
                  <a:schemeClr val="tx1"/>
                </a:solidFill>
              </a:rPr>
              <a:t>Inovativní pomůcka k výuce českého jazyk pro 3. ročník základní školy. Téma - </a:t>
            </a:r>
            <a:r>
              <a:rPr lang="cs-CZ" sz="1600" dirty="0" smtClean="0">
                <a:solidFill>
                  <a:schemeClr val="tx1"/>
                </a:solidFill>
              </a:rPr>
              <a:t>slovo </a:t>
            </a:r>
            <a:r>
              <a:rPr lang="cs-CZ" sz="1600" dirty="0">
                <a:solidFill>
                  <a:schemeClr val="tx1"/>
                </a:solidFill>
              </a:rPr>
              <a:t>a slovní </a:t>
            </a:r>
            <a:r>
              <a:rPr lang="cs-CZ" sz="1600" dirty="0" smtClean="0">
                <a:solidFill>
                  <a:schemeClr val="tx1"/>
                </a:solidFill>
              </a:rPr>
              <a:t>význam – opakování učiva 2. ročníku. </a:t>
            </a:r>
            <a:r>
              <a:rPr lang="cs-CZ" sz="1600" dirty="0">
                <a:solidFill>
                  <a:schemeClr val="tx1"/>
                </a:solidFill>
              </a:rPr>
              <a:t>Časová dotace 30 minut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1-2 – úvod, anotace.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3 – procvičování slov souznačných. Dítě klikne na zvýrazněné slovo, to odletí mimo snímek, poté řekne, kterým slovem lze dané slovo nahradit. Po kliknutí – kontrola.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4 – opakování. Děti říkají, co si malíř popletl a tím opakují slova mnohoznačná.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5 – opakování - děti hledají v popleteném obrázku slova mnohoznačná.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6 – opakování slov spisovných a nespisovných. Ve cvičení 1 děti nahrazují slova nespisovná slovem spisovným, po kliknutí kontrola. Ve cvičení 2 děti škrtnou slova nespisovná.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7 – děti rozdělí slova na hanlivá, lichotná a slova bez citového zabarvení. Po kliknutí na dané slovo se slovo zařadí do příslušného sloupečku.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8 – samostatná práce. Lze využít jako pracovní list k vytištění.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9 – kontrola k snímku 8 (jak to mohlo být – děti budou mít jiné nápady).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10 – použité zdroje.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souznačná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2195736" y="1412776"/>
            <a:ext cx="5904656" cy="1368152"/>
          </a:xfrm>
          <a:prstGeom prst="cloudCallout">
            <a:avLst>
              <a:gd name="adj1" fmla="val -59022"/>
              <a:gd name="adj2" fmla="val -616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Pamatuješ si na ně? Ano, jsou to slova podobného významu, nebo také synonyma.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3140968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Úkol: Nahraďte  zvýrazněná  slova  slovem podobného  významu.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3789040"/>
            <a:ext cx="1739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Venku se rychle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95736" y="378904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stmívalo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429309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chaloupce 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10031" y="4293096"/>
            <a:ext cx="1221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 vracelo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24400" y="4293096"/>
            <a:ext cx="1763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sedm trpaslíků. 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4797152"/>
            <a:ext cx="1059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Celý den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47664" y="4797152"/>
            <a:ext cx="1090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pracovali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55776" y="4797152"/>
            <a:ext cx="10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horách.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1560" y="5291916"/>
            <a:ext cx="394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99592" y="5291916"/>
            <a:ext cx="1212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chaloupku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048730" y="5301208"/>
            <a:ext cx="1515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opřeli  lopaty.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1560" y="5805264"/>
            <a:ext cx="1064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Začali  se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547664" y="5805264"/>
            <a:ext cx="1391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připravovat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843808" y="5805264"/>
            <a:ext cx="1880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dobrou večeři.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52120" y="514790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smrákalo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059832" y="378904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20272" y="6093296"/>
            <a:ext cx="119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přicházelo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56176" y="4005064"/>
            <a:ext cx="699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dělali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08304" y="4869160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domeček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80312" y="3789040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chystat</a:t>
            </a:r>
            <a:endParaRPr lang="cs-CZ" dirty="0"/>
          </a:p>
        </p:txBody>
      </p:sp>
      <p:pic>
        <p:nvPicPr>
          <p:cNvPr id="32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1234938" cy="16064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3.7037E-7 L 0.11025 -0.66158 " pathEditMode="relative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8 -0.00463 L -0.38576 -0.1981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00" y="-9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96296E-6 L 5.55556E-7 0.41991 " pathEditMode="relative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 -0.00463 L -0.55729 -0.262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100" y="-12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7037E-7 L -0.2835 -0.02107 " pathEditMode="relative" ptsTypes="A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28 0.00579 L -0.48264 0.1155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00" y="5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85185E-6 L 0.74011 -0.86088 " pathEditMode="relative" ptsTypes="AA">
                                      <p:cBhvr>
                                        <p:cTn id="3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-0.00601 L -0.69375 0.0615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800" y="3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-0.17326 0.18889 " pathEditMode="relative" ptsTypes="AA">
                                      <p:cBhvr>
                                        <p:cTn id="3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21 -0.00463 L -0.61094 0.29398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800" y="1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6" grpId="0"/>
      <p:bldP spid="20" grpId="0"/>
      <p:bldP spid="23" grpId="0"/>
      <p:bldP spid="25" grpId="0"/>
      <p:bldP spid="27" grpId="0"/>
      <p:bldP spid="28" grpId="0"/>
      <p:bldP spid="29" grpId="0"/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796136" y="338328"/>
            <a:ext cx="2890664" cy="2226576"/>
          </a:xfrm>
        </p:spPr>
        <p:txBody>
          <a:bodyPr>
            <a:normAutofit/>
          </a:bodyPr>
          <a:lstStyle/>
          <a:p>
            <a:pPr algn="just"/>
            <a:r>
              <a:rPr lang="cs-CZ" sz="3200" dirty="0" smtClean="0"/>
              <a:t>Slova mnohoznačná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980728"/>
            <a:ext cx="4781550" cy="351472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7" name="Obláček 6"/>
          <p:cNvSpPr/>
          <p:nvPr/>
        </p:nvSpPr>
        <p:spPr>
          <a:xfrm>
            <a:off x="5652120" y="3789040"/>
            <a:ext cx="3312368" cy="2880320"/>
          </a:xfrm>
          <a:prstGeom prst="cloudCallout">
            <a:avLst>
              <a:gd name="adj1" fmla="val -93031"/>
              <a:gd name="adj2" fmla="val 218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Vzpomíná si? Slova mnohoznačná jsou slova, která mají několik významů.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96136" y="2380818"/>
            <a:ext cx="28825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Úkol: Co si malíř popletl?</a:t>
            </a:r>
            <a:endParaRPr lang="cs-CZ" sz="2000" b="1" dirty="0"/>
          </a:p>
        </p:txBody>
      </p:sp>
      <p:pic>
        <p:nvPicPr>
          <p:cNvPr id="9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5013176"/>
            <a:ext cx="1234938" cy="160642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60" y="4869160"/>
            <a:ext cx="1822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4283804"/>
            <a:ext cx="1822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68144" y="609329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20" name="Obláček 19"/>
          <p:cNvSpPr/>
          <p:nvPr/>
        </p:nvSpPr>
        <p:spPr>
          <a:xfrm>
            <a:off x="3707904" y="404664"/>
            <a:ext cx="4320480" cy="1872208"/>
          </a:xfrm>
          <a:prstGeom prst="cloudCallout">
            <a:avLst>
              <a:gd name="adj1" fmla="val -59976"/>
              <a:gd name="adj2" fmla="val -161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Pojmenuj obrázky jedním slovem. Řekni další slova mnohoznačná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71600" y="-53144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list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43808" y="-531440"/>
            <a:ext cx="869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koruna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20072" y="-531440"/>
            <a:ext cx="641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pero</a:t>
            </a:r>
            <a:endParaRPr lang="cs-CZ" dirty="0"/>
          </a:p>
        </p:txBody>
      </p:sp>
      <p:pic>
        <p:nvPicPr>
          <p:cNvPr id="24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1234938" cy="1606424"/>
          </a:xfrm>
          <a:prstGeom prst="rect">
            <a:avLst/>
          </a:prstGeom>
          <a:noFill/>
        </p:spPr>
      </p:pic>
      <p:pic>
        <p:nvPicPr>
          <p:cNvPr id="1026" name="Picture 2" descr="C:\Users\zim\AppData\Local\Microsoft\Windows\Temporary Internet Files\Content.IE5\FN55XZOV\MC9001940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039111"/>
            <a:ext cx="1476751" cy="1173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im\AppData\Local\Microsoft\Windows\Temporary Internet Files\Content.IE5\SUV5NWDA\MP9004230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56992"/>
            <a:ext cx="1434749" cy="95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im\AppData\Local\Microsoft\Windows\Temporary Internet Files\Content.IE5\LNH52JBT\MC9004335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237780"/>
            <a:ext cx="1040785" cy="1055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im\AppData\Local\Microsoft\Windows\Temporary Internet Files\Content.IE5\FN55XZOV\MC900441726[2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15374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im\AppData\Local\Microsoft\Windows\Temporary Internet Files\Content.IE5\SUV5NWDA\MP90038675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932768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im\AppData\Local\Microsoft\Windows\Temporary Internet Files\Content.IE5\3J08EFV3\MC9004418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1747" y="2708920"/>
            <a:ext cx="1042541" cy="957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zim\AppData\Local\Microsoft\Windows\Temporary Internet Files\Content.IE5\FN55XZOV\MP90044248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278" y="2132856"/>
            <a:ext cx="1526202" cy="1988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im\AppData\Local\Microsoft\Windows\Temporary Internet Files\Content.IE5\3J08EFV3\MC90033345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170" y="2996951"/>
            <a:ext cx="1479998" cy="1119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48148E-6 L -0.20469 0.7875 " pathEditMode="relative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85185E-6 L 0.70087 0.69305 " pathEditMode="relative" ptsTypes="AA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148E-6 L 0.14184 0.95555 " pathEditMode="relative" ptsTypes="AA">
                                      <p:cBhvr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2483768" y="332656"/>
            <a:ext cx="5112568" cy="1800200"/>
          </a:xfrm>
          <a:prstGeom prst="cloudCallout">
            <a:avLst>
              <a:gd name="adj1" fmla="val -62565"/>
              <a:gd name="adj2" fmla="val 4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Slova  mohou být spisovná, nespisovná a citově zabarvená, ta dělíme na hanlivá a lichotná.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780928"/>
            <a:ext cx="2547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 Úkol:</a:t>
            </a:r>
            <a:r>
              <a:rPr lang="cs-CZ" dirty="0" smtClean="0"/>
              <a:t> Vyjádři spisovně.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3356992"/>
            <a:ext cx="2376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špunt -  ___________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3933056"/>
            <a:ext cx="2268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ruksak - ___________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4509120"/>
            <a:ext cx="22958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flaška</a:t>
            </a:r>
            <a:r>
              <a:rPr lang="cs-CZ" dirty="0" smtClean="0"/>
              <a:t> -   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085184"/>
            <a:ext cx="2278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barák -   ___________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5589240"/>
            <a:ext cx="2343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furt</a:t>
            </a:r>
            <a:r>
              <a:rPr lang="cs-CZ" dirty="0" smtClean="0"/>
              <a:t> -       ___________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2780928"/>
            <a:ext cx="3220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 Úkol</a:t>
            </a:r>
            <a:r>
              <a:rPr lang="cs-CZ" dirty="0" smtClean="0"/>
              <a:t>: Škrtni slova nespisovná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3429000"/>
            <a:ext cx="36004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Škola,  </a:t>
            </a:r>
            <a:r>
              <a:rPr lang="cs-CZ" dirty="0" err="1" smtClean="0"/>
              <a:t>úča</a:t>
            </a:r>
            <a:r>
              <a:rPr lang="cs-CZ" dirty="0" smtClean="0"/>
              <a:t>,  </a:t>
            </a:r>
            <a:r>
              <a:rPr lang="cs-CZ" dirty="0" err="1" smtClean="0"/>
              <a:t>cvíčko</a:t>
            </a:r>
            <a:r>
              <a:rPr lang="cs-CZ" dirty="0" smtClean="0"/>
              <a:t>,  </a:t>
            </a:r>
            <a:r>
              <a:rPr lang="cs-CZ" dirty="0" err="1" smtClean="0"/>
              <a:t>školňas</a:t>
            </a:r>
            <a:r>
              <a:rPr lang="cs-CZ" dirty="0" smtClean="0"/>
              <a:t>, učebnice,  </a:t>
            </a:r>
            <a:r>
              <a:rPr lang="cs-CZ" dirty="0" err="1" smtClean="0"/>
              <a:t>domácák</a:t>
            </a:r>
            <a:r>
              <a:rPr lang="cs-CZ" dirty="0" smtClean="0"/>
              <a:t>,  dítě</a:t>
            </a:r>
          </a:p>
          <a:p>
            <a:r>
              <a:rPr lang="cs-CZ" dirty="0" smtClean="0"/>
              <a:t>prcek,  špunt,  </a:t>
            </a:r>
            <a:r>
              <a:rPr lang="cs-CZ" dirty="0" err="1" smtClean="0"/>
              <a:t>mrňous</a:t>
            </a:r>
            <a:r>
              <a:rPr lang="cs-CZ" dirty="0" smtClean="0"/>
              <a:t>, </a:t>
            </a:r>
            <a:r>
              <a:rPr lang="cs-CZ" dirty="0" err="1" smtClean="0"/>
              <a:t>babča</a:t>
            </a:r>
            <a:r>
              <a:rPr lang="cs-CZ" dirty="0" smtClean="0"/>
              <a:t>, </a:t>
            </a:r>
          </a:p>
          <a:p>
            <a:r>
              <a:rPr lang="cs-CZ" dirty="0" smtClean="0"/>
              <a:t>dům,  chrnět, ťapat, herka, trubka, </a:t>
            </a:r>
          </a:p>
          <a:p>
            <a:r>
              <a:rPr lang="cs-CZ" dirty="0" smtClean="0"/>
              <a:t>papuče,  čičinka, nohy, hnáty, hačat,  holčička,  hajat, taška, </a:t>
            </a:r>
            <a:r>
              <a:rPr lang="cs-CZ" dirty="0" err="1" smtClean="0"/>
              <a:t>čudl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7584" y="-531440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zátka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11760" y="-531440"/>
            <a:ext cx="763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batoh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1920" y="-531440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lahev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68144" y="-531440"/>
            <a:ext cx="623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dům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64288" y="-603448"/>
            <a:ext cx="649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stále</a:t>
            </a:r>
            <a:endParaRPr lang="cs-CZ" dirty="0"/>
          </a:p>
        </p:txBody>
      </p:sp>
      <p:pic>
        <p:nvPicPr>
          <p:cNvPr id="22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1234938" cy="160642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96296E-6 L 0.10278 0.560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00" y="2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96296E-6 L -0.07309 0.6555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00" y="3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96296E-6 L -0.21962 0.7289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00" y="36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96296E-6 L -0.43559 0.8129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00" y="40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7037E-7 L -0.57083 0.8969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00" y="4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2411760" y="476672"/>
            <a:ext cx="3960440" cy="2016224"/>
          </a:xfrm>
          <a:prstGeom prst="cloudCallout">
            <a:avLst>
              <a:gd name="adj1" fmla="val -65911"/>
              <a:gd name="adj2" fmla="val -1224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Vyhledej slova souznačná a zařaď je podle citového zabarvení.</a:t>
            </a:r>
            <a:endParaRPr lang="cs-CZ" sz="2000" dirty="0"/>
          </a:p>
        </p:txBody>
      </p:sp>
      <p:sp>
        <p:nvSpPr>
          <p:cNvPr id="7" name="Mínus 6"/>
          <p:cNvSpPr/>
          <p:nvPr/>
        </p:nvSpPr>
        <p:spPr>
          <a:xfrm>
            <a:off x="899592" y="2780928"/>
            <a:ext cx="432048" cy="288032"/>
          </a:xfrm>
          <a:prstGeom prst="mathMin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rgbClr val="FFC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2564904"/>
            <a:ext cx="437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0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Plus 8"/>
          <p:cNvSpPr/>
          <p:nvPr/>
        </p:nvSpPr>
        <p:spPr>
          <a:xfrm>
            <a:off x="3419872" y="2708920"/>
            <a:ext cx="432048" cy="432048"/>
          </a:xfrm>
          <a:prstGeom prst="mathPl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3501008"/>
            <a:ext cx="41625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barabizna             dům              domeček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2996952"/>
            <a:ext cx="670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nohy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4005064"/>
            <a:ext cx="670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děda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68344" y="3212976"/>
            <a:ext cx="9348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koníček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4941168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herka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28384" y="4725144"/>
            <a:ext cx="739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hnáty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60232" y="6021288"/>
            <a:ext cx="763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nožky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84368" y="5661248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dědeček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96336" y="2276872"/>
            <a:ext cx="1006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dědek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08104" y="4293096"/>
            <a:ext cx="545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kůň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68144" y="5589240"/>
            <a:ext cx="777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vlásky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868144" y="3717032"/>
            <a:ext cx="665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vlasy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028384" y="4149080"/>
            <a:ext cx="853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pačesy</a:t>
            </a:r>
            <a:endParaRPr lang="cs-CZ" dirty="0"/>
          </a:p>
        </p:txBody>
      </p:sp>
      <p:pic>
        <p:nvPicPr>
          <p:cNvPr id="25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6672"/>
            <a:ext cx="1234938" cy="160642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03262E-6 L -0.48542 0.172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71" y="86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7.40741E-7 L -0.81215 -0.0791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608" y="-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11111E-6 L -0.3724 -0.2682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28" y="-134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7 L -0.51701 0.0990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851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0.01574 L -0.77951 0.361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976" y="17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81481E-6 L -0.51197 -0.1423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608" y="-7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22222E-6 L -0.3684 0.141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20" y="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022E-16 L -0.41441 0.3092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29" y="15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037E-6 L -0.6467 0.0465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44" y="2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7 L -0.48402 0.2986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01" y="14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0.00463 L -0.27864 0.0303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42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44444E-6 L -0.8184 0.24607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920" y="12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3347864" y="260648"/>
            <a:ext cx="4608512" cy="1512168"/>
          </a:xfrm>
          <a:prstGeom prst="cloudCallout">
            <a:avLst>
              <a:gd name="adj1" fmla="val -68168"/>
              <a:gd name="adj2" fmla="val 106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Zkuste  to  sami.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646765"/>
            <a:ext cx="3919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 Podtrhni  slova  mnohoznačná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3995772"/>
            <a:ext cx="67585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kohoutek,  žárovka,  klika,  stůl,  rys,  skříň,  brýle,  ucho,  mýdlo, zub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2492896"/>
            <a:ext cx="4171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 Napiš slova souznačná k těmto slovům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2852936"/>
            <a:ext cx="7874271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pospíchá - ___________           hoch -  __________           škaredý - 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lehce -       ____________          holka -  _________            smát se - 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4365104"/>
            <a:ext cx="7396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 Napište dvě věty se slovem </a:t>
            </a:r>
            <a:r>
              <a:rPr lang="cs-CZ" b="1" dirty="0" smtClean="0">
                <a:solidFill>
                  <a:srgbClr val="FF0000"/>
                </a:solidFill>
              </a:rPr>
              <a:t>oko</a:t>
            </a:r>
            <a:r>
              <a:rPr lang="cs-CZ" dirty="0" smtClean="0"/>
              <a:t>, </a:t>
            </a:r>
            <a:r>
              <a:rPr lang="cs-CZ" b="1" dirty="0" smtClean="0"/>
              <a:t>tak aby v každé větě mělo jiný význam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38589" y="4653136"/>
            <a:ext cx="72058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</a:t>
            </a:r>
          </a:p>
          <a:p>
            <a:r>
              <a:rPr lang="cs-CZ" dirty="0" smtClean="0"/>
              <a:t>____________________________________________________________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4141" y="5373216"/>
            <a:ext cx="291297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 Vyjádři spisovně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     </a:t>
            </a:r>
            <a:r>
              <a:rPr lang="cs-CZ" dirty="0" err="1" smtClean="0"/>
              <a:t>flaška</a:t>
            </a:r>
            <a:r>
              <a:rPr lang="cs-CZ" dirty="0" smtClean="0"/>
              <a:t> - ______________</a:t>
            </a:r>
          </a:p>
          <a:p>
            <a:r>
              <a:rPr lang="cs-CZ" dirty="0" smtClean="0"/>
              <a:t>     </a:t>
            </a:r>
            <a:r>
              <a:rPr lang="cs-CZ" dirty="0" err="1" smtClean="0"/>
              <a:t>řechtat</a:t>
            </a:r>
            <a:r>
              <a:rPr lang="cs-CZ" dirty="0" smtClean="0"/>
              <a:t> se - 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5363924"/>
            <a:ext cx="34387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 Škrtni slova nespisovná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Pačesy, kůň, </a:t>
            </a:r>
            <a:r>
              <a:rPr lang="cs-CZ" dirty="0" err="1" smtClean="0"/>
              <a:t>cvíčko</a:t>
            </a:r>
            <a:r>
              <a:rPr lang="cs-CZ" dirty="0" smtClean="0"/>
              <a:t>, ruksak, dům, </a:t>
            </a:r>
          </a:p>
          <a:p>
            <a:r>
              <a:rPr lang="cs-CZ" dirty="0" smtClean="0"/>
              <a:t>učebnice,  kraksna, herka, pes.</a:t>
            </a:r>
            <a:endParaRPr lang="cs-CZ" dirty="0"/>
          </a:p>
        </p:txBody>
      </p:sp>
      <p:pic>
        <p:nvPicPr>
          <p:cNvPr id="16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60648"/>
            <a:ext cx="1234938" cy="160642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3347864" y="260648"/>
            <a:ext cx="4608512" cy="1512168"/>
          </a:xfrm>
          <a:prstGeom prst="cloudCallout">
            <a:avLst>
              <a:gd name="adj1" fmla="val -68168"/>
              <a:gd name="adj2" fmla="val 106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Kontrola.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646765"/>
            <a:ext cx="3919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 Podtrhni  slova  mnohoznačná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995772"/>
            <a:ext cx="67585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kohoutek</a:t>
            </a:r>
            <a:r>
              <a:rPr lang="cs-CZ" dirty="0" smtClean="0"/>
              <a:t>,  žárovka,  </a:t>
            </a:r>
            <a:r>
              <a:rPr lang="cs-CZ" dirty="0" smtClean="0">
                <a:solidFill>
                  <a:srgbClr val="FF0000"/>
                </a:solidFill>
              </a:rPr>
              <a:t>klika</a:t>
            </a:r>
            <a:r>
              <a:rPr lang="cs-CZ" dirty="0" smtClean="0"/>
              <a:t>,  stůl,  </a:t>
            </a:r>
            <a:r>
              <a:rPr lang="cs-CZ" u="sng" dirty="0" smtClean="0">
                <a:solidFill>
                  <a:srgbClr val="FF0000"/>
                </a:solidFill>
              </a:rPr>
              <a:t>rys</a:t>
            </a:r>
            <a:r>
              <a:rPr lang="cs-CZ" dirty="0" smtClean="0"/>
              <a:t>,  skříň,  brýle,  </a:t>
            </a:r>
            <a:r>
              <a:rPr lang="cs-CZ" u="sng" dirty="0" smtClean="0">
                <a:solidFill>
                  <a:srgbClr val="FF0000"/>
                </a:solidFill>
              </a:rPr>
              <a:t>ucho</a:t>
            </a:r>
            <a:r>
              <a:rPr lang="cs-CZ" dirty="0" smtClean="0"/>
              <a:t>,  mýdlo, </a:t>
            </a:r>
            <a:r>
              <a:rPr lang="cs-CZ" u="sng" dirty="0" smtClean="0">
                <a:solidFill>
                  <a:srgbClr val="FF0000"/>
                </a:solidFill>
              </a:rPr>
              <a:t>zub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2492896"/>
            <a:ext cx="4171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 Napiš slova souznačná k těmto slovům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2852936"/>
            <a:ext cx="6402715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pospíchá </a:t>
            </a:r>
            <a:r>
              <a:rPr lang="cs-CZ" dirty="0" smtClean="0">
                <a:solidFill>
                  <a:srgbClr val="FF0000"/>
                </a:solidFill>
              </a:rPr>
              <a:t>-  spěchá           </a:t>
            </a:r>
            <a:r>
              <a:rPr lang="cs-CZ" dirty="0" smtClean="0"/>
              <a:t>hoch -  </a:t>
            </a:r>
            <a:r>
              <a:rPr lang="cs-CZ" dirty="0" smtClean="0">
                <a:solidFill>
                  <a:srgbClr val="FF0000"/>
                </a:solidFill>
              </a:rPr>
              <a:t>chlapec</a:t>
            </a:r>
            <a:r>
              <a:rPr lang="cs-CZ" dirty="0" smtClean="0"/>
              <a:t>           škaredý - </a:t>
            </a:r>
            <a:r>
              <a:rPr lang="cs-CZ" dirty="0" smtClean="0">
                <a:solidFill>
                  <a:srgbClr val="FF0000"/>
                </a:solidFill>
              </a:rPr>
              <a:t>ošklivý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lehce -   </a:t>
            </a:r>
            <a:r>
              <a:rPr lang="cs-CZ" dirty="0" smtClean="0">
                <a:solidFill>
                  <a:srgbClr val="FF0000"/>
                </a:solidFill>
              </a:rPr>
              <a:t>snadno </a:t>
            </a:r>
            <a:r>
              <a:rPr lang="cs-CZ" dirty="0" smtClean="0"/>
              <a:t>                holka -  </a:t>
            </a:r>
            <a:r>
              <a:rPr lang="cs-CZ" dirty="0" smtClean="0">
                <a:solidFill>
                  <a:srgbClr val="FF0000"/>
                </a:solidFill>
              </a:rPr>
              <a:t>dívka</a:t>
            </a:r>
            <a:r>
              <a:rPr lang="cs-CZ" dirty="0" smtClean="0"/>
              <a:t>           smát se – </a:t>
            </a:r>
            <a:r>
              <a:rPr lang="cs-CZ" dirty="0" smtClean="0">
                <a:solidFill>
                  <a:srgbClr val="FF0000"/>
                </a:solidFill>
              </a:rPr>
              <a:t>chechtat se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4365104"/>
            <a:ext cx="7396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 Napište dvě věty se slovem </a:t>
            </a:r>
            <a:r>
              <a:rPr lang="cs-CZ" b="1" dirty="0" smtClean="0">
                <a:solidFill>
                  <a:srgbClr val="FF0000"/>
                </a:solidFill>
              </a:rPr>
              <a:t>oko</a:t>
            </a:r>
            <a:r>
              <a:rPr lang="cs-CZ" dirty="0" smtClean="0"/>
              <a:t>, </a:t>
            </a:r>
            <a:r>
              <a:rPr lang="cs-CZ" b="1" dirty="0" smtClean="0"/>
              <a:t>tak aby v každé větě mělo jiný význam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38589" y="4653136"/>
            <a:ext cx="34275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 snídani jsem si udělal buličí oko.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Oko je orgán zraku.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4141" y="5373216"/>
            <a:ext cx="23695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 Vyjádři spisovně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     flaška – </a:t>
            </a:r>
            <a:r>
              <a:rPr lang="cs-CZ" dirty="0" smtClean="0">
                <a:solidFill>
                  <a:srgbClr val="FF0000"/>
                </a:solidFill>
              </a:rPr>
              <a:t>lahev</a:t>
            </a:r>
          </a:p>
          <a:p>
            <a:r>
              <a:rPr lang="cs-CZ" dirty="0" smtClean="0"/>
              <a:t>     </a:t>
            </a:r>
            <a:r>
              <a:rPr lang="cs-CZ" dirty="0" err="1" smtClean="0"/>
              <a:t>řechtat</a:t>
            </a:r>
            <a:r>
              <a:rPr lang="cs-CZ" dirty="0" smtClean="0"/>
              <a:t> se – </a:t>
            </a:r>
            <a:r>
              <a:rPr lang="cs-CZ" dirty="0" smtClean="0">
                <a:solidFill>
                  <a:srgbClr val="FF0000"/>
                </a:solidFill>
              </a:rPr>
              <a:t>smát se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5363924"/>
            <a:ext cx="34387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 Škrtni slova nespisovná</a:t>
            </a:r>
            <a:r>
              <a:rPr lang="cs-CZ" dirty="0" smtClean="0"/>
              <a:t>.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Pačesy</a:t>
            </a:r>
            <a:r>
              <a:rPr lang="cs-CZ" dirty="0" smtClean="0"/>
              <a:t>, kůň, </a:t>
            </a:r>
            <a:r>
              <a:rPr lang="cs-CZ" dirty="0" err="1" smtClean="0">
                <a:solidFill>
                  <a:srgbClr val="FF0000"/>
                </a:solidFill>
              </a:rPr>
              <a:t>cvíčko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ruksak</a:t>
            </a:r>
            <a:r>
              <a:rPr lang="cs-CZ" dirty="0" smtClean="0"/>
              <a:t>, dům, </a:t>
            </a:r>
          </a:p>
          <a:p>
            <a:r>
              <a:rPr lang="cs-CZ" dirty="0" smtClean="0"/>
              <a:t>učebnice,  </a:t>
            </a:r>
            <a:r>
              <a:rPr lang="cs-CZ" dirty="0" smtClean="0">
                <a:solidFill>
                  <a:srgbClr val="FF0000"/>
                </a:solidFill>
              </a:rPr>
              <a:t>kraksna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herk</a:t>
            </a:r>
            <a:r>
              <a:rPr lang="cs-CZ" dirty="0" smtClean="0"/>
              <a:t>a, pes.</a:t>
            </a:r>
            <a:endParaRPr lang="cs-CZ" dirty="0"/>
          </a:p>
        </p:txBody>
      </p:sp>
      <p:pic>
        <p:nvPicPr>
          <p:cNvPr id="16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60648"/>
            <a:ext cx="1234938" cy="16064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89308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7776864" cy="4674832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</a:t>
            </a:r>
          </a:p>
          <a:p>
            <a:pPr lvl="0">
              <a:buClr>
                <a:srgbClr val="31B6FD"/>
              </a:buClr>
            </a:pPr>
            <a:r>
              <a:rPr lang="cs-CZ" sz="1600" dirty="0" smtClean="0">
                <a:solidFill>
                  <a:schemeClr val="tx1"/>
                </a:solidFill>
              </a:rPr>
              <a:t>Učebnice pro 3. ročník základní školy. </a:t>
            </a:r>
            <a:r>
              <a:rPr lang="cs-CZ" sz="1600" dirty="0" err="1" smtClean="0">
                <a:solidFill>
                  <a:schemeClr val="tx1"/>
                </a:solidFill>
              </a:rPr>
              <a:t>Didaktis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Český jazyk pro 3 ročník, pracovní sešit, Hájková, </a:t>
            </a:r>
            <a:r>
              <a:rPr lang="cs-CZ" sz="1600" dirty="0" err="1" smtClean="0">
                <a:solidFill>
                  <a:schemeClr val="tx1"/>
                </a:solidFill>
              </a:rPr>
              <a:t>Pišlová</a:t>
            </a:r>
            <a:r>
              <a:rPr lang="cs-CZ" sz="1600" dirty="0" smtClean="0">
                <a:solidFill>
                  <a:schemeClr val="tx1"/>
                </a:solidFill>
              </a:rPr>
              <a:t>, nakladatelství Jinan</a:t>
            </a:r>
          </a:p>
          <a:p>
            <a:pPr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       Pracovní sešit z českého jazyka pro 3. ročník,</a:t>
            </a:r>
            <a:r>
              <a:rPr lang="cs-CZ" sz="1600" dirty="0" smtClean="0"/>
              <a:t> </a:t>
            </a:r>
            <a:r>
              <a:rPr lang="cs-CZ" sz="1600" dirty="0" smtClean="0">
                <a:solidFill>
                  <a:schemeClr val="tx1"/>
                </a:solidFill>
              </a:rPr>
              <a:t>Jana Potůčková, studio 1+1</a:t>
            </a:r>
            <a:endParaRPr lang="cs-CZ" sz="1600" dirty="0" smtClean="0"/>
          </a:p>
          <a:p>
            <a:pPr>
              <a:buNone/>
            </a:pPr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pl-PL" sz="1600" dirty="0" smtClean="0">
                <a:solidFill>
                  <a:schemeClr val="tx1"/>
                </a:solidFill>
              </a:rPr>
              <a:t>NEUVEDEN. </a:t>
            </a:r>
            <a:r>
              <a:rPr lang="pl-PL" sz="1600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600" dirty="0" smtClean="0">
                <a:solidFill>
                  <a:schemeClr val="tx1"/>
                </a:solidFill>
              </a:rPr>
              <a:t> [online]. [cit. 3.11.2013]. Dostupný na WWW: http://pixabay.com/cs/gandalf-tux-zv%C3%AD%C5%99e-pt%C3%A1k-vykouzlit-161456/</a:t>
            </a:r>
            <a:endParaRPr lang="cs-CZ" sz="1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0">
              <a:buClr>
                <a:srgbClr val="31B6FD"/>
              </a:buClr>
            </a:pPr>
            <a:r>
              <a:rPr lang="cs-CZ" sz="1600" dirty="0" smtClean="0">
                <a:solidFill>
                  <a:schemeClr val="tx1"/>
                </a:solidFill>
              </a:rPr>
              <a:t>Vlastní </a:t>
            </a:r>
            <a:r>
              <a:rPr lang="cs-CZ" sz="1600" dirty="0" smtClean="0">
                <a:solidFill>
                  <a:schemeClr val="tx1"/>
                </a:solidFill>
              </a:rPr>
              <a:t>obrázky </a:t>
            </a:r>
            <a:r>
              <a:rPr lang="cs-CZ" sz="1600" dirty="0" smtClean="0">
                <a:solidFill>
                  <a:schemeClr val="tx1"/>
                </a:solidFill>
              </a:rPr>
              <a:t>autora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Klipart </a:t>
            </a:r>
            <a:r>
              <a:rPr lang="cs-CZ" sz="1600">
                <a:solidFill>
                  <a:schemeClr val="tx1"/>
                </a:solidFill>
              </a:rPr>
              <a:t>Microsoft </a:t>
            </a:r>
            <a:r>
              <a:rPr lang="cs-CZ" sz="1600" smtClean="0">
                <a:solidFill>
                  <a:schemeClr val="tx1"/>
                </a:solidFill>
              </a:rPr>
              <a:t>Office – www.office.microsoft.com</a:t>
            </a:r>
            <a:endParaRPr lang="cs-CZ" sz="1600" dirty="0">
              <a:solidFill>
                <a:schemeClr val="tx1"/>
              </a:solidFill>
            </a:endParaRPr>
          </a:p>
          <a:p>
            <a:pPr lvl="0">
              <a:buClr>
                <a:srgbClr val="31B6FD"/>
              </a:buClr>
            </a:pPr>
            <a:endParaRPr lang="cs-CZ" sz="1600" dirty="0" smtClean="0">
              <a:solidFill>
                <a:schemeClr val="tx1"/>
              </a:solidFill>
            </a:endParaRPr>
          </a:p>
          <a:p>
            <a:pPr lvl="0">
              <a:buClr>
                <a:srgbClr val="31B6FD"/>
              </a:buClr>
            </a:pPr>
            <a:endParaRPr lang="cs-CZ" sz="13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25272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558</TotalTime>
  <Words>770</Words>
  <Application>Microsoft Office PowerPoint</Application>
  <PresentationFormat>Předvádění na obrazovce (4:3)</PresentationFormat>
  <Paragraphs>135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Základní škola a Mateřská škola Bílá Třemešná, okres Trutnov</vt:lpstr>
      <vt:lpstr>Anotace</vt:lpstr>
      <vt:lpstr>Slova souznačná</vt:lpstr>
      <vt:lpstr>Slova mnohoznačná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jitka</cp:lastModifiedBy>
  <cp:revision>68</cp:revision>
  <dcterms:created xsi:type="dcterms:W3CDTF">2013-05-10T12:01:16Z</dcterms:created>
  <dcterms:modified xsi:type="dcterms:W3CDTF">2014-01-19T19:33:35Z</dcterms:modified>
</cp:coreProperties>
</file>