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3"/>
  </p:notesMasterIdLst>
  <p:sldIdLst>
    <p:sldId id="256" r:id="rId2"/>
    <p:sldId id="262" r:id="rId3"/>
    <p:sldId id="263" r:id="rId4"/>
    <p:sldId id="264" r:id="rId5"/>
    <p:sldId id="265" r:id="rId6"/>
    <p:sldId id="274" r:id="rId7"/>
    <p:sldId id="270" r:id="rId8"/>
    <p:sldId id="271" r:id="rId9"/>
    <p:sldId id="273" r:id="rId10"/>
    <p:sldId id="269" r:id="rId11"/>
    <p:sldId id="260" r:id="rId12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  <a:srgbClr val="FB33ED"/>
    <a:srgbClr val="FECAFA"/>
    <a:srgbClr val="FF2F3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12" autoAdjust="0"/>
  </p:normalViewPr>
  <p:slideViewPr>
    <p:cSldViewPr>
      <p:cViewPr>
        <p:scale>
          <a:sx n="57" d="100"/>
          <a:sy n="57" d="100"/>
        </p:scale>
        <p:origin x="-1075" y="10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Český jazyk pro I. stupeň ZŠ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Markéta Žižková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Markéta Žižková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Český jazyk pro I. stupeň ZŠ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youtube.com/watch?v=JPamVRKWRG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ifl-cdZGkNw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pohadkar.cz/video/o-chytre-kmotre-lisce-v-hajovne-u-peti-buku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b/b9/Zbyslav_%C5%A1kola.jpg" TargetMode="External"/><Relationship Id="rId3" Type="http://schemas.openxmlformats.org/officeDocument/2006/relationships/hyperlink" Target="http://pixabay.com/cs/kr%C3%A1va-dom%C3%A1c%C3%AD-skot-hov%C4%9Bz%C3%AD-maso-56014/" TargetMode="External"/><Relationship Id="rId7" Type="http://schemas.openxmlformats.org/officeDocument/2006/relationships/hyperlink" Target="http://pixabay.com/cs/pole-javor-javor-babyka-10554/" TargetMode="External"/><Relationship Id="rId2" Type="http://schemas.openxmlformats.org/officeDocument/2006/relationships/hyperlink" Target="http://pixabay.com/cs/k%C5%AF%C5%88-h%C5%99ebec-kobyla-te%C4%8Dkovan%C3%BD-hn%C4%9Bd%C3%BD-849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d%C3%ADt%C4%9B-hlava-o%C4%8Di-%C4%8Derven%C3%A1-oko-star%C3%A9-31130/" TargetMode="External"/><Relationship Id="rId5" Type="http://schemas.openxmlformats.org/officeDocument/2006/relationships/hyperlink" Target="http://pixabay.com/cs/hlava-chlapec-%C4%8Dlov%C4%9Bk-samec-dosp%C4%9Bl%C3%AD-38262/" TargetMode="External"/><Relationship Id="rId4" Type="http://schemas.openxmlformats.org/officeDocument/2006/relationships/hyperlink" Target="http://upload.wikimedia.org/wikipedia/commons/a/a6/P%C5%99ibyslav-gotick%C3%A1v%C4%9B%C5%B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340768"/>
            <a:ext cx="7516357" cy="4824536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Inovativní pomůcka na  výuku českého jazyka ve 3. třídě – úvod do vyjmenovaných slov po b - kobyla, býk Přibyslav. Část roku – listopad. Časová dotace – se zápisem do notýsku  - celá hodina. 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První a druhý snímek – úvod, anotace.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Třetí snímek – vyjmenovaná slova po </a:t>
            </a:r>
            <a:r>
              <a:rPr lang="cs-CZ" sz="1900" dirty="0" err="1" smtClean="0">
                <a:solidFill>
                  <a:schemeClr val="tx1"/>
                </a:solidFill>
              </a:rPr>
              <a:t>b</a:t>
            </a:r>
            <a:r>
              <a:rPr lang="cs-CZ" sz="1900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Čtvrtý snímek – seznámení s vyjmenovaným slovem  </a:t>
            </a:r>
            <a:r>
              <a:rPr lang="cs-CZ" sz="1900" b="1" dirty="0" smtClean="0">
                <a:solidFill>
                  <a:schemeClr val="tx1"/>
                </a:solidFill>
              </a:rPr>
              <a:t>kobyla</a:t>
            </a:r>
            <a:r>
              <a:rPr lang="cs-CZ" sz="1900" dirty="0" smtClean="0">
                <a:solidFill>
                  <a:schemeClr val="tx1"/>
                </a:solidFill>
              </a:rPr>
              <a:t> – děti hledají slova příbuzná, po kliknutí na slovo příbuzné se odkryje část obrázku. Po kliknutí na chybné slovo dojde k jeho zmizení. Po kliknutí na </a:t>
            </a:r>
            <a:r>
              <a:rPr lang="cs-CZ" sz="1900" dirty="0" err="1" smtClean="0">
                <a:solidFill>
                  <a:schemeClr val="tx1"/>
                </a:solidFill>
              </a:rPr>
              <a:t>smajlíka</a:t>
            </a:r>
            <a:r>
              <a:rPr lang="cs-CZ" sz="1900" dirty="0" smtClean="0">
                <a:solidFill>
                  <a:schemeClr val="tx1"/>
                </a:solidFill>
              </a:rPr>
              <a:t> – hypertextový odkaz.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Pátý snímek - seznámení s vyjmenovaným slovem </a:t>
            </a:r>
            <a:r>
              <a:rPr lang="cs-CZ" sz="1900" b="1" dirty="0" smtClean="0">
                <a:solidFill>
                  <a:schemeClr val="tx1"/>
                </a:solidFill>
              </a:rPr>
              <a:t>býk</a:t>
            </a:r>
            <a:r>
              <a:rPr lang="cs-CZ" sz="1900" dirty="0" smtClean="0">
                <a:solidFill>
                  <a:schemeClr val="tx1"/>
                </a:solidFill>
              </a:rPr>
              <a:t> – děti hledají slova příbuzná, po kliknutí na slovo příbuzné se odkryje část obrázku. Po kliknutí na chybné slovo dojde k jeho zmizení.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Šestý snímek - seznámení s vyjmenovaným slovem  </a:t>
            </a:r>
            <a:r>
              <a:rPr lang="cs-CZ" sz="1900" b="1" dirty="0" smtClean="0">
                <a:solidFill>
                  <a:schemeClr val="tx1"/>
                </a:solidFill>
              </a:rPr>
              <a:t>Přibyslav</a:t>
            </a:r>
            <a:r>
              <a:rPr lang="cs-CZ" sz="1900" dirty="0" smtClean="0">
                <a:solidFill>
                  <a:schemeClr val="tx1"/>
                </a:solidFill>
              </a:rPr>
              <a:t> - děti hledají slova příbuzná, po kliknutí na slovo </a:t>
            </a:r>
            <a:r>
              <a:rPr lang="cs-CZ" sz="1900" dirty="0">
                <a:solidFill>
                  <a:schemeClr val="tx1"/>
                </a:solidFill>
              </a:rPr>
              <a:t>příbuzné </a:t>
            </a:r>
            <a:r>
              <a:rPr lang="cs-CZ" sz="1900" dirty="0" smtClean="0">
                <a:solidFill>
                  <a:schemeClr val="tx1"/>
                </a:solidFill>
              </a:rPr>
              <a:t>se odkryje část obrázku. Po kliknutí na chybné slovo dojde k jeho zmizení.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Sedmý snímek – upozornění - další slova, ve kterých píšeme po b tvrdé </a:t>
            </a:r>
            <a:r>
              <a:rPr lang="cs-CZ" sz="1900" dirty="0" err="1" smtClean="0">
                <a:solidFill>
                  <a:schemeClr val="tx1"/>
                </a:solidFill>
              </a:rPr>
              <a:t>y</a:t>
            </a:r>
            <a:r>
              <a:rPr lang="cs-CZ" sz="1900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Osmý snímek – děti zařazují slova příbuzná ke slovům vyjmenovaným, po kliknutí – kontrola.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Devátý snímek – doplňování y/i – možno jako pracovní list, či psát do textu, po kliknutí na vývojový diagram se zobrazí kontrola.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Desátý snímek - zápis slov vyjmenovaných a příbuzných do slovníčku.</a:t>
            </a:r>
          </a:p>
          <a:p>
            <a:pPr algn="just"/>
            <a:r>
              <a:rPr lang="cs-CZ" sz="1900" dirty="0" smtClean="0">
                <a:solidFill>
                  <a:schemeClr val="tx1"/>
                </a:solidFill>
              </a:rPr>
              <a:t>Jedenáctý snímek – zdroje.</a:t>
            </a:r>
          </a:p>
          <a:p>
            <a:endParaRPr lang="cs-CZ" sz="1800" dirty="0" smtClean="0">
              <a:solidFill>
                <a:schemeClr val="tx1"/>
              </a:solidFill>
            </a:endParaRPr>
          </a:p>
          <a:p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Být</a:t>
            </a:r>
            <a:r>
              <a:rPr lang="cs-CZ" sz="4000" smtClean="0">
                <a:solidFill>
                  <a:schemeClr val="tx1"/>
                </a:solidFill>
              </a:rPr>
              <a:t>, bydlit, </a:t>
            </a:r>
            <a:r>
              <a:rPr lang="cs-CZ" sz="4000" dirty="0" smtClean="0">
                <a:solidFill>
                  <a:schemeClr val="tx1"/>
                </a:solidFill>
              </a:rPr>
              <a:t>obyvatel, byt, příbytek, nábytek, dobytek, obyčej, bystrý, bylina, kobyla, býk</a:t>
            </a:r>
            <a:r>
              <a:rPr lang="cs-CZ" sz="4000" smtClean="0">
                <a:solidFill>
                  <a:schemeClr val="tx1"/>
                </a:solidFill>
              </a:rPr>
              <a:t>, Přibyslav.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20088"/>
            <a:ext cx="8229600" cy="1252728"/>
          </a:xfrm>
        </p:spPr>
        <p:txBody>
          <a:bodyPr>
            <a:normAutofit/>
          </a:bodyPr>
          <a:lstStyle/>
          <a:p>
            <a:r>
              <a:rPr lang="cs-CZ" sz="5400" dirty="0" smtClean="0"/>
              <a:t>Vyjmenovaná slova po b</a:t>
            </a:r>
            <a:endParaRPr lang="cs-CZ" sz="5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ům, Domácí, Málo, Lampy, Budova, Architektura, Okno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491880" y="2875019"/>
            <a:ext cx="1603618" cy="2138157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467544" y="2492896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kobylka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732240" y="2564904"/>
            <a:ext cx="165618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        </a:t>
            </a:r>
            <a:r>
              <a:rPr lang="cs-CZ" b="1" dirty="0" smtClean="0">
                <a:solidFill>
                  <a:schemeClr val="tx1"/>
                </a:solidFill>
              </a:rPr>
              <a:t>obydlí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491880" y="293747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KOBYLA</a:t>
            </a:r>
            <a:r>
              <a:rPr lang="cs-CZ" sz="4800" dirty="0" smtClean="0"/>
              <a:t>   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1196752"/>
            <a:ext cx="53735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Najdi slova příbuzná ke slovu </a:t>
            </a:r>
            <a:r>
              <a:rPr lang="cs-CZ" dirty="0" smtClean="0"/>
              <a:t>kobyla </a:t>
            </a:r>
            <a:r>
              <a:rPr lang="cs-CZ" dirty="0" smtClean="0"/>
              <a:t>– klikni na ně.</a:t>
            </a:r>
          </a:p>
          <a:p>
            <a:pPr marL="342900" indent="-342900">
              <a:buAutoNum type="arabicPeriod"/>
            </a:pPr>
            <a:r>
              <a:rPr lang="cs-CZ" dirty="0" smtClean="0"/>
              <a:t>Každé slovo vysvětli a utvoř s ním větu.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67544" y="4581128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kobylí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635896" y="5661248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kobylinec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7544" y="5661248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nábytek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67544" y="3573016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bydlo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732240" y="4581128"/>
            <a:ext cx="165618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Kobylisy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732240" y="3573016"/>
            <a:ext cx="165618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Kobylnice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732240" y="5661248"/>
            <a:ext cx="165618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      bydliště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3275856" y="2276872"/>
            <a:ext cx="1656184" cy="149046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4067944" y="3717032"/>
            <a:ext cx="1656184" cy="158417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>
            <a:hlinkClick r:id="rId2"/>
          </p:cNvPr>
          <p:cNvSpPr/>
          <p:nvPr/>
        </p:nvSpPr>
        <p:spPr>
          <a:xfrm>
            <a:off x="3995936" y="2708920"/>
            <a:ext cx="1584176" cy="151216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7596336" y="29969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0" name="Elipsa 29"/>
          <p:cNvSpPr/>
          <p:nvPr/>
        </p:nvSpPr>
        <p:spPr>
          <a:xfrm>
            <a:off x="2555776" y="2852936"/>
            <a:ext cx="1728192" cy="1656184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2699792" y="3933056"/>
            <a:ext cx="1656184" cy="158417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7236296" y="548680"/>
            <a:ext cx="14269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Po splnění úkolů</a:t>
            </a:r>
          </a:p>
          <a:p>
            <a:pPr algn="ctr"/>
            <a:r>
              <a:rPr lang="cs-CZ" sz="1400" dirty="0" smtClean="0"/>
              <a:t> na mě klikni</a:t>
            </a:r>
            <a:endParaRPr lang="cs-CZ" sz="1400" dirty="0"/>
          </a:p>
        </p:txBody>
      </p:sp>
      <p:sp>
        <p:nvSpPr>
          <p:cNvPr id="25" name="Veselý obličej 24">
            <a:hlinkClick r:id="rId4"/>
          </p:cNvPr>
          <p:cNvSpPr/>
          <p:nvPr/>
        </p:nvSpPr>
        <p:spPr>
          <a:xfrm>
            <a:off x="7812360" y="1124744"/>
            <a:ext cx="288032" cy="2880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7.40741E-7 L -0.31493 0.66157 " pathEditMode="relative" ptsTypes="AA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81481E-6 L 0.05504 0.53565 " pathEditMode="relative" ptsTypes="AA">
                                      <p:cBhvr>
                                        <p:cTn id="1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7037E-7 L 0.33854 0.5669 " pathEditMode="relative" ptsTypes="AA">
                                      <p:cBhvr>
                                        <p:cTn id="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07407E-6 L 0.38576 -0.74537 " pathEditMode="relative" ptsTypes="AA">
                                      <p:cBhvr>
                                        <p:cTn id="2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-1.48148E-6 L -0.2677 -0.5669 " pathEditMode="relative" ptsTypes="AA">
                                      <p:cBhvr>
                                        <p:cTn id="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autoRev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autoRev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autoRev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autoRev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" dur="500" autoRev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autoRev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5" dur="500" autoRev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" dur="500" autoRev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500" autoRev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52" dur="500" autoRev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autoRev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500" autoRev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2" grpId="0" animBg="1"/>
      <p:bldP spid="16" grpId="0" animBg="1"/>
      <p:bldP spid="17" grpId="0" animBg="1"/>
      <p:bldP spid="21" grpId="0" animBg="1"/>
      <p:bldP spid="31" grpId="0" animBg="1"/>
      <p:bldP spid="32" grpId="0" animBg="1"/>
      <p:bldP spid="33" grpId="0" animBg="1"/>
      <p:bldP spid="30" grpId="0" animBg="1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1" name="Picture 5" descr="Asociace, Společenství, Skupina, Schůzka, Lidé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275856" y="3212976"/>
            <a:ext cx="2376264" cy="1782198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6456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BÝK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23528" y="4170784"/>
            <a:ext cx="1562472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obyvatelstvo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3528" y="2946648"/>
            <a:ext cx="1562472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býkovo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3528" y="5538936"/>
            <a:ext cx="1562472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býci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524539" y="5517232"/>
            <a:ext cx="1562472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obývat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725550" y="5517232"/>
            <a:ext cx="1562472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býčí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1520" y="692696"/>
            <a:ext cx="7178568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dirty="0" smtClean="0"/>
              <a:t>Najdi slova příbuzná ke slovu býk, či jiné tvary slova býk – klikni na ně.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Každé slovo vysvětli a utvoř s ním větu. </a:t>
            </a:r>
          </a:p>
          <a:p>
            <a:pPr marL="342900" indent="-342900"/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</p:txBody>
      </p:sp>
      <p:sp>
        <p:nvSpPr>
          <p:cNvPr id="21" name="Elipsa 20"/>
          <p:cNvSpPr/>
          <p:nvPr/>
        </p:nvSpPr>
        <p:spPr>
          <a:xfrm rot="3986823">
            <a:off x="2840345" y="3199784"/>
            <a:ext cx="1762260" cy="177508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483768" y="1628800"/>
            <a:ext cx="1562472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bydliště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7020272" y="1628800"/>
            <a:ext cx="1562472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obyčejný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323528" y="1628800"/>
            <a:ext cx="1562472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býček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4665712" y="1628800"/>
            <a:ext cx="1562472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bystrost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6926560" y="5517232"/>
            <a:ext cx="1656184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kobylka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6948264" y="4221088"/>
            <a:ext cx="1634480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2996952"/>
            <a:ext cx="1634480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býkovec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3131840" y="4221088"/>
            <a:ext cx="1512168" cy="1296144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4427984" y="2636912"/>
            <a:ext cx="1512168" cy="1440160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3275856" y="2564904"/>
            <a:ext cx="1512168" cy="144016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4139952" y="3645024"/>
            <a:ext cx="1872208" cy="1800200"/>
          </a:xfrm>
          <a:prstGeom prst="ellipse">
            <a:avLst/>
          </a:prstGeom>
          <a:solidFill>
            <a:srgbClr val="FB33E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50786E-6 L -0.04722 -0.59783 " pathEditMode="relative" ptsTypes="AA">
                                      <p:cBhvr>
                                        <p:cTn id="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5.3284E-6 L 0.29931 0.52452 " pathEditMode="relative" ptsTypes="AA">
                                      <p:cBhvr>
                                        <p:cTn id="1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6716E-6 L -0.25191 0.41951 " pathEditMode="relative" ptsTypes="AA">
                                      <p:cBhvr>
                                        <p:cTn id="1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05556E-6 2.40518E-7 L -0.52778 0.38807 " pathEditMode="relative" ptsTypes="AA"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82054E-6 L -0.75608 -0.48242 " pathEditMode="relative" ptsTypes="AA">
                                      <p:cBhvr>
                                        <p:cTn id="2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autoRev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autoRev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autoRev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autoRev="1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" dur="500" autoRev="1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autoRev="1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5" dur="500" autoRev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" dur="500" autoRev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500" autoRev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52" dur="500" autoRev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autoRev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500" autoRev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59" dur="500" autoRev="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0" dur="500" autoRev="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500" autoRev="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autoRev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autoRev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500" autoRev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73" dur="500" autoRev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autoRev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5" dur="500" autoRev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21" grpId="0" animBg="1"/>
      <p:bldP spid="20" grpId="0" animBg="1"/>
      <p:bldP spid="27" grpId="0" animBg="1"/>
      <p:bldP spid="30" grpId="0" animBg="1"/>
      <p:bldP spid="31" grpId="0" animBg="1"/>
      <p:bldP spid="32" grpId="0" animBg="1"/>
      <p:bldP spid="34" grpId="0" animBg="1"/>
      <p:bldP spid="36" grpId="0" animBg="1"/>
      <p:bldP spid="37" grpId="0" animBg="1"/>
      <p:bldP spid="3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Přibyslav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611560" y="5445224"/>
            <a:ext cx="1562472" cy="914400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Přibyslavsko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969968" y="2370584"/>
            <a:ext cx="1562472" cy="914400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býkovec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969968" y="3882752"/>
            <a:ext cx="1562472" cy="914400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Přibyslavice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790764" y="5445224"/>
            <a:ext cx="1562472" cy="914400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kobylka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969968" y="5445224"/>
            <a:ext cx="1562472" cy="914400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Kobylisy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11560" y="3861048"/>
            <a:ext cx="1562472" cy="914400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býček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11560" y="2370584"/>
            <a:ext cx="1562472" cy="914400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přibyslavský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51520" y="1292567"/>
            <a:ext cx="8270213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dirty="0" smtClean="0"/>
              <a:t>Najdi slova příbuzná ke slovu Přibyslav, či jiné tvary slova Přibyslav – klikni na ně.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Každé slovo vysvětli a utvoř s ním větu. </a:t>
            </a:r>
          </a:p>
          <a:p>
            <a:pPr marL="342900" indent="-342900"/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</p:txBody>
      </p:sp>
      <p:pic>
        <p:nvPicPr>
          <p:cNvPr id="22" name="Obrázek 21" descr="Přibyslav-důmč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51203" y="2708920"/>
            <a:ext cx="769585" cy="1026114"/>
          </a:xfrm>
          <a:prstGeom prst="rect">
            <a:avLst/>
          </a:prstGeom>
        </p:spPr>
      </p:pic>
      <p:pic>
        <p:nvPicPr>
          <p:cNvPr id="1026" name="Picture 2" descr="http://upload.wikimedia.org/wikipedia/commons/7/77/Znak_m%C4%9Bsta_P%C5%99ibysla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3830209"/>
            <a:ext cx="718690" cy="822927"/>
          </a:xfrm>
          <a:prstGeom prst="rect">
            <a:avLst/>
          </a:prstGeom>
          <a:noFill/>
        </p:spPr>
      </p:pic>
      <p:sp>
        <p:nvSpPr>
          <p:cNvPr id="24" name="Elipsa 23"/>
          <p:cNvSpPr/>
          <p:nvPr/>
        </p:nvSpPr>
        <p:spPr>
          <a:xfrm>
            <a:off x="3923928" y="3429000"/>
            <a:ext cx="1872208" cy="1800200"/>
          </a:xfrm>
          <a:prstGeom prst="ellipse">
            <a:avLst/>
          </a:prstGeom>
          <a:solidFill>
            <a:srgbClr val="FB33E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4716016" y="2204864"/>
            <a:ext cx="1872208" cy="18002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3059832" y="2276872"/>
            <a:ext cx="1872208" cy="18002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04255E-6 L -0.36996 -0.6450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00" y="-3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5.3284E-6 L 0.29931 0.52452 " pathEditMode="relative" ptsTypes="AA">
                                      <p:cBhvr>
                                        <p:cTn id="1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07308E-6 L 0.28351 -0.687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00" y="-34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autoRev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autoRev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autoRev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autoRev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autoRev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autoRev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5" dur="500" autoRev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autoRev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autoRev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autoRev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autoRev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autoRev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17" grpId="0" animBg="1"/>
      <p:bldP spid="18" grpId="0" animBg="1"/>
      <p:bldP spid="24" grpId="0" animBg="1"/>
      <p:bldP spid="25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/>
                </a:solidFill>
              </a:rPr>
              <a:t>POZOR!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827584" y="2204864"/>
            <a:ext cx="1872208" cy="914400"/>
          </a:xfrm>
          <a:prstGeom prst="roundRect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Zbyněk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412776"/>
            <a:ext cx="66479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Příklad další slov, po kterých píšeme po b tvrdé y</a:t>
            </a:r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527884" y="4581128"/>
            <a:ext cx="1872208" cy="914400"/>
          </a:xfrm>
          <a:prstGeom prst="roundRect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Hrabyně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827584" y="4581128"/>
            <a:ext cx="1872208" cy="914400"/>
          </a:xfrm>
          <a:prstGeom prst="roundRect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Zbyšek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527884" y="2204864"/>
            <a:ext cx="1872208" cy="914400"/>
          </a:xfrm>
          <a:prstGeom prst="roundRect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Bydžov 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300192" y="2204864"/>
            <a:ext cx="1872208" cy="914400"/>
          </a:xfrm>
          <a:prstGeom prst="roundRect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babyka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372200" y="4581128"/>
            <a:ext cx="1872208" cy="914400"/>
          </a:xfrm>
          <a:prstGeom prst="roundRect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Zbyslav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6146" name="Picture 2" descr="Hlava, Chlapec, Člověk, Samec, Dospělí, Obličej, Osob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4644" y="3212976"/>
            <a:ext cx="979084" cy="1127003"/>
          </a:xfrm>
          <a:prstGeom prst="rect">
            <a:avLst/>
          </a:prstGeom>
          <a:noFill/>
        </p:spPr>
      </p:pic>
      <p:pic>
        <p:nvPicPr>
          <p:cNvPr id="6148" name="Picture 4" descr="Dítě, Hlava, Oči, Červená, Oko, Staré, Černá, Studen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78197" y="5733256"/>
            <a:ext cx="1061555" cy="1080120"/>
          </a:xfrm>
          <a:prstGeom prst="rect">
            <a:avLst/>
          </a:prstGeom>
          <a:noFill/>
        </p:spPr>
      </p:pic>
      <p:pic>
        <p:nvPicPr>
          <p:cNvPr id="6150" name="Picture 6" descr="Pole Javor, Javor Babyka, Listnatý Strom, Zlatý Podzim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36841" y="3375453"/>
            <a:ext cx="1319535" cy="989651"/>
          </a:xfrm>
          <a:prstGeom prst="rect">
            <a:avLst/>
          </a:prstGeom>
          <a:noFill/>
        </p:spPr>
      </p:pic>
      <p:pic>
        <p:nvPicPr>
          <p:cNvPr id="6152" name="Picture 8" descr="http://upload.wikimedia.org/wikipedia/commons/0/05/Sloup_se_sochou_sv._Jana_Nepomuck%C3%A9ho_%28Nov%C3%BD_Byd%C5%BEov%29.JPG?uselang=cs"/>
          <p:cNvPicPr>
            <a:picLocks noChangeAspect="1"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3851920" y="3429225"/>
            <a:ext cx="1152127" cy="767604"/>
          </a:xfrm>
          <a:prstGeom prst="rect">
            <a:avLst/>
          </a:prstGeom>
          <a:noFill/>
        </p:spPr>
      </p:pic>
      <p:pic>
        <p:nvPicPr>
          <p:cNvPr id="17" name="Picture 8" descr="http://upload.wikimedia.org/wikipedia/commons/0/05/Sloup_se_sochou_sv._Jana_Nepomuck%C3%A9ho_%28Nov%C3%BD_Byd%C5%BEov%29.JPG?uselang=cs"/>
          <p:cNvPicPr>
            <a:picLocks noChangeAspect="1"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6804248" y="5733257"/>
            <a:ext cx="1080118" cy="720079"/>
          </a:xfrm>
          <a:prstGeom prst="rect">
            <a:avLst/>
          </a:prstGeom>
          <a:noFill/>
        </p:spPr>
      </p:pic>
      <p:pic>
        <p:nvPicPr>
          <p:cNvPr id="18" name="Picture 8" descr="http://upload.wikimedia.org/wikipedia/commons/0/05/Sloup_se_sochou_sv._Jana_Nepomuck%C3%A9ho_%28Nov%C3%BD_Byd%C5%BEov%29.JPG?uselang=cs"/>
          <p:cNvPicPr>
            <a:picLocks noChangeAspect="1" noChangeArrowheads="1"/>
          </p:cNvPicPr>
          <p:nvPr/>
        </p:nvPicPr>
        <p:blipFill>
          <a:blip r:embed="rId8" cstate="print"/>
          <a:stretch>
            <a:fillRect/>
          </a:stretch>
        </p:blipFill>
        <p:spPr bwMode="auto">
          <a:xfrm>
            <a:off x="4142952" y="5805264"/>
            <a:ext cx="642070" cy="720079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244455" y="2556890"/>
            <a:ext cx="1082348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Kobylisy</a:t>
            </a:r>
            <a:endParaRPr lang="cs-CZ" sz="2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504056"/>
            <a:ext cx="8435280" cy="1196752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1. Řekni ke kterým slovům vyjmenovaným patří slova příbuzná.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2. Pro kontrolu na ně klikni. 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988840"/>
            <a:ext cx="44614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KOBYLA: _________________________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460938"/>
            <a:ext cx="41264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BÝK :__________________________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611560" y="5219908"/>
            <a:ext cx="476983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PŘIBYSLAV: _________________________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13998" y="1844824"/>
            <a:ext cx="15263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Přibyslavsko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90141" y="3268956"/>
            <a:ext cx="10839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býkovec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3981022"/>
            <a:ext cx="6174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býčí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34036" y="4693088"/>
            <a:ext cx="14542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Přibyslavice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70104" y="5405154"/>
            <a:ext cx="1614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kobylka</a:t>
            </a:r>
            <a:endParaRPr lang="cs-CZ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34043E-6 L -0.45208 0.4849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00" y="2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04255E-6 L -0.26909 0.0700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00" y="3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37835E-6 L -0.48993 -0.0908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500" y="-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99537E-6 L -0.32118 -0.5057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00" y="-25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5.3469E-6 L -0.4882 0.02104 " pathEditMode="relative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81314E-6 L -0.33299 -0.0885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600" y="-4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0" animBg="1"/>
      <p:bldP spid="8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1" y="1340768"/>
            <a:ext cx="7668840" cy="1944216"/>
          </a:xfrm>
        </p:spPr>
        <p:txBody>
          <a:bodyPr>
            <a:noAutofit/>
          </a:bodyPr>
          <a:lstStyle/>
          <a:p>
            <a:pPr algn="just"/>
            <a:r>
              <a:rPr lang="cs-CZ" dirty="0" err="1" smtClean="0">
                <a:solidFill>
                  <a:schemeClr val="tx1"/>
                </a:solidFill>
              </a:rPr>
              <a:t>Hb_tá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kob_lka</a:t>
            </a:r>
            <a:r>
              <a:rPr lang="cs-CZ" dirty="0" smtClean="0">
                <a:solidFill>
                  <a:schemeClr val="tx1"/>
                </a:solidFill>
              </a:rPr>
              <a:t>, kovboj s </a:t>
            </a:r>
            <a:r>
              <a:rPr lang="cs-CZ" dirty="0" err="1" smtClean="0">
                <a:solidFill>
                  <a:schemeClr val="tx1"/>
                </a:solidFill>
              </a:rPr>
              <a:t>b_kovcem</a:t>
            </a:r>
            <a:r>
              <a:rPr lang="cs-CZ" dirty="0" smtClean="0">
                <a:solidFill>
                  <a:schemeClr val="tx1"/>
                </a:solidFill>
              </a:rPr>
              <a:t>, žil v </a:t>
            </a:r>
            <a:r>
              <a:rPr lang="cs-CZ" dirty="0" err="1" smtClean="0">
                <a:solidFill>
                  <a:schemeClr val="tx1"/>
                </a:solidFill>
              </a:rPr>
              <a:t>Přib_slavi</a:t>
            </a:r>
            <a:r>
              <a:rPr lang="cs-CZ" dirty="0" smtClean="0">
                <a:solidFill>
                  <a:schemeClr val="tx1"/>
                </a:solidFill>
              </a:rPr>
              <a:t>, malý </a:t>
            </a:r>
            <a:r>
              <a:rPr lang="cs-CZ" dirty="0" err="1" smtClean="0">
                <a:solidFill>
                  <a:schemeClr val="tx1"/>
                </a:solidFill>
              </a:rPr>
              <a:t>b_ček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b_lé</a:t>
            </a:r>
            <a:r>
              <a:rPr lang="cs-CZ" dirty="0" smtClean="0">
                <a:solidFill>
                  <a:schemeClr val="tx1"/>
                </a:solidFill>
              </a:rPr>
              <a:t> kopretiny, statný b_k, vaječný b_lek, </a:t>
            </a:r>
            <a:r>
              <a:rPr lang="cs-CZ" dirty="0" err="1" smtClean="0">
                <a:solidFill>
                  <a:schemeClr val="tx1"/>
                </a:solidFill>
              </a:rPr>
              <a:t>b_lá</a:t>
            </a:r>
            <a:r>
              <a:rPr lang="cs-CZ" dirty="0" smtClean="0">
                <a:solidFill>
                  <a:schemeClr val="tx1"/>
                </a:solidFill>
              </a:rPr>
              <a:t> zeď, luční </a:t>
            </a:r>
            <a:r>
              <a:rPr lang="cs-CZ" dirty="0" err="1" smtClean="0">
                <a:solidFill>
                  <a:schemeClr val="tx1"/>
                </a:solidFill>
              </a:rPr>
              <a:t>kob_lka</a:t>
            </a:r>
            <a:r>
              <a:rPr lang="cs-CZ" dirty="0" smtClean="0">
                <a:solidFill>
                  <a:schemeClr val="tx1"/>
                </a:solidFill>
              </a:rPr>
              <a:t>, b_čí zápas, široké </a:t>
            </a:r>
            <a:r>
              <a:rPr lang="cs-CZ" dirty="0" err="1" smtClean="0">
                <a:solidFill>
                  <a:schemeClr val="tx1"/>
                </a:solidFill>
              </a:rPr>
              <a:t>ob_nadlo</a:t>
            </a:r>
            <a:r>
              <a:rPr lang="cs-CZ" dirty="0" smtClean="0">
                <a:solidFill>
                  <a:schemeClr val="tx1"/>
                </a:solidFill>
              </a:rPr>
              <a:t>, malá </a:t>
            </a:r>
            <a:r>
              <a:rPr lang="cs-CZ" dirty="0" err="1" smtClean="0">
                <a:solidFill>
                  <a:schemeClr val="tx1"/>
                </a:solidFill>
              </a:rPr>
              <a:t>násob_lka</a:t>
            </a:r>
            <a:r>
              <a:rPr lang="cs-CZ" dirty="0" smtClean="0">
                <a:solidFill>
                  <a:schemeClr val="tx1"/>
                </a:solidFill>
              </a:rPr>
              <a:t>, chromá </a:t>
            </a:r>
            <a:r>
              <a:rPr lang="cs-CZ" dirty="0" err="1" smtClean="0">
                <a:solidFill>
                  <a:schemeClr val="tx1"/>
                </a:solidFill>
              </a:rPr>
              <a:t>kob_la</a:t>
            </a:r>
            <a:r>
              <a:rPr lang="cs-CZ" dirty="0" smtClean="0">
                <a:solidFill>
                  <a:schemeClr val="tx1"/>
                </a:solidFill>
              </a:rPr>
              <a:t>, město </a:t>
            </a:r>
            <a:r>
              <a:rPr lang="cs-CZ" dirty="0" err="1" smtClean="0">
                <a:solidFill>
                  <a:schemeClr val="tx1"/>
                </a:solidFill>
              </a:rPr>
              <a:t>Přib_slavice</a:t>
            </a:r>
            <a:r>
              <a:rPr lang="cs-CZ" dirty="0" smtClean="0">
                <a:solidFill>
                  <a:schemeClr val="tx1"/>
                </a:solidFill>
              </a:rPr>
              <a:t>, čtvrť </a:t>
            </a:r>
            <a:r>
              <a:rPr lang="cs-CZ" dirty="0" err="1" smtClean="0">
                <a:solidFill>
                  <a:schemeClr val="tx1"/>
                </a:solidFill>
              </a:rPr>
              <a:t>Kob_lisy</a:t>
            </a:r>
            <a:r>
              <a:rPr lang="cs-CZ" dirty="0" smtClean="0">
                <a:solidFill>
                  <a:schemeClr val="tx1"/>
                </a:solidFill>
              </a:rPr>
              <a:t>, rezavý hřeb_k, </a:t>
            </a:r>
            <a:r>
              <a:rPr lang="cs-CZ" smtClean="0">
                <a:solidFill>
                  <a:schemeClr val="tx1"/>
                </a:solidFill>
              </a:rPr>
              <a:t>rozb_tý</a:t>
            </a:r>
            <a:r>
              <a:rPr lang="cs-CZ" dirty="0" smtClean="0">
                <a:solidFill>
                  <a:schemeClr val="tx1"/>
                </a:solidFill>
              </a:rPr>
              <a:t> hrníček, </a:t>
            </a:r>
            <a:r>
              <a:rPr lang="cs-CZ" dirty="0" err="1" smtClean="0">
                <a:solidFill>
                  <a:schemeClr val="tx1"/>
                </a:solidFill>
              </a:rPr>
              <a:t>kob_lince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Doplň y/i.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7034624"/>
            <a:ext cx="756084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/>
              <a:t>Hb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tá kob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lka, kovboj s b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kovcem, žil v Přib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slavi, malý b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ček, b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lé kopretiny, statný b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k, vaječný b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lek, b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lá zeď, luční kob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lka, b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čí zápas, široké ob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nadlo, malá násob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lka, chromá kob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la, město </a:t>
            </a:r>
            <a:r>
              <a:rPr lang="cs-CZ" sz="2400" dirty="0" err="1" smtClean="0"/>
              <a:t>Přib</a:t>
            </a:r>
            <a:r>
              <a:rPr lang="cs-CZ" sz="2400" dirty="0" err="1" smtClean="0">
                <a:solidFill>
                  <a:srgbClr val="FF0000"/>
                </a:solidFill>
              </a:rPr>
              <a:t>y</a:t>
            </a:r>
            <a:r>
              <a:rPr lang="cs-CZ" sz="2400" dirty="0" err="1" smtClean="0"/>
              <a:t>slavice</a:t>
            </a:r>
            <a:r>
              <a:rPr lang="cs-CZ" sz="2400" dirty="0" smtClean="0"/>
              <a:t>, čtvrť Kob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lisy, rezavý hřeb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k, rozb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tý hrníček, kob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lince.</a:t>
            </a:r>
            <a:endParaRPr lang="cs-CZ" sz="2400" dirty="0"/>
          </a:p>
        </p:txBody>
      </p:sp>
      <p:sp>
        <p:nvSpPr>
          <p:cNvPr id="7" name="Vývojový diagram: příprava 6"/>
          <p:cNvSpPr/>
          <p:nvPr/>
        </p:nvSpPr>
        <p:spPr>
          <a:xfrm>
            <a:off x="251520" y="3573016"/>
            <a:ext cx="1872208" cy="612648"/>
          </a:xfrm>
          <a:prstGeom prst="flowChartPreparati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  klikni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62535E-8 L -0.004 -0.36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1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20088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Zapiš si do slovníčku slovo vyjmenované a k němu slova příbuzná.</a:t>
            </a:r>
            <a:br>
              <a:rPr lang="cs-CZ" sz="2800" b="1" dirty="0" smtClean="0">
                <a:solidFill>
                  <a:schemeClr val="tx1"/>
                </a:solidFill>
              </a:rPr>
            </a:br>
            <a:r>
              <a:rPr lang="cs-CZ" sz="2800" b="1" dirty="0" smtClean="0">
                <a:solidFill>
                  <a:schemeClr val="tx1"/>
                </a:solidFill>
              </a:rPr>
              <a:t/>
            </a:r>
            <a:br>
              <a:rPr lang="cs-CZ" sz="2800" b="1" dirty="0" smtClean="0">
                <a:solidFill>
                  <a:schemeClr val="tx1"/>
                </a:solidFill>
              </a:rPr>
            </a:b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46545" y="1772816"/>
            <a:ext cx="12779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KOBYLA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877803" y="3429000"/>
            <a:ext cx="72006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BÝK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897841" y="5013176"/>
            <a:ext cx="16499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PŘIBYSLAV</a:t>
            </a:r>
            <a:endParaRPr lang="cs-CZ" sz="2400" b="1" dirty="0"/>
          </a:p>
        </p:txBody>
      </p:sp>
      <p:pic>
        <p:nvPicPr>
          <p:cNvPr id="1026" name="Picture 2" descr="Dům, Domácí, Málo, Lampy, Budova, Architektura, Okno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88769" y="1441348"/>
            <a:ext cx="1301767" cy="1735690"/>
          </a:xfrm>
          <a:prstGeom prst="rect">
            <a:avLst/>
          </a:prstGeom>
          <a:noFill/>
        </p:spPr>
      </p:pic>
      <p:pic>
        <p:nvPicPr>
          <p:cNvPr id="1028" name="Picture 4" descr="Asociace, Společenství, Skupina, Schůzka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83569" y="3591019"/>
            <a:ext cx="1512166" cy="1134125"/>
          </a:xfrm>
          <a:prstGeom prst="rect">
            <a:avLst/>
          </a:prstGeom>
          <a:noFill/>
        </p:spPr>
      </p:pic>
      <p:pic>
        <p:nvPicPr>
          <p:cNvPr id="1030" name="Picture 6" descr="Byt, Čištění, Kreslený Film, Děvče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827584" y="5328723"/>
            <a:ext cx="936104" cy="1248139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557600" y="2276872"/>
            <a:ext cx="60468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kobylka, kobylí, kobylinec, Kobylisy, Kobylnice, </a:t>
            </a:r>
            <a:r>
              <a:rPr lang="cs-CZ" sz="2000" dirty="0" err="1" smtClean="0"/>
              <a:t>Kobylý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37683" y="3933056"/>
            <a:ext cx="23984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býček, býčí, býkovec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5100" y="5589240"/>
            <a:ext cx="53332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Přibyslavice</a:t>
            </a:r>
            <a:r>
              <a:rPr lang="cs-CZ" sz="2000" dirty="0" smtClean="0"/>
              <a:t>, </a:t>
            </a:r>
            <a:r>
              <a:rPr lang="cs-CZ" sz="2000" dirty="0" err="1" smtClean="0"/>
              <a:t>Přibyslavsko</a:t>
            </a:r>
            <a:r>
              <a:rPr lang="cs-CZ" sz="2000" dirty="0" smtClean="0"/>
              <a:t>, přibyslavský</a:t>
            </a:r>
            <a:endParaRPr lang="cs-CZ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268760"/>
            <a:ext cx="7408333" cy="4896544"/>
          </a:xfrm>
        </p:spPr>
        <p:txBody>
          <a:bodyPr>
            <a:normAutofit lnSpcReduction="10000"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sz="1200" dirty="0" smtClean="0">
                <a:solidFill>
                  <a:schemeClr val="tx1"/>
                </a:solidFill>
              </a:rPr>
              <a:t>Vyjmenovaná slova hravě – nově. </a:t>
            </a:r>
            <a:r>
              <a:rPr lang="cs-CZ" sz="1200" dirty="0" err="1" smtClean="0">
                <a:solidFill>
                  <a:schemeClr val="tx1"/>
                </a:solidFill>
              </a:rPr>
              <a:t>PaeDr</a:t>
            </a:r>
            <a:r>
              <a:rPr lang="cs-CZ" sz="1200" dirty="0" smtClean="0">
                <a:solidFill>
                  <a:schemeClr val="tx1"/>
                </a:solidFill>
              </a:rPr>
              <a:t>. Hana </a:t>
            </a:r>
            <a:r>
              <a:rPr lang="cs-CZ" sz="1200" dirty="0" err="1" smtClean="0">
                <a:solidFill>
                  <a:schemeClr val="tx1"/>
                </a:solidFill>
              </a:rPr>
              <a:t>Mühlhauserová</a:t>
            </a:r>
            <a:r>
              <a:rPr lang="cs-CZ" sz="1200" dirty="0" smtClean="0">
                <a:solidFill>
                  <a:schemeClr val="tx1"/>
                </a:solidFill>
              </a:rPr>
              <a:t>. Nová škola.</a:t>
            </a:r>
          </a:p>
          <a:p>
            <a:endParaRPr lang="cs-CZ" sz="1200" dirty="0"/>
          </a:p>
          <a:p>
            <a:r>
              <a:rPr lang="cs-CZ" i="1" u="sng" dirty="0" smtClean="0"/>
              <a:t>Internetové odkazy:</a:t>
            </a:r>
          </a:p>
          <a:p>
            <a:r>
              <a:rPr lang="pl-PL" sz="1100" b="1" dirty="0" smtClean="0">
                <a:solidFill>
                  <a:schemeClr val="tx1"/>
                </a:solidFill>
              </a:rPr>
              <a:t>NEUVEDEN. </a:t>
            </a:r>
            <a:r>
              <a:rPr lang="pl-PL" sz="11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100" b="1" dirty="0" smtClean="0">
                <a:solidFill>
                  <a:schemeClr val="tx1"/>
                </a:solidFill>
              </a:rPr>
              <a:t> [online]. [cit. 16.11.2013]. Dostupný na WWW</a:t>
            </a:r>
            <a:r>
              <a:rPr lang="pl-PL" sz="1100" dirty="0" smtClean="0"/>
              <a:t>: </a:t>
            </a:r>
            <a:r>
              <a:rPr lang="pl-PL" sz="1100" dirty="0" smtClean="0">
                <a:hlinkClick r:id="rId2"/>
              </a:rPr>
              <a:t>http://pixabay.com/cs/k%C5%AF%C5%88-h%C5%99ebec-kobyla-te%C4%8Dkovan%C3%BD-hn%C4%9Bd%C3%BD-849/</a:t>
            </a:r>
            <a:endParaRPr lang="pl-PL" sz="1100" dirty="0" smtClean="0"/>
          </a:p>
          <a:p>
            <a:r>
              <a:rPr lang="pl-PL" sz="1100" b="1" dirty="0" smtClean="0">
                <a:solidFill>
                  <a:schemeClr val="tx1"/>
                </a:solidFill>
              </a:rPr>
              <a:t>NEUVEDEN. </a:t>
            </a:r>
            <a:r>
              <a:rPr lang="pl-PL" sz="11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100" b="1" dirty="0" smtClean="0">
                <a:solidFill>
                  <a:schemeClr val="tx1"/>
                </a:solidFill>
              </a:rPr>
              <a:t> [online]. [cit. 16.11.2013]. Dostupný na WWW</a:t>
            </a:r>
            <a:r>
              <a:rPr lang="pl-PL" sz="1100" dirty="0" smtClean="0"/>
              <a:t>: </a:t>
            </a:r>
            <a:r>
              <a:rPr lang="pl-PL" sz="1100" dirty="0" smtClean="0">
                <a:hlinkClick r:id="rId3"/>
              </a:rPr>
              <a:t>http://pixabay.com/cs/kr%C3%A1va-dom%C3%A1c%C3%AD-skot-hov%C4%9Bz%C3%AD-maso-56014/</a:t>
            </a:r>
            <a:endParaRPr lang="pl-PL" sz="1100" dirty="0" smtClean="0"/>
          </a:p>
          <a:p>
            <a:r>
              <a:rPr lang="pl-PL" sz="1100" b="1" dirty="0" smtClean="0">
                <a:solidFill>
                  <a:schemeClr val="tx1"/>
                </a:solidFill>
              </a:rPr>
              <a:t>BÍLÁVRÁNA. </a:t>
            </a:r>
            <a:r>
              <a:rPr lang="pl-PL" sz="1100" b="1" i="1" dirty="0" smtClean="0">
                <a:solidFill>
                  <a:schemeClr val="tx1"/>
                </a:solidFill>
              </a:rPr>
              <a:t>http://upload.wikimedia.org/</a:t>
            </a:r>
            <a:r>
              <a:rPr lang="pl-PL" sz="1100" b="1" dirty="0" smtClean="0">
                <a:solidFill>
                  <a:schemeClr val="tx1"/>
                </a:solidFill>
              </a:rPr>
              <a:t> [online]. [cit. 1.1.2014]. Dostupný na WWW: </a:t>
            </a:r>
            <a:r>
              <a:rPr lang="pl-PL" sz="1100" dirty="0" smtClean="0">
                <a:hlinkClick r:id="rId4"/>
              </a:rPr>
              <a:t>http://upload.wikimedia.org/wikipedia/commons/a/a6/P%C5%99ibyslav-gotick%C3%A1v%C4%9B%C5%BE.JPG</a:t>
            </a:r>
            <a:endParaRPr lang="pl-PL" sz="1100" dirty="0" smtClean="0"/>
          </a:p>
          <a:p>
            <a:r>
              <a:rPr lang="pl-PL" sz="1100" b="1" dirty="0" smtClean="0">
                <a:solidFill>
                  <a:schemeClr val="tx1"/>
                </a:solidFill>
              </a:rPr>
              <a:t>NEZNÁMÝ. </a:t>
            </a:r>
            <a:r>
              <a:rPr lang="pl-PL" sz="1100" b="1" i="1" dirty="0" smtClean="0">
                <a:solidFill>
                  <a:schemeClr val="tx1"/>
                </a:solidFill>
              </a:rPr>
              <a:t>http://upload.wikimedia.org/</a:t>
            </a:r>
            <a:r>
              <a:rPr lang="pl-PL" sz="1100" b="1" dirty="0" smtClean="0">
                <a:solidFill>
                  <a:schemeClr val="tx1"/>
                </a:solidFill>
              </a:rPr>
              <a:t> [online]. [cit. 1.1.2014]. Dostupný na WWW: </a:t>
            </a:r>
            <a:r>
              <a:rPr lang="pl-PL" sz="1100" dirty="0" smtClean="0"/>
              <a:t>http://cs.wikipedia.org/wiki/Soubor:Znak_m%C4%9Bsta_P%C5%99ibyslav.jpg</a:t>
            </a:r>
          </a:p>
          <a:p>
            <a:r>
              <a:rPr lang="pl-PL" sz="1100" b="1" dirty="0" smtClean="0">
                <a:solidFill>
                  <a:schemeClr val="tx1"/>
                </a:solidFill>
              </a:rPr>
              <a:t>NEUVEDEN. </a:t>
            </a:r>
            <a:r>
              <a:rPr lang="pl-PL" sz="11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100" b="1" dirty="0" smtClean="0">
                <a:solidFill>
                  <a:schemeClr val="tx1"/>
                </a:solidFill>
              </a:rPr>
              <a:t> [online]. [cit. 16.11.2013]. Dostupný na WWW</a:t>
            </a:r>
            <a:r>
              <a:rPr lang="pl-PL" sz="1100" dirty="0" smtClean="0"/>
              <a:t>: </a:t>
            </a:r>
            <a:r>
              <a:rPr lang="pl-PL" sz="1100" dirty="0" smtClean="0">
                <a:hlinkClick r:id="rId5"/>
              </a:rPr>
              <a:t>http://pixabay.com/cs/hlava-chlapec-%C4%8Dlov%C4%9Bk-samec-dosp%C4%9Bl%C3%AD-38262/</a:t>
            </a:r>
            <a:endParaRPr lang="pl-PL" sz="1100" dirty="0" smtClean="0"/>
          </a:p>
          <a:p>
            <a:r>
              <a:rPr lang="pl-PL" sz="1100" b="1" dirty="0" smtClean="0">
                <a:solidFill>
                  <a:schemeClr val="tx1"/>
                </a:solidFill>
              </a:rPr>
              <a:t>NEUVEDEN. </a:t>
            </a:r>
            <a:r>
              <a:rPr lang="pl-PL" sz="11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100" b="1" dirty="0" smtClean="0">
                <a:solidFill>
                  <a:schemeClr val="tx1"/>
                </a:solidFill>
              </a:rPr>
              <a:t> [online]. [cit. 16.11.2013]. Dostupný na WWW</a:t>
            </a:r>
            <a:r>
              <a:rPr lang="pl-PL" sz="1100" dirty="0" smtClean="0"/>
              <a:t>: </a:t>
            </a:r>
            <a:r>
              <a:rPr lang="pl-PL" sz="1100" dirty="0" smtClean="0">
                <a:hlinkClick r:id="rId6"/>
              </a:rPr>
              <a:t>http://pixabay.com/cs/d%C3%ADt%C4%9B-hlava-o%C4%8Di-%C4%8Derven%C3%A1-oko-star%C3%A9-31130/</a:t>
            </a:r>
            <a:endParaRPr lang="pl-PL" sz="1100" dirty="0" smtClean="0"/>
          </a:p>
          <a:p>
            <a:r>
              <a:rPr lang="pl-PL" sz="1100" b="1" dirty="0" smtClean="0">
                <a:solidFill>
                  <a:schemeClr val="tx1"/>
                </a:solidFill>
              </a:rPr>
              <a:t>NEUVEDEN. </a:t>
            </a:r>
            <a:r>
              <a:rPr lang="pl-PL" sz="11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100" b="1" dirty="0" smtClean="0">
                <a:solidFill>
                  <a:schemeClr val="tx1"/>
                </a:solidFill>
              </a:rPr>
              <a:t> [online]. [cit. 16.11.2013]. Dostupný na WWW</a:t>
            </a:r>
            <a:r>
              <a:rPr lang="pl-PL" sz="1100" dirty="0" smtClean="0"/>
              <a:t>: </a:t>
            </a:r>
            <a:r>
              <a:rPr lang="pl-PL" sz="1100" dirty="0" smtClean="0">
                <a:hlinkClick r:id="rId7"/>
              </a:rPr>
              <a:t>http://pixabay.com/cs/pole-javor-javor-babyka-10554/</a:t>
            </a:r>
            <a:endParaRPr lang="pl-PL" sz="1100" dirty="0" smtClean="0"/>
          </a:p>
          <a:p>
            <a:r>
              <a:rPr lang="pl-PL" sz="1100" b="1" dirty="0" smtClean="0">
                <a:solidFill>
                  <a:schemeClr val="tx1"/>
                </a:solidFill>
              </a:rPr>
              <a:t>PRAŽÁK. </a:t>
            </a:r>
            <a:r>
              <a:rPr lang="pl-PL" sz="1100" b="1" i="1" dirty="0" smtClean="0">
                <a:solidFill>
                  <a:schemeClr val="tx1"/>
                </a:solidFill>
              </a:rPr>
              <a:t>http://upload.wikimedia.org/</a:t>
            </a:r>
            <a:r>
              <a:rPr lang="pl-PL" sz="1100" b="1" dirty="0" smtClean="0">
                <a:solidFill>
                  <a:schemeClr val="tx1"/>
                </a:solidFill>
              </a:rPr>
              <a:t> [online]. [cit. 1.1.2014]. Dostupný na WWW: </a:t>
            </a:r>
            <a:r>
              <a:rPr lang="pl-PL" sz="1100" dirty="0" smtClean="0"/>
              <a:t>http://upload.wikimedia.org/wikipedia/commons/d/db/Radnice_v_Nov%C3%A9m_Byd%C5%BE </a:t>
            </a:r>
            <a:r>
              <a:rPr lang="pl-PL" sz="1100" b="1" dirty="0" smtClean="0">
                <a:solidFill>
                  <a:schemeClr val="tx1"/>
                </a:solidFill>
              </a:rPr>
              <a:t>PRAŽÁL. </a:t>
            </a:r>
            <a:r>
              <a:rPr lang="pl-PL" sz="1100" b="1" i="1" dirty="0" smtClean="0">
                <a:solidFill>
                  <a:schemeClr val="tx1"/>
                </a:solidFill>
              </a:rPr>
              <a:t>http://upload.wikimedia.org/</a:t>
            </a:r>
            <a:r>
              <a:rPr lang="pl-PL" sz="1100" b="1" dirty="0" smtClean="0">
                <a:solidFill>
                  <a:schemeClr val="tx1"/>
                </a:solidFill>
              </a:rPr>
              <a:t> [online]. [cit. 16.11.2013]. Dostupný na WWW</a:t>
            </a:r>
            <a:r>
              <a:rPr lang="pl-PL" sz="1100" dirty="0" smtClean="0"/>
              <a:t>: </a:t>
            </a:r>
            <a:r>
              <a:rPr lang="pl-PL" sz="1100" dirty="0" smtClean="0">
                <a:hlinkClick r:id="rId8"/>
              </a:rPr>
              <a:t>http://upload.wikimedia.org/wikipedia/commons/b/b9/Zbyslav_%C5%A1kola.jpg</a:t>
            </a:r>
            <a:endParaRPr lang="pl-PL" sz="1100" dirty="0" smtClean="0"/>
          </a:p>
          <a:p>
            <a:r>
              <a:rPr lang="pl-PL" sz="1100" b="1" dirty="0" smtClean="0">
                <a:solidFill>
                  <a:schemeClr val="tx1"/>
                </a:solidFill>
              </a:rPr>
              <a:t>NEUVEDEN. </a:t>
            </a:r>
            <a:r>
              <a:rPr lang="pl-PL" sz="1100" b="1" i="1" dirty="0" smtClean="0">
                <a:solidFill>
                  <a:schemeClr val="tx1"/>
                </a:solidFill>
              </a:rPr>
              <a:t>http://upload.wikimedia.org/</a:t>
            </a:r>
            <a:r>
              <a:rPr lang="pl-PL" sz="1100" b="1" dirty="0" smtClean="0">
                <a:solidFill>
                  <a:schemeClr val="tx1"/>
                </a:solidFill>
              </a:rPr>
              <a:t> [online]. [cit. 16.11.2013]. Dostupný na WWW</a:t>
            </a:r>
            <a:r>
              <a:rPr lang="pl-PL" sz="1100" dirty="0" smtClean="0"/>
              <a:t>: http://upload.wikimedia.org/wikipedia/commons/f/fb/Hrabyn%C4%9B_znak.png</a:t>
            </a:r>
          </a:p>
          <a:p>
            <a:pPr marL="0" indent="0">
              <a:buNone/>
            </a:pPr>
            <a:endParaRPr lang="cs-CZ" sz="2000" i="1" u="sng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1512</TotalTime>
  <Words>654</Words>
  <Application>Microsoft Office PowerPoint</Application>
  <PresentationFormat>Předvádění na obrazovce (4:3)</PresentationFormat>
  <Paragraphs>114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Základní škola a Mateřská škola Bílá Třemešná, okres Trutnov</vt:lpstr>
      <vt:lpstr>Anotace</vt:lpstr>
      <vt:lpstr>Vyjmenovaná slova po b</vt:lpstr>
      <vt:lpstr>Prezentace aplikace PowerPoint</vt:lpstr>
      <vt:lpstr>BÝK</vt:lpstr>
      <vt:lpstr>Přibyslav</vt:lpstr>
      <vt:lpstr>POZOR!</vt:lpstr>
      <vt:lpstr>1. Řekni ke kterým slovům vyjmenovaným patří slova příbuzná. 2. Pro kontrolu na ně klikni.  </vt:lpstr>
      <vt:lpstr>Doplň y/i.</vt:lpstr>
      <vt:lpstr>Zapiš si do slovníčku slovo vyjmenované a k němu slova příbuzná. 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jitka</cp:lastModifiedBy>
  <cp:revision>171</cp:revision>
  <cp:lastPrinted>2013-11-18T06:49:07Z</cp:lastPrinted>
  <dcterms:created xsi:type="dcterms:W3CDTF">2013-05-10T12:01:16Z</dcterms:created>
  <dcterms:modified xsi:type="dcterms:W3CDTF">2014-01-20T18:27:27Z</dcterms:modified>
</cp:coreProperties>
</file>