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5"/>
  </p:notesMasterIdLst>
  <p:sldIdLst>
    <p:sldId id="256" r:id="rId2"/>
    <p:sldId id="262" r:id="rId3"/>
    <p:sldId id="263" r:id="rId4"/>
    <p:sldId id="277" r:id="rId5"/>
    <p:sldId id="280" r:id="rId6"/>
    <p:sldId id="285" r:id="rId7"/>
    <p:sldId id="281" r:id="rId8"/>
    <p:sldId id="282" r:id="rId9"/>
    <p:sldId id="284" r:id="rId10"/>
    <p:sldId id="283" r:id="rId11"/>
    <p:sldId id="273" r:id="rId12"/>
    <p:sldId id="269" r:id="rId13"/>
    <p:sldId id="260" r:id="rId14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2F3E"/>
    <a:srgbClr val="FF0000"/>
    <a:srgbClr val="FFFF66"/>
    <a:srgbClr val="FF9966"/>
    <a:srgbClr val="FECAFA"/>
    <a:srgbClr val="FFFFCC"/>
    <a:srgbClr val="FB33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612" autoAdjust="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Český jazyk pro I. stupeň ZŠ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Markéta Žižková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Leden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Markéta Žižková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Leden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Český jazyk pro I. stupeň ZŠ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16.1.2014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28890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cs/lid%C3%A9-chlapec-my%C5%A1len%C3%AD-d%C3%ADt%C4%9B-pozorn%C3%A9-28792/" TargetMode="External"/><Relationship Id="rId2" Type="http://schemas.openxmlformats.org/officeDocument/2006/relationships/hyperlink" Target="http://pixabay.com/cs/tibet-%C4%8Dlov%C4%9Bk-pes-m%C3%ADsa-myt%C3%AD-m%C3%BDdlo-92475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ixabay.com/cs/internet-ikona-%C5%BElut%C3%A1-%C5%A1%C5%A5astn%C3%BD-tv%C3%A1%C5%99e-25515/" TargetMode="External"/><Relationship Id="rId5" Type="http://schemas.openxmlformats.org/officeDocument/2006/relationships/hyperlink" Target="http://pixabay.com/cs/o%C4%8Di-%C4%8Derven%C3%A1-%C4%8Dern%C3%A1-%C5%BElut%C3%A1-%C5%A1%C5%A5astn%C3%BD-34647/" TargetMode="External"/><Relationship Id="rId4" Type="http://schemas.openxmlformats.org/officeDocument/2006/relationships/hyperlink" Target="http://www.shutterstock.com/pic-131546207/stock-photo-confused-man.html?src=rVdu6BmnwrTCZljEmuNLgA-1-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821352025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052736"/>
            <a:ext cx="8280919" cy="5400600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sz="1900" dirty="0" smtClean="0">
                <a:solidFill>
                  <a:schemeClr val="tx1"/>
                </a:solidFill>
              </a:rPr>
              <a:t>Inovativní pomůcka na  výuku českého jazyka ve 3. třídě – úvod do vyjmenovaných slov po m – </a:t>
            </a:r>
            <a:r>
              <a:rPr lang="cs-CZ" sz="1900" b="1" dirty="0" smtClean="0">
                <a:solidFill>
                  <a:schemeClr val="tx1"/>
                </a:solidFill>
              </a:rPr>
              <a:t>my, mýt, myslit, mýlit se</a:t>
            </a:r>
            <a:r>
              <a:rPr lang="cs-CZ" sz="1900" dirty="0" smtClean="0">
                <a:solidFill>
                  <a:schemeClr val="tx1"/>
                </a:solidFill>
              </a:rPr>
              <a:t>. Část roku – leden. Časová dotace – se zápisem do notýsku  - celá hodina. </a:t>
            </a:r>
          </a:p>
          <a:p>
            <a:pPr algn="just"/>
            <a:r>
              <a:rPr lang="cs-CZ" sz="1900" dirty="0" smtClean="0">
                <a:solidFill>
                  <a:schemeClr val="tx1"/>
                </a:solidFill>
              </a:rPr>
              <a:t>Snímek 1-2 – úvod, anotace.</a:t>
            </a:r>
          </a:p>
          <a:p>
            <a:pPr algn="just"/>
            <a:r>
              <a:rPr lang="cs-CZ" sz="1900" dirty="0" smtClean="0">
                <a:solidFill>
                  <a:schemeClr val="tx1"/>
                </a:solidFill>
              </a:rPr>
              <a:t>Snímek 3 – vyjmenovaná slova po m.</a:t>
            </a:r>
          </a:p>
          <a:p>
            <a:pPr algn="just"/>
            <a:r>
              <a:rPr lang="cs-CZ" sz="1900" dirty="0">
                <a:solidFill>
                  <a:schemeClr val="tx1"/>
                </a:solidFill>
              </a:rPr>
              <a:t>Snímek </a:t>
            </a:r>
            <a:r>
              <a:rPr lang="cs-CZ" sz="1900" dirty="0" smtClean="0">
                <a:solidFill>
                  <a:schemeClr val="tx1"/>
                </a:solidFill>
              </a:rPr>
              <a:t>4 – výkladový – seznámení s vyjmenovaným slovem </a:t>
            </a:r>
            <a:r>
              <a:rPr lang="cs-CZ" sz="1900" b="1" dirty="0" smtClean="0">
                <a:solidFill>
                  <a:schemeClr val="tx1"/>
                </a:solidFill>
              </a:rPr>
              <a:t>my.</a:t>
            </a:r>
          </a:p>
          <a:p>
            <a:pPr algn="just"/>
            <a:r>
              <a:rPr lang="cs-CZ" sz="1900" dirty="0">
                <a:solidFill>
                  <a:schemeClr val="tx1"/>
                </a:solidFill>
              </a:rPr>
              <a:t>Snímek </a:t>
            </a:r>
            <a:r>
              <a:rPr lang="cs-CZ" sz="1900" dirty="0" smtClean="0">
                <a:solidFill>
                  <a:schemeClr val="tx1"/>
                </a:solidFill>
              </a:rPr>
              <a:t>5– seznámení s </a:t>
            </a:r>
            <a:r>
              <a:rPr lang="cs-CZ" sz="1900" dirty="0">
                <a:solidFill>
                  <a:schemeClr val="tx1"/>
                </a:solidFill>
              </a:rPr>
              <a:t>vyjmenovaným</a:t>
            </a:r>
            <a:r>
              <a:rPr lang="cs-CZ" sz="1900" dirty="0" smtClean="0">
                <a:solidFill>
                  <a:schemeClr val="tx1"/>
                </a:solidFill>
              </a:rPr>
              <a:t> slovem  </a:t>
            </a:r>
            <a:r>
              <a:rPr lang="cs-CZ" sz="1900" b="1" dirty="0" smtClean="0">
                <a:solidFill>
                  <a:schemeClr val="tx1"/>
                </a:solidFill>
              </a:rPr>
              <a:t>mýt</a:t>
            </a:r>
            <a:r>
              <a:rPr lang="cs-CZ" sz="1900" dirty="0" smtClean="0">
                <a:solidFill>
                  <a:schemeClr val="tx1"/>
                </a:solidFill>
              </a:rPr>
              <a:t> – děti hledají slova příbuzná, po kliknutí na slovo příbuzné se odkryje část obrázku. Po kliknutí na chybné slovo dojde k jeho zmizení. </a:t>
            </a:r>
          </a:p>
          <a:p>
            <a:pPr algn="just"/>
            <a:r>
              <a:rPr lang="cs-CZ" sz="1900" dirty="0">
                <a:solidFill>
                  <a:schemeClr val="tx1"/>
                </a:solidFill>
              </a:rPr>
              <a:t>Snímek </a:t>
            </a:r>
            <a:r>
              <a:rPr lang="cs-CZ" sz="1900" dirty="0" smtClean="0">
                <a:solidFill>
                  <a:schemeClr val="tx1"/>
                </a:solidFill>
              </a:rPr>
              <a:t>6 – upozornění na </a:t>
            </a:r>
            <a:r>
              <a:rPr lang="cs-CZ" sz="1900" b="1" dirty="0" smtClean="0">
                <a:solidFill>
                  <a:schemeClr val="tx1"/>
                </a:solidFill>
              </a:rPr>
              <a:t>mýt/mít.</a:t>
            </a:r>
          </a:p>
          <a:p>
            <a:pPr algn="just"/>
            <a:r>
              <a:rPr lang="cs-CZ" sz="1900" dirty="0">
                <a:solidFill>
                  <a:schemeClr val="tx1"/>
                </a:solidFill>
              </a:rPr>
              <a:t>Snímek </a:t>
            </a:r>
            <a:r>
              <a:rPr lang="cs-CZ" sz="1900" dirty="0" smtClean="0">
                <a:solidFill>
                  <a:schemeClr val="tx1"/>
                </a:solidFill>
              </a:rPr>
              <a:t>7 - seznámení s vyjmenovaným slovem </a:t>
            </a:r>
            <a:r>
              <a:rPr lang="cs-CZ" sz="1900" b="1" dirty="0" smtClean="0">
                <a:solidFill>
                  <a:schemeClr val="tx1"/>
                </a:solidFill>
              </a:rPr>
              <a:t>myslit</a:t>
            </a:r>
            <a:r>
              <a:rPr lang="cs-CZ" sz="1900" dirty="0" smtClean="0">
                <a:solidFill>
                  <a:schemeClr val="tx1"/>
                </a:solidFill>
              </a:rPr>
              <a:t> – děti hledají slova příbuzná, po kliknutí na slovo příbuzné se odkryje část obrázku. Po kliknutí na chybné slovo dojde k jeho zmizení.</a:t>
            </a:r>
          </a:p>
          <a:p>
            <a:pPr algn="just"/>
            <a:r>
              <a:rPr lang="cs-CZ" sz="1900" dirty="0">
                <a:solidFill>
                  <a:schemeClr val="tx1"/>
                </a:solidFill>
              </a:rPr>
              <a:t>Snímek </a:t>
            </a:r>
            <a:r>
              <a:rPr lang="cs-CZ" sz="1900" dirty="0" smtClean="0">
                <a:solidFill>
                  <a:schemeClr val="tx1"/>
                </a:solidFill>
              </a:rPr>
              <a:t>8 </a:t>
            </a:r>
            <a:r>
              <a:rPr lang="cs-CZ" sz="1900" dirty="0">
                <a:solidFill>
                  <a:schemeClr val="tx1"/>
                </a:solidFill>
              </a:rPr>
              <a:t>- </a:t>
            </a:r>
            <a:r>
              <a:rPr lang="cs-CZ" sz="1900" dirty="0" smtClean="0">
                <a:solidFill>
                  <a:schemeClr val="tx1"/>
                </a:solidFill>
              </a:rPr>
              <a:t>seznámení s vyjmenovaným slovem  </a:t>
            </a:r>
            <a:r>
              <a:rPr lang="cs-CZ" sz="1900" b="1" dirty="0" smtClean="0">
                <a:solidFill>
                  <a:schemeClr val="tx1"/>
                </a:solidFill>
              </a:rPr>
              <a:t>mýlit se</a:t>
            </a:r>
            <a:r>
              <a:rPr lang="cs-CZ" sz="1900" dirty="0" smtClean="0">
                <a:solidFill>
                  <a:schemeClr val="tx1"/>
                </a:solidFill>
              </a:rPr>
              <a:t> - děti hledají slova příbuzná, po kliknutí na slovo příbuzné se odkryje část obrázku. Po kliknutí na chybné slovo dojde k jeho zmizení.</a:t>
            </a:r>
          </a:p>
          <a:p>
            <a:pPr algn="just"/>
            <a:r>
              <a:rPr lang="cs-CZ" sz="1900" dirty="0">
                <a:solidFill>
                  <a:schemeClr val="tx1"/>
                </a:solidFill>
              </a:rPr>
              <a:t>Snímek </a:t>
            </a:r>
            <a:r>
              <a:rPr lang="cs-CZ" sz="1900" dirty="0" smtClean="0">
                <a:solidFill>
                  <a:schemeClr val="tx1"/>
                </a:solidFill>
              </a:rPr>
              <a:t>9 – procvičování vyjmenovaného slova </a:t>
            </a:r>
            <a:r>
              <a:rPr lang="cs-CZ" sz="1900" b="1" dirty="0" smtClean="0">
                <a:solidFill>
                  <a:schemeClr val="tx1"/>
                </a:solidFill>
              </a:rPr>
              <a:t>my/mi</a:t>
            </a:r>
            <a:r>
              <a:rPr lang="cs-CZ" sz="1900" dirty="0" smtClean="0">
                <a:solidFill>
                  <a:schemeClr val="tx1"/>
                </a:solidFill>
              </a:rPr>
              <a:t>. Děti kliknou na i/y v nabídce, pokud kliknou správně, i/y se zařadí do slova, pokud kliknou chybně, i/y se otočí a zůstane na svém místě.</a:t>
            </a:r>
          </a:p>
          <a:p>
            <a:pPr algn="just"/>
            <a:r>
              <a:rPr lang="cs-CZ" sz="1900" dirty="0">
                <a:solidFill>
                  <a:schemeClr val="tx1"/>
                </a:solidFill>
              </a:rPr>
              <a:t>Snímek </a:t>
            </a:r>
            <a:r>
              <a:rPr lang="cs-CZ" sz="1900" dirty="0" smtClean="0">
                <a:solidFill>
                  <a:schemeClr val="tx1"/>
                </a:solidFill>
              </a:rPr>
              <a:t>10 – děti zařazují slova příbuzná ke slovům vyjmenovaným, po kliknutí – kontrola.</a:t>
            </a:r>
          </a:p>
          <a:p>
            <a:pPr algn="just"/>
            <a:r>
              <a:rPr lang="cs-CZ" sz="1900" dirty="0">
                <a:solidFill>
                  <a:schemeClr val="tx1"/>
                </a:solidFill>
              </a:rPr>
              <a:t>Snímek </a:t>
            </a:r>
            <a:r>
              <a:rPr lang="cs-CZ" sz="1900" dirty="0" smtClean="0">
                <a:solidFill>
                  <a:schemeClr val="tx1"/>
                </a:solidFill>
              </a:rPr>
              <a:t>11 – doplňování y/i – možno jako pracovní list, či psát do textu, po kliknutí na vývojový diagram se zobrazí kontrola.</a:t>
            </a:r>
          </a:p>
          <a:p>
            <a:pPr algn="just"/>
            <a:r>
              <a:rPr lang="cs-CZ" sz="1900" dirty="0">
                <a:solidFill>
                  <a:schemeClr val="tx1"/>
                </a:solidFill>
              </a:rPr>
              <a:t>Snímek </a:t>
            </a:r>
            <a:r>
              <a:rPr lang="cs-CZ" sz="1900" dirty="0" smtClean="0">
                <a:solidFill>
                  <a:schemeClr val="tx1"/>
                </a:solidFill>
              </a:rPr>
              <a:t>12- zápis slov vyjmenovaných a příbuzných do slovníčku.</a:t>
            </a:r>
          </a:p>
          <a:p>
            <a:pPr algn="just"/>
            <a:r>
              <a:rPr lang="cs-CZ" sz="1900" dirty="0">
                <a:solidFill>
                  <a:schemeClr val="tx1"/>
                </a:solidFill>
              </a:rPr>
              <a:t>Snímek </a:t>
            </a:r>
            <a:r>
              <a:rPr lang="cs-CZ" sz="1900" dirty="0" smtClean="0">
                <a:solidFill>
                  <a:schemeClr val="tx1"/>
                </a:solidFill>
              </a:rPr>
              <a:t>13- zdroje.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252728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My, mýt, myslit, mýlit se, hmyz, myš, hlemýžď, mýtit, zamykat, smýkat, dmýchat, chmýří</a:t>
            </a:r>
            <a:r>
              <a:rPr lang="cs-CZ" sz="4000" smtClean="0">
                <a:solidFill>
                  <a:schemeClr val="tx1"/>
                </a:solidFill>
              </a:rPr>
              <a:t>, nachomýtnout </a:t>
            </a:r>
            <a:r>
              <a:rPr lang="cs-CZ" sz="4000" dirty="0" smtClean="0">
                <a:solidFill>
                  <a:schemeClr val="tx1"/>
                </a:solidFill>
              </a:rPr>
              <a:t>se</a:t>
            </a:r>
            <a:r>
              <a:rPr lang="cs-CZ" sz="4000" smtClean="0">
                <a:solidFill>
                  <a:schemeClr val="tx1"/>
                </a:solidFill>
              </a:rPr>
              <a:t>, Litomyšl.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520088"/>
            <a:ext cx="8229600" cy="1252728"/>
          </a:xfrm>
        </p:spPr>
        <p:txBody>
          <a:bodyPr>
            <a:normAutofit/>
          </a:bodyPr>
          <a:lstStyle/>
          <a:p>
            <a:r>
              <a:rPr lang="cs-CZ" sz="5400" dirty="0" smtClean="0"/>
              <a:t>Vyjmenovaná slova po m</a:t>
            </a:r>
            <a:endParaRPr lang="cs-CZ" sz="5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252728"/>
          </a:xfrm>
        </p:spPr>
        <p:txBody>
          <a:bodyPr/>
          <a:lstStyle/>
          <a:p>
            <a:pPr algn="l"/>
            <a:r>
              <a:rPr lang="cs-CZ" i="1" dirty="0" smtClean="0">
                <a:solidFill>
                  <a:schemeClr val="tx1"/>
                </a:solidFill>
              </a:rPr>
              <a:t>            MY</a:t>
            </a:r>
            <a:endParaRPr lang="cs-CZ" i="1" dirty="0">
              <a:solidFill>
                <a:schemeClr val="tx1"/>
              </a:solidFill>
            </a:endParaRPr>
          </a:p>
        </p:txBody>
      </p:sp>
      <p:pic>
        <p:nvPicPr>
          <p:cNvPr id="5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556792"/>
            <a:ext cx="946904" cy="1231745"/>
          </a:xfrm>
          <a:prstGeom prst="rect">
            <a:avLst/>
          </a:prstGeom>
          <a:noFill/>
        </p:spPr>
      </p:pic>
      <p:pic>
        <p:nvPicPr>
          <p:cNvPr id="6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4509120"/>
            <a:ext cx="946904" cy="1231745"/>
          </a:xfrm>
          <a:prstGeom prst="rect">
            <a:avLst/>
          </a:prstGeom>
          <a:noFill/>
        </p:spPr>
      </p:pic>
      <p:sp>
        <p:nvSpPr>
          <p:cNvPr id="9" name="Obláček 8"/>
          <p:cNvSpPr/>
          <p:nvPr/>
        </p:nvSpPr>
        <p:spPr>
          <a:xfrm>
            <a:off x="3102153" y="1067298"/>
            <a:ext cx="5317792" cy="2577726"/>
          </a:xfrm>
          <a:prstGeom prst="cloudCallout">
            <a:avLst>
              <a:gd name="adj1" fmla="val -67407"/>
              <a:gd name="adj2" fmla="val 70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My napíšeme, když jsme to my, všichni (My tam nepůjdeme).</a:t>
            </a:r>
            <a:endParaRPr lang="cs-CZ" sz="3200" dirty="0"/>
          </a:p>
        </p:txBody>
      </p:sp>
      <p:sp>
        <p:nvSpPr>
          <p:cNvPr id="10" name="Obláček 9"/>
          <p:cNvSpPr/>
          <p:nvPr/>
        </p:nvSpPr>
        <p:spPr>
          <a:xfrm>
            <a:off x="539552" y="3803602"/>
            <a:ext cx="5317792" cy="2577726"/>
          </a:xfrm>
          <a:prstGeom prst="cloudCallout">
            <a:avLst>
              <a:gd name="adj1" fmla="val 59345"/>
              <a:gd name="adj2" fmla="val 729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Mi se píše, když myslím jen sebe (Dej mi kousek).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83768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5643023"/>
            <a:ext cx="667340" cy="666297"/>
          </a:xfrm>
          <a:prstGeom prst="rect">
            <a:avLst/>
          </a:prstGeom>
          <a:noFill/>
        </p:spPr>
      </p:pic>
      <p:pic>
        <p:nvPicPr>
          <p:cNvPr id="55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61044" y="4346879"/>
            <a:ext cx="667340" cy="666297"/>
          </a:xfrm>
          <a:prstGeom prst="rect">
            <a:avLst/>
          </a:prstGeom>
          <a:noFill/>
        </p:spPr>
      </p:pic>
      <p:pic>
        <p:nvPicPr>
          <p:cNvPr id="52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0564" y="1772816"/>
            <a:ext cx="667340" cy="666297"/>
          </a:xfrm>
          <a:prstGeom prst="rect">
            <a:avLst/>
          </a:prstGeom>
          <a:noFill/>
        </p:spPr>
      </p:pic>
      <p:pic>
        <p:nvPicPr>
          <p:cNvPr id="49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1094" y="3070699"/>
            <a:ext cx="667340" cy="666297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3114330" cy="1146456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MÝT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23528" y="4170784"/>
            <a:ext cx="1656184" cy="914400"/>
          </a:xfrm>
          <a:prstGeom prst="roundRect">
            <a:avLst/>
          </a:prstGeom>
          <a:solidFill>
            <a:srgbClr val="FF99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umývadlo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23528" y="5538936"/>
            <a:ext cx="1656184" cy="914400"/>
          </a:xfrm>
          <a:prstGeom prst="roundRect">
            <a:avLst/>
          </a:prstGeom>
          <a:solidFill>
            <a:srgbClr val="FF99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umývárna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524539" y="5517232"/>
            <a:ext cx="1562472" cy="914400"/>
          </a:xfrm>
          <a:prstGeom prst="roundRect">
            <a:avLst/>
          </a:prstGeom>
          <a:solidFill>
            <a:srgbClr val="FF99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mýdlo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7020272" y="1628800"/>
            <a:ext cx="1562472" cy="914400"/>
          </a:xfrm>
          <a:prstGeom prst="roundRect">
            <a:avLst/>
          </a:prstGeom>
          <a:solidFill>
            <a:srgbClr val="FF99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medvídek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mýval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323528" y="1628800"/>
            <a:ext cx="1656184" cy="914400"/>
          </a:xfrm>
          <a:prstGeom prst="roundRect">
            <a:avLst/>
          </a:prstGeom>
          <a:solidFill>
            <a:srgbClr val="FF99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umývat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4665712" y="1628800"/>
            <a:ext cx="1562472" cy="914400"/>
          </a:xfrm>
          <a:prstGeom prst="roundRect">
            <a:avLst/>
          </a:prstGeom>
          <a:solidFill>
            <a:srgbClr val="FF99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mydlář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6926560" y="5517232"/>
            <a:ext cx="1656184" cy="914400"/>
          </a:xfrm>
          <a:prstGeom prst="roundRect">
            <a:avLst/>
          </a:prstGeom>
          <a:solidFill>
            <a:srgbClr val="FF99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mydliny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6948264" y="2996952"/>
            <a:ext cx="1634480" cy="914400"/>
          </a:xfrm>
          <a:prstGeom prst="roundRect">
            <a:avLst/>
          </a:prstGeom>
          <a:solidFill>
            <a:srgbClr val="FF99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myčka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26" name="Picture 2" descr="Oči, Červená, Černá, Žlutá, Šťastný, Konverzac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891150">
            <a:off x="3874915" y="3412478"/>
            <a:ext cx="1617837" cy="1617218"/>
          </a:xfrm>
          <a:prstGeom prst="rect">
            <a:avLst/>
          </a:prstGeom>
          <a:noFill/>
        </p:spPr>
      </p:pic>
      <p:pic>
        <p:nvPicPr>
          <p:cNvPr id="40" name="Picture 2" descr="Tibet, Člověk, Pes, Mísa, Mytí, Mýdlo, Jarně, Roztomilý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54540" y="2945209"/>
            <a:ext cx="2541596" cy="2211983"/>
          </a:xfrm>
          <a:prstGeom prst="rect">
            <a:avLst/>
          </a:prstGeom>
          <a:noFill/>
        </p:spPr>
      </p:pic>
      <p:pic>
        <p:nvPicPr>
          <p:cNvPr id="43" name="Picture 2" descr="Oči, Červená, Černá, Žlutá, Šťastný, Konverzac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0066895">
            <a:off x="2530480" y="3622203"/>
            <a:ext cx="1638801" cy="1638174"/>
          </a:xfrm>
          <a:prstGeom prst="rect">
            <a:avLst/>
          </a:prstGeom>
          <a:noFill/>
        </p:spPr>
      </p:pic>
      <p:pic>
        <p:nvPicPr>
          <p:cNvPr id="44" name="Picture 2" descr="Oči, Červená, Černá, Žlutá, Šťastný, Konverzac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9430819">
            <a:off x="2613497" y="2588366"/>
            <a:ext cx="1603404" cy="1602790"/>
          </a:xfrm>
          <a:prstGeom prst="rect">
            <a:avLst/>
          </a:prstGeom>
          <a:noFill/>
        </p:spPr>
      </p:pic>
      <p:pic>
        <p:nvPicPr>
          <p:cNvPr id="46" name="Picture 2" descr="Oči, Červená, Černá, Žlutá, Šťastný, Konverzac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50428" y="2534165"/>
            <a:ext cx="1549820" cy="1549227"/>
          </a:xfrm>
          <a:prstGeom prst="rect">
            <a:avLst/>
          </a:prstGeom>
          <a:noFill/>
        </p:spPr>
      </p:pic>
      <p:pic>
        <p:nvPicPr>
          <p:cNvPr id="47" name="Picture 2" descr="Oči, Červená, Černá, Žlutá, Šťastný, Konverzac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891150">
            <a:off x="4792705" y="2635396"/>
            <a:ext cx="1537491" cy="1536902"/>
          </a:xfrm>
          <a:prstGeom prst="rect">
            <a:avLst/>
          </a:prstGeom>
          <a:noFill/>
        </p:spPr>
      </p:pic>
      <p:pic>
        <p:nvPicPr>
          <p:cNvPr id="48" name="Picture 2" descr="Oči, Červená, Černá, Žlutá, Šťastný, Konverzac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53088" y="3159282"/>
            <a:ext cx="1638801" cy="1638174"/>
          </a:xfrm>
          <a:prstGeom prst="rect">
            <a:avLst/>
          </a:prstGeom>
          <a:noFill/>
        </p:spPr>
      </p:pic>
      <p:pic>
        <p:nvPicPr>
          <p:cNvPr id="42" name="Picture 2" descr="Oči, Červená, Černá, Žlutá, Šťastný, Konverzac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891150">
            <a:off x="4645051" y="3409282"/>
            <a:ext cx="1603794" cy="1603180"/>
          </a:xfrm>
          <a:prstGeom prst="rect">
            <a:avLst/>
          </a:prstGeom>
          <a:noFill/>
        </p:spPr>
      </p:pic>
      <p:pic>
        <p:nvPicPr>
          <p:cNvPr id="45" name="Picture 2" descr="Oči, Červená, Černá, Žlutá, Šťastný, Konverzac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898052">
            <a:off x="4425187" y="4014947"/>
            <a:ext cx="1643301" cy="1642672"/>
          </a:xfrm>
          <a:prstGeom prst="rect">
            <a:avLst/>
          </a:prstGeom>
          <a:noFill/>
        </p:spPr>
      </p:pic>
      <p:pic>
        <p:nvPicPr>
          <p:cNvPr id="41" name="Picture 2" descr="Oči, Červená, Černá, Žlutá, Šťastný, Konverzac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9333763">
            <a:off x="3291567" y="3969262"/>
            <a:ext cx="1509345" cy="1605449"/>
          </a:xfrm>
          <a:prstGeom prst="rect">
            <a:avLst/>
          </a:prstGeom>
          <a:noFill/>
        </p:spPr>
      </p:pic>
      <p:pic>
        <p:nvPicPr>
          <p:cNvPr id="54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972616" y="3386128"/>
            <a:ext cx="504056" cy="503268"/>
          </a:xfrm>
          <a:prstGeom prst="rect">
            <a:avLst/>
          </a:prstGeom>
          <a:noFill/>
        </p:spPr>
      </p:pic>
      <p:sp>
        <p:nvSpPr>
          <p:cNvPr id="11" name="Zaoblený obdélník 10"/>
          <p:cNvSpPr/>
          <p:nvPr/>
        </p:nvSpPr>
        <p:spPr>
          <a:xfrm>
            <a:off x="323528" y="2946648"/>
            <a:ext cx="1656184" cy="914400"/>
          </a:xfrm>
          <a:prstGeom prst="roundRect">
            <a:avLst/>
          </a:prstGeom>
          <a:solidFill>
            <a:srgbClr val="FF99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myslit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547844" y="5517232"/>
            <a:ext cx="1562472" cy="914400"/>
          </a:xfrm>
          <a:prstGeom prst="roundRect">
            <a:avLst/>
          </a:prstGeom>
          <a:solidFill>
            <a:srgbClr val="FF99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hmyz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6948264" y="4221088"/>
            <a:ext cx="1634480" cy="914400"/>
          </a:xfrm>
          <a:prstGeom prst="roundRect">
            <a:avLst/>
          </a:prstGeom>
          <a:solidFill>
            <a:srgbClr val="FF99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myš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2483768" y="1628800"/>
            <a:ext cx="1562472" cy="914400"/>
          </a:xfrm>
          <a:prstGeom prst="roundRect">
            <a:avLst/>
          </a:prstGeom>
          <a:solidFill>
            <a:srgbClr val="FF99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hlemýžď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987824" y="550421"/>
            <a:ext cx="51106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Najdi slova příbuzná ke slovu mýt – klikni na ně.</a:t>
            </a:r>
          </a:p>
          <a:p>
            <a:pPr marL="342900" indent="-342900">
              <a:buAutoNum type="arabicPeriod"/>
            </a:pPr>
            <a:r>
              <a:rPr lang="cs-CZ" dirty="0" smtClean="0"/>
              <a:t>Utvoř s nimi větu.</a:t>
            </a:r>
          </a:p>
        </p:txBody>
      </p:sp>
    </p:spTree>
    <p:extLst>
      <p:ext uri="{BB962C8B-B14F-4D97-AF65-F5344CB8AC3E}">
        <p14:creationId xmlns:p14="http://schemas.microsoft.com/office/powerpoint/2010/main" val="2944815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6" fill="hold">
                      <p:stCondLst>
                        <p:cond delay="0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8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1" fill="hold">
                      <p:stCondLst>
                        <p:cond delay="0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11" grpId="0" animBg="1"/>
      <p:bldP spid="14" grpId="0" animBg="1"/>
      <p:bldP spid="32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1908121"/>
            <a:ext cx="9813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MÝT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22143" y="1908121"/>
            <a:ext cx="8691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MÍT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2924944"/>
            <a:ext cx="3409908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MÝT</a:t>
            </a:r>
            <a:r>
              <a:rPr lang="cs-CZ" sz="2400" dirty="0" smtClean="0"/>
              <a:t> znamená umývat.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Př.:  Musím mýt podlahu.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88024" y="2924944"/>
            <a:ext cx="42484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MÍT</a:t>
            </a:r>
            <a:r>
              <a:rPr lang="cs-CZ" sz="2400" dirty="0" smtClean="0"/>
              <a:t> napíšeme, když chceme říct, že někdo něco vlastní, má.</a:t>
            </a:r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Př.:  Budeme mít nové auto.</a:t>
            </a:r>
            <a:endParaRPr lang="cs-CZ" sz="2400" dirty="0"/>
          </a:p>
        </p:txBody>
      </p:sp>
      <p:pic>
        <p:nvPicPr>
          <p:cNvPr id="10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89373" y="325047"/>
            <a:ext cx="946904" cy="1231745"/>
          </a:xfrm>
          <a:prstGeom prst="rect">
            <a:avLst/>
          </a:prstGeom>
          <a:noFill/>
        </p:spPr>
      </p:pic>
      <p:sp>
        <p:nvSpPr>
          <p:cNvPr id="11" name="Obláček 10"/>
          <p:cNvSpPr/>
          <p:nvPr/>
        </p:nvSpPr>
        <p:spPr>
          <a:xfrm>
            <a:off x="3822940" y="308252"/>
            <a:ext cx="3168352" cy="1228520"/>
          </a:xfrm>
          <a:prstGeom prst="cloudCallout">
            <a:avLst>
              <a:gd name="adj1" fmla="val -61238"/>
              <a:gd name="adj2" fmla="val 50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POZOR</a:t>
            </a:r>
            <a:endParaRPr lang="cs-CZ" sz="4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4494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4" descr="Lidé, Chlapec, Myšlení, Dítě, Pozorné, Myslím Ž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2564904"/>
            <a:ext cx="1614681" cy="2454623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-27384"/>
            <a:ext cx="2854660" cy="1252728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MYSLIT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395536" y="3458712"/>
            <a:ext cx="1872208" cy="804672"/>
          </a:xfrm>
          <a:prstGeom prst="flowChartPunchedTap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pomýšlet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9" name="Vývojový diagram: děrná páska 28"/>
          <p:cNvSpPr/>
          <p:nvPr/>
        </p:nvSpPr>
        <p:spPr>
          <a:xfrm>
            <a:off x="395536" y="2336296"/>
            <a:ext cx="1930896" cy="804672"/>
          </a:xfrm>
          <a:prstGeom prst="flowChartPunchedTap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umyvadlo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0" name="Vývojový diagram: děrná páska 29"/>
          <p:cNvSpPr/>
          <p:nvPr/>
        </p:nvSpPr>
        <p:spPr>
          <a:xfrm>
            <a:off x="6804248" y="2347288"/>
            <a:ext cx="1944216" cy="804672"/>
          </a:xfrm>
          <a:prstGeom prst="flowChartPunchedTap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Přemysl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1" name="Vývojový diagram: děrná páska 30"/>
          <p:cNvSpPr/>
          <p:nvPr/>
        </p:nvSpPr>
        <p:spPr>
          <a:xfrm>
            <a:off x="395536" y="4589692"/>
            <a:ext cx="1944216" cy="804672"/>
          </a:xfrm>
          <a:prstGeom prst="flowChartPunchedTap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myslivna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2" name="Vývojový diagram: děrná páska 31"/>
          <p:cNvSpPr/>
          <p:nvPr/>
        </p:nvSpPr>
        <p:spPr>
          <a:xfrm>
            <a:off x="395536" y="5720672"/>
            <a:ext cx="1910680" cy="804672"/>
          </a:xfrm>
          <a:prstGeom prst="flowChartPunchedTap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myšlenka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3" name="Vývojový diagram: děrná páska 32"/>
          <p:cNvSpPr/>
          <p:nvPr/>
        </p:nvSpPr>
        <p:spPr>
          <a:xfrm>
            <a:off x="2771800" y="5720672"/>
            <a:ext cx="1584176" cy="804672"/>
          </a:xfrm>
          <a:prstGeom prst="flowChartPunchedTap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mýlka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4" name="Vývojový diagram: děrná páska 33"/>
          <p:cNvSpPr/>
          <p:nvPr/>
        </p:nvSpPr>
        <p:spPr>
          <a:xfrm>
            <a:off x="6804248" y="1196752"/>
            <a:ext cx="1944216" cy="804672"/>
          </a:xfrm>
          <a:prstGeom prst="flowChartPunchedTap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hmyz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5" name="Vývojový diagram: děrná páska 34"/>
          <p:cNvSpPr/>
          <p:nvPr/>
        </p:nvSpPr>
        <p:spPr>
          <a:xfrm>
            <a:off x="6871320" y="4589692"/>
            <a:ext cx="1877144" cy="822674"/>
          </a:xfrm>
          <a:prstGeom prst="flowChartPunchedTap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nesmyslný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6" name="Vývojový diagram: děrná páska 35"/>
          <p:cNvSpPr/>
          <p:nvPr/>
        </p:nvSpPr>
        <p:spPr>
          <a:xfrm>
            <a:off x="6871320" y="5720672"/>
            <a:ext cx="1877144" cy="804672"/>
          </a:xfrm>
          <a:prstGeom prst="flowChartPunchedTap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namyšlený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0" name="Vývojový diagram: děrná páska 19"/>
          <p:cNvSpPr/>
          <p:nvPr/>
        </p:nvSpPr>
        <p:spPr>
          <a:xfrm>
            <a:off x="395536" y="1196752"/>
            <a:ext cx="1930896" cy="792088"/>
          </a:xfrm>
          <a:prstGeom prst="flowChartPunchedTap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vymyslit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1" name="Vývojový diagram: děrná páska 20"/>
          <p:cNvSpPr/>
          <p:nvPr/>
        </p:nvSpPr>
        <p:spPr>
          <a:xfrm>
            <a:off x="6804248" y="3494716"/>
            <a:ext cx="1944216" cy="804672"/>
          </a:xfrm>
          <a:prstGeom prst="flowChartPunchedTap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myš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2" name="Vývojový diagram: děrná páska 21"/>
          <p:cNvSpPr/>
          <p:nvPr/>
        </p:nvSpPr>
        <p:spPr>
          <a:xfrm>
            <a:off x="4821560" y="5720672"/>
            <a:ext cx="1584176" cy="804672"/>
          </a:xfrm>
          <a:prstGeom prst="flowChartPunchedTap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průmysl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3" name="Vývojový diagram: děrná páska 22"/>
          <p:cNvSpPr/>
          <p:nvPr/>
        </p:nvSpPr>
        <p:spPr>
          <a:xfrm>
            <a:off x="2762920" y="1196752"/>
            <a:ext cx="1584176" cy="804672"/>
          </a:xfrm>
          <a:prstGeom prst="flowChartPunchedTap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mýtina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4" name="Vývojový diagram: děrná páska 23"/>
          <p:cNvSpPr/>
          <p:nvPr/>
        </p:nvSpPr>
        <p:spPr>
          <a:xfrm>
            <a:off x="4783584" y="1196752"/>
            <a:ext cx="1584176" cy="804672"/>
          </a:xfrm>
          <a:prstGeom prst="flowChartPunchedTap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smysl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8" name="Vývojový diagram: postup 37"/>
          <p:cNvSpPr/>
          <p:nvPr/>
        </p:nvSpPr>
        <p:spPr>
          <a:xfrm>
            <a:off x="2699792" y="2492896"/>
            <a:ext cx="1224136" cy="90068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ývojový diagram: postup 38"/>
          <p:cNvSpPr/>
          <p:nvPr/>
        </p:nvSpPr>
        <p:spPr>
          <a:xfrm>
            <a:off x="2699792" y="3356992"/>
            <a:ext cx="1224136" cy="86409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ývojový diagram: postup 39"/>
          <p:cNvSpPr/>
          <p:nvPr/>
        </p:nvSpPr>
        <p:spPr>
          <a:xfrm>
            <a:off x="2699792" y="4221088"/>
            <a:ext cx="1224136" cy="86409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ývojový diagram: postup 40"/>
          <p:cNvSpPr/>
          <p:nvPr/>
        </p:nvSpPr>
        <p:spPr>
          <a:xfrm>
            <a:off x="3923928" y="2492896"/>
            <a:ext cx="1296144" cy="90068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postup 46"/>
          <p:cNvSpPr/>
          <p:nvPr/>
        </p:nvSpPr>
        <p:spPr>
          <a:xfrm>
            <a:off x="5220072" y="2492896"/>
            <a:ext cx="1224136" cy="90068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postup 47"/>
          <p:cNvSpPr/>
          <p:nvPr/>
        </p:nvSpPr>
        <p:spPr>
          <a:xfrm>
            <a:off x="3923928" y="3356992"/>
            <a:ext cx="1296144" cy="86409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postup 48"/>
          <p:cNvSpPr/>
          <p:nvPr/>
        </p:nvSpPr>
        <p:spPr>
          <a:xfrm>
            <a:off x="5220072" y="3356992"/>
            <a:ext cx="1224136" cy="86409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postup 49"/>
          <p:cNvSpPr/>
          <p:nvPr/>
        </p:nvSpPr>
        <p:spPr>
          <a:xfrm>
            <a:off x="3923928" y="4221088"/>
            <a:ext cx="1296144" cy="86409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postup 50"/>
          <p:cNvSpPr/>
          <p:nvPr/>
        </p:nvSpPr>
        <p:spPr>
          <a:xfrm>
            <a:off x="5220072" y="4221088"/>
            <a:ext cx="1224136" cy="86409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3200913" y="332656"/>
            <a:ext cx="53591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Najdi slova příbuzná ke slovu  myslit – klikni na ně.</a:t>
            </a:r>
          </a:p>
          <a:p>
            <a:pPr marL="342900" indent="-342900">
              <a:buAutoNum type="arabicPeriod"/>
            </a:pPr>
            <a:r>
              <a:rPr lang="cs-CZ" dirty="0" smtClean="0"/>
              <a:t>Utvoř s nimi větu.</a:t>
            </a:r>
          </a:p>
        </p:txBody>
      </p:sp>
    </p:spTree>
    <p:extLst>
      <p:ext uri="{BB962C8B-B14F-4D97-AF65-F5344CB8AC3E}">
        <p14:creationId xmlns:p14="http://schemas.microsoft.com/office/powerpoint/2010/main" val="1514837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29" grpId="0" animBg="1"/>
      <p:bldP spid="33" grpId="0" animBg="1"/>
      <p:bldP spid="34" grpId="0" animBg="1"/>
      <p:bldP spid="21" grpId="0" animBg="1"/>
      <p:bldP spid="23" grpId="0" animBg="1"/>
      <p:bldP spid="38" grpId="0" animBg="1"/>
      <p:bldP spid="39" grpId="0" animBg="1"/>
      <p:bldP spid="40" grpId="0" animBg="1"/>
      <p:bldP spid="41" grpId="0" animBg="1"/>
      <p:bldP spid="47" grpId="0" animBg="1"/>
      <p:bldP spid="48" grpId="0" animBg="1"/>
      <p:bldP spid="49" grpId="0" animBg="1"/>
      <p:bldP spid="50" grpId="0" animBg="1"/>
      <p:bldP spid="5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2781716"/>
            <a:ext cx="504056" cy="503268"/>
          </a:xfrm>
          <a:prstGeom prst="rect">
            <a:avLst/>
          </a:prstGeom>
          <a:noFill/>
        </p:spPr>
      </p:pic>
      <p:pic>
        <p:nvPicPr>
          <p:cNvPr id="45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3913" y="4201250"/>
            <a:ext cx="504056" cy="503268"/>
          </a:xfrm>
          <a:prstGeom prst="rect">
            <a:avLst/>
          </a:prstGeom>
          <a:noFill/>
        </p:spPr>
      </p:pic>
      <p:pic>
        <p:nvPicPr>
          <p:cNvPr id="44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16110" y="1292578"/>
            <a:ext cx="504056" cy="503268"/>
          </a:xfrm>
          <a:prstGeom prst="rect">
            <a:avLst/>
          </a:prstGeom>
          <a:noFill/>
        </p:spPr>
      </p:pic>
      <p:pic>
        <p:nvPicPr>
          <p:cNvPr id="46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92378" y="5662321"/>
            <a:ext cx="504056" cy="503268"/>
          </a:xfrm>
          <a:prstGeom prst="rect">
            <a:avLst/>
          </a:prstGeom>
          <a:noFill/>
        </p:spPr>
      </p:pic>
      <p:pic>
        <p:nvPicPr>
          <p:cNvPr id="47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292578"/>
            <a:ext cx="504056" cy="503268"/>
          </a:xfrm>
          <a:prstGeom prst="rect">
            <a:avLst/>
          </a:prstGeom>
          <a:noFill/>
        </p:spPr>
      </p:pic>
      <p:pic>
        <p:nvPicPr>
          <p:cNvPr id="27" name="Picture 6" descr="Confused Man - stock photo"/>
          <p:cNvPicPr>
            <a:picLocks noChangeAspect="1" noChangeArrowheads="1"/>
          </p:cNvPicPr>
          <p:nvPr/>
        </p:nvPicPr>
        <p:blipFill>
          <a:blip r:embed="rId3" cstate="print"/>
          <a:srcRect r="-1850" b="5584"/>
          <a:stretch>
            <a:fillRect/>
          </a:stretch>
        </p:blipFill>
        <p:spPr bwMode="auto">
          <a:xfrm>
            <a:off x="3491880" y="2924944"/>
            <a:ext cx="2520280" cy="1656184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4624"/>
            <a:ext cx="2602632" cy="1152128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MÝLIT SE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323528" y="1099584"/>
            <a:ext cx="2232248" cy="1033272"/>
          </a:xfrm>
          <a:prstGeom prst="horizontalScroll">
            <a:avLst/>
          </a:prstGeom>
          <a:solidFill>
            <a:srgbClr val="0548DD"/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neomylný</a:t>
            </a:r>
            <a:endParaRPr lang="cs-CZ" sz="2800" dirty="0"/>
          </a:p>
        </p:txBody>
      </p:sp>
      <p:sp>
        <p:nvSpPr>
          <p:cNvPr id="8" name="Vodorovný svitek 7"/>
          <p:cNvSpPr/>
          <p:nvPr/>
        </p:nvSpPr>
        <p:spPr>
          <a:xfrm>
            <a:off x="323528" y="3979904"/>
            <a:ext cx="2232248" cy="1033272"/>
          </a:xfrm>
          <a:prstGeom prst="horizontalScroll">
            <a:avLst/>
          </a:prstGeom>
          <a:solidFill>
            <a:srgbClr val="0548DD"/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nemýlit se</a:t>
            </a:r>
            <a:endParaRPr lang="cs-CZ" sz="2800" dirty="0"/>
          </a:p>
        </p:txBody>
      </p:sp>
      <p:sp>
        <p:nvSpPr>
          <p:cNvPr id="10" name="Vodorovný svitek 9"/>
          <p:cNvSpPr/>
          <p:nvPr/>
        </p:nvSpPr>
        <p:spPr>
          <a:xfrm>
            <a:off x="3431746" y="5420064"/>
            <a:ext cx="2208500" cy="1033272"/>
          </a:xfrm>
          <a:prstGeom prst="horizontalScroll">
            <a:avLst/>
          </a:prstGeom>
          <a:solidFill>
            <a:srgbClr val="0548DD"/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omyl</a:t>
            </a:r>
            <a:endParaRPr lang="cs-CZ" sz="2800" dirty="0"/>
          </a:p>
        </p:txBody>
      </p:sp>
      <p:sp>
        <p:nvSpPr>
          <p:cNvPr id="11" name="Vodorovný svitek 10"/>
          <p:cNvSpPr/>
          <p:nvPr/>
        </p:nvSpPr>
        <p:spPr>
          <a:xfrm>
            <a:off x="6516216" y="5420064"/>
            <a:ext cx="2160240" cy="1033272"/>
          </a:xfrm>
          <a:prstGeom prst="horizontalScroll">
            <a:avLst/>
          </a:prstGeom>
          <a:solidFill>
            <a:srgbClr val="0548DD"/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zmýlit se</a:t>
            </a:r>
            <a:endParaRPr lang="cs-CZ" sz="2800" dirty="0"/>
          </a:p>
        </p:txBody>
      </p:sp>
      <p:sp>
        <p:nvSpPr>
          <p:cNvPr id="13" name="Vodorovný svitek 12"/>
          <p:cNvSpPr/>
          <p:nvPr/>
        </p:nvSpPr>
        <p:spPr>
          <a:xfrm>
            <a:off x="6516216" y="2491739"/>
            <a:ext cx="2160240" cy="1033272"/>
          </a:xfrm>
          <a:prstGeom prst="horizontalScroll">
            <a:avLst/>
          </a:prstGeom>
          <a:solidFill>
            <a:srgbClr val="0548DD"/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neomylnost</a:t>
            </a:r>
            <a:endParaRPr lang="cs-CZ" sz="2800" dirty="0"/>
          </a:p>
        </p:txBody>
      </p:sp>
      <p:sp>
        <p:nvSpPr>
          <p:cNvPr id="14" name="Vodorovný svitek 13"/>
          <p:cNvSpPr/>
          <p:nvPr/>
        </p:nvSpPr>
        <p:spPr>
          <a:xfrm>
            <a:off x="6516216" y="1099584"/>
            <a:ext cx="2160240" cy="1033272"/>
          </a:xfrm>
          <a:prstGeom prst="horizontalScroll">
            <a:avLst/>
          </a:prstGeom>
          <a:solidFill>
            <a:srgbClr val="0548DD"/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mýlka</a:t>
            </a:r>
            <a:endParaRPr lang="cs-CZ" sz="2800" dirty="0"/>
          </a:p>
        </p:txBody>
      </p:sp>
      <p:pic>
        <p:nvPicPr>
          <p:cNvPr id="38" name="Picture 4" descr="Mark, Lidé, Šťastný, Konverzace, Tváře, Obličej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89711" y="7316073"/>
            <a:ext cx="671463" cy="649431"/>
          </a:xfrm>
          <a:prstGeom prst="rect">
            <a:avLst/>
          </a:prstGeom>
          <a:noFill/>
        </p:spPr>
      </p:pic>
      <p:sp>
        <p:nvSpPr>
          <p:cNvPr id="28" name="7cípá hvězda 27"/>
          <p:cNvSpPr/>
          <p:nvPr/>
        </p:nvSpPr>
        <p:spPr>
          <a:xfrm rot="521073">
            <a:off x="2787459" y="2246897"/>
            <a:ext cx="1863598" cy="1900639"/>
          </a:xfrm>
          <a:prstGeom prst="star7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7cípá hvězda 28"/>
          <p:cNvSpPr/>
          <p:nvPr/>
        </p:nvSpPr>
        <p:spPr>
          <a:xfrm rot="521073">
            <a:off x="2843586" y="3213925"/>
            <a:ext cx="1863598" cy="1900639"/>
          </a:xfrm>
          <a:prstGeom prst="star7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7cípá hvězda 29"/>
          <p:cNvSpPr/>
          <p:nvPr/>
        </p:nvSpPr>
        <p:spPr>
          <a:xfrm rot="1251706">
            <a:off x="4583814" y="2246897"/>
            <a:ext cx="1863598" cy="1900639"/>
          </a:xfrm>
          <a:prstGeom prst="star7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7cípá hvězda 31"/>
          <p:cNvSpPr/>
          <p:nvPr/>
        </p:nvSpPr>
        <p:spPr>
          <a:xfrm rot="521073">
            <a:off x="3611405" y="2246897"/>
            <a:ext cx="1863598" cy="1900639"/>
          </a:xfrm>
          <a:prstGeom prst="star7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7cípá hvězda 32"/>
          <p:cNvSpPr/>
          <p:nvPr/>
        </p:nvSpPr>
        <p:spPr>
          <a:xfrm rot="521073">
            <a:off x="3696697" y="3163436"/>
            <a:ext cx="1863598" cy="1900639"/>
          </a:xfrm>
          <a:prstGeom prst="star7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7cípá hvězda 33"/>
          <p:cNvSpPr/>
          <p:nvPr/>
        </p:nvSpPr>
        <p:spPr>
          <a:xfrm rot="1431774">
            <a:off x="4653735" y="3270769"/>
            <a:ext cx="1863598" cy="1900639"/>
          </a:xfrm>
          <a:prstGeom prst="star7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dorovný svitek 8"/>
          <p:cNvSpPr/>
          <p:nvPr/>
        </p:nvSpPr>
        <p:spPr>
          <a:xfrm>
            <a:off x="323528" y="5420064"/>
            <a:ext cx="2232248" cy="1033272"/>
          </a:xfrm>
          <a:prstGeom prst="horizontalScroll">
            <a:avLst/>
          </a:prstGeom>
          <a:solidFill>
            <a:srgbClr val="0548DD"/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myšlenka</a:t>
            </a:r>
            <a:endParaRPr lang="cs-CZ" sz="2800" dirty="0"/>
          </a:p>
        </p:txBody>
      </p:sp>
      <p:sp>
        <p:nvSpPr>
          <p:cNvPr id="5" name="Vodorovný svitek 4"/>
          <p:cNvSpPr/>
          <p:nvPr/>
        </p:nvSpPr>
        <p:spPr>
          <a:xfrm>
            <a:off x="3413744" y="1171592"/>
            <a:ext cx="2244504" cy="1033272"/>
          </a:xfrm>
          <a:prstGeom prst="horizontalScroll">
            <a:avLst/>
          </a:prstGeom>
          <a:solidFill>
            <a:srgbClr val="0548DD"/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umyvadlo</a:t>
            </a:r>
            <a:endParaRPr lang="cs-CZ" sz="2800" dirty="0"/>
          </a:p>
        </p:txBody>
      </p:sp>
      <p:sp>
        <p:nvSpPr>
          <p:cNvPr id="12" name="Vodorovný svitek 11"/>
          <p:cNvSpPr/>
          <p:nvPr/>
        </p:nvSpPr>
        <p:spPr>
          <a:xfrm>
            <a:off x="6516216" y="3883894"/>
            <a:ext cx="2160240" cy="1033272"/>
          </a:xfrm>
          <a:prstGeom prst="horizontalScroll">
            <a:avLst/>
          </a:prstGeom>
          <a:solidFill>
            <a:srgbClr val="0548DD"/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myška</a:t>
            </a:r>
            <a:endParaRPr lang="cs-CZ" sz="2800" dirty="0"/>
          </a:p>
        </p:txBody>
      </p:sp>
      <p:sp>
        <p:nvSpPr>
          <p:cNvPr id="7" name="Vodorovný svitek 6"/>
          <p:cNvSpPr/>
          <p:nvPr/>
        </p:nvSpPr>
        <p:spPr>
          <a:xfrm>
            <a:off x="323528" y="2539744"/>
            <a:ext cx="2232248" cy="1033272"/>
          </a:xfrm>
          <a:prstGeom prst="horizontalScroll">
            <a:avLst/>
          </a:prstGeom>
          <a:solidFill>
            <a:srgbClr val="0548DD"/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umýt se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200913" y="260648"/>
            <a:ext cx="55274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Najdi slova příbuzná ke slovu  mýlit se – klikni na ně.</a:t>
            </a:r>
          </a:p>
          <a:p>
            <a:pPr marL="342900" indent="-342900">
              <a:buAutoNum type="arabicPeriod"/>
            </a:pPr>
            <a:r>
              <a:rPr lang="cs-CZ" dirty="0" smtClean="0"/>
              <a:t>Utvoř s nimi větu.</a:t>
            </a:r>
          </a:p>
        </p:txBody>
      </p:sp>
    </p:spTree>
    <p:extLst>
      <p:ext uri="{BB962C8B-B14F-4D97-AF65-F5344CB8AC3E}">
        <p14:creationId xmlns:p14="http://schemas.microsoft.com/office/powerpoint/2010/main" val="25721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8" grpId="0" animBg="1"/>
      <p:bldP spid="29" grpId="0" animBg="1"/>
      <p:bldP spid="30" grpId="0" animBg="1"/>
      <p:bldP spid="32" grpId="0" animBg="1"/>
      <p:bldP spid="33" grpId="0" animBg="1"/>
      <p:bldP spid="34" grpId="0" animBg="1"/>
      <p:bldP spid="9" grpId="0" animBg="1"/>
      <p:bldP spid="5" grpId="0" animBg="1"/>
      <p:bldP spid="12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63285" y="548680"/>
            <a:ext cx="35670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800" b="1" dirty="0" smtClean="0"/>
              <a:t>Klikni na </a:t>
            </a:r>
            <a:r>
              <a:rPr lang="cs-CZ" sz="2800" b="1" dirty="0" err="1" smtClean="0"/>
              <a:t>spávné</a:t>
            </a:r>
            <a:r>
              <a:rPr lang="cs-CZ" sz="2800" b="1" dirty="0" smtClean="0"/>
              <a:t> i/y</a:t>
            </a:r>
            <a:endParaRPr lang="cs-CZ" sz="2800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1628800"/>
            <a:ext cx="34980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M_  se  jdeme koupat.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2276872"/>
            <a:ext cx="33489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Půjč  m_  svoje  pero.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2924944"/>
            <a:ext cx="44117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M_ si dnes nebudeme hrát?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5576" y="3645024"/>
            <a:ext cx="38651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Dáš  m_  také ochutnat?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4365104"/>
            <a:ext cx="39308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M_  bydlíme na venkově.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5576" y="5013176"/>
            <a:ext cx="24881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Přines m_ úkol.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5642084"/>
            <a:ext cx="42546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M_  si myslíme, že se mýlíš.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740902" y="1681644"/>
            <a:ext cx="3513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y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333122" y="1700808"/>
            <a:ext cx="2632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740902" y="2257708"/>
            <a:ext cx="3513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y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6740902" y="2905780"/>
            <a:ext cx="3513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y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740902" y="3625860"/>
            <a:ext cx="3513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y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740902" y="4345940"/>
            <a:ext cx="3513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y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740902" y="5013176"/>
            <a:ext cx="3513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y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740902" y="5570076"/>
            <a:ext cx="3513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y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333122" y="2329716"/>
            <a:ext cx="2632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i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7333122" y="2924944"/>
            <a:ext cx="2632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405130" y="3645024"/>
            <a:ext cx="2632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405130" y="4417948"/>
            <a:ext cx="2632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405130" y="5085184"/>
            <a:ext cx="2632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405130" y="5589240"/>
            <a:ext cx="2632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6813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3.33333E-6 L -0.61875 -0.0039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937" y="-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4.44444E-6 L -0.61875 -0.0037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937" y="-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07407E-6 L -0.61545 0.00393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781" y="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2.22222E-6 L -0.62223 0.00672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111" y="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3.7037E-7 L -0.58403 -0.00671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201" y="-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1.48148E-6 L -0.61875 0.00671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937" y="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2.22222E-6 L -0.59983 -0.00371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000" y="-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539552" y="1052736"/>
            <a:ext cx="1656184" cy="612648"/>
          </a:xfrm>
          <a:prstGeom prst="flowChartAlternateProcess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mýt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6588224" y="1052736"/>
            <a:ext cx="1656184" cy="612648"/>
          </a:xfrm>
          <a:prstGeom prst="flowChartAlternateProcess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mýlit se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3563888" y="1052736"/>
            <a:ext cx="1656184" cy="612648"/>
          </a:xfrm>
          <a:prstGeom prst="flowChartAlternateProcess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 myslit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031096" y="4941168"/>
            <a:ext cx="15327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zmýlit se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78437" y="4345940"/>
            <a:ext cx="13949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průmysl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35421" y="5949280"/>
            <a:ext cx="17524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Křesomysl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15626" y="5085184"/>
            <a:ext cx="1792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namyšlený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489398" y="5805264"/>
            <a:ext cx="12266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mydlář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8" y="5301208"/>
            <a:ext cx="16658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neomylný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5150645" y="5714092"/>
            <a:ext cx="17572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smyšlenka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94861" y="5700772"/>
            <a:ext cx="13628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mydliny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006629" y="4437112"/>
            <a:ext cx="10775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mýlka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55576" y="4293096"/>
            <a:ext cx="16658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umývadlo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228184" y="4786372"/>
            <a:ext cx="9268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omyl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236296" y="4437112"/>
            <a:ext cx="11576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myčka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67544" y="332656"/>
            <a:ext cx="79880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800" b="1" dirty="0" smtClean="0"/>
              <a:t>Přiřaď slova příbuzná ke slovům vyjmenovaným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914985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4.44444E-6 L 0.24549 -0.3215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274" y="-160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3.7037E-7 L -0.02014 -0.3740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7" y="-187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7.40741E-7 L 0.04167 -0.3817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83" y="-190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4.81481E-6 L 0.20851 -0.3847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417" y="-192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1.11111E-6 L 0.07535 -0.341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67" y="-170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3.7037E-7 L -0.02795 -0.39514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06" y="-197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7.40741E-7 L -0.29514 -0.5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757" y="-25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1.11111E-6 L 0.67292 -0.32153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646" y="-160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3.7037E-6 L -0.1908 -0.38172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549" y="-190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81481E-6 L -0.70122 -0.19561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069" y="-97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4.44444E-6 L -0.68889 -0.28541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444" y="-142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81481E-6 L 0.48542 -0.17453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271" y="-87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340768"/>
            <a:ext cx="8424936" cy="1944216"/>
          </a:xfrm>
        </p:spPr>
        <p:txBody>
          <a:bodyPr>
            <a:noAutofit/>
          </a:bodyPr>
          <a:lstStyle/>
          <a:p>
            <a:pPr algn="just"/>
            <a:r>
              <a:rPr lang="cs-CZ" dirty="0" err="1" smtClean="0">
                <a:solidFill>
                  <a:schemeClr val="tx1"/>
                </a:solidFill>
              </a:rPr>
              <a:t>Vym_šlím</a:t>
            </a:r>
            <a:r>
              <a:rPr lang="cs-CZ" dirty="0" smtClean="0">
                <a:solidFill>
                  <a:schemeClr val="tx1"/>
                </a:solidFill>
              </a:rPr>
              <a:t> si, </a:t>
            </a:r>
            <a:r>
              <a:rPr lang="cs-CZ" dirty="0" err="1" smtClean="0">
                <a:solidFill>
                  <a:schemeClr val="tx1"/>
                </a:solidFill>
              </a:rPr>
              <a:t>m_chačka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m_sliveký</a:t>
            </a:r>
            <a:r>
              <a:rPr lang="cs-CZ" dirty="0" smtClean="0">
                <a:solidFill>
                  <a:schemeClr val="tx1"/>
                </a:solidFill>
              </a:rPr>
              <a:t> bál, medvídek </a:t>
            </a:r>
            <a:r>
              <a:rPr lang="cs-CZ" dirty="0" err="1" smtClean="0">
                <a:solidFill>
                  <a:schemeClr val="tx1"/>
                </a:solidFill>
              </a:rPr>
              <a:t>m_val</a:t>
            </a:r>
            <a:r>
              <a:rPr lang="cs-CZ" dirty="0" smtClean="0">
                <a:solidFill>
                  <a:schemeClr val="tx1"/>
                </a:solidFill>
              </a:rPr>
              <a:t>, nová </a:t>
            </a:r>
            <a:r>
              <a:rPr lang="cs-CZ" dirty="0" err="1" smtClean="0">
                <a:solidFill>
                  <a:schemeClr val="tx1"/>
                </a:solidFill>
              </a:rPr>
              <a:t>m_sa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m_lí</a:t>
            </a:r>
            <a:r>
              <a:rPr lang="cs-CZ" dirty="0" smtClean="0">
                <a:solidFill>
                  <a:schemeClr val="tx1"/>
                </a:solidFill>
              </a:rPr>
              <a:t> žáci, m_  tam nepůjdeme, podej m_ pero, </a:t>
            </a:r>
            <a:r>
              <a:rPr lang="cs-CZ" dirty="0" err="1" smtClean="0">
                <a:solidFill>
                  <a:schemeClr val="tx1"/>
                </a:solidFill>
              </a:rPr>
              <a:t>nedom_šlený</a:t>
            </a:r>
            <a:r>
              <a:rPr lang="cs-CZ" dirty="0" smtClean="0">
                <a:solidFill>
                  <a:schemeClr val="tx1"/>
                </a:solidFill>
              </a:rPr>
              <a:t> nápad, </a:t>
            </a:r>
            <a:r>
              <a:rPr lang="cs-CZ" dirty="0" err="1" smtClean="0">
                <a:solidFill>
                  <a:schemeClr val="tx1"/>
                </a:solidFill>
              </a:rPr>
              <a:t>vzpom_nka</a:t>
            </a:r>
            <a:r>
              <a:rPr lang="cs-CZ" dirty="0" smtClean="0">
                <a:solidFill>
                  <a:schemeClr val="tx1"/>
                </a:solidFill>
              </a:rPr>
              <a:t>, červený </a:t>
            </a:r>
            <a:r>
              <a:rPr lang="cs-CZ" dirty="0" err="1" smtClean="0">
                <a:solidFill>
                  <a:schemeClr val="tx1"/>
                </a:solidFill>
              </a:rPr>
              <a:t>m_č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vym_t</a:t>
            </a:r>
            <a:r>
              <a:rPr lang="cs-CZ" dirty="0" smtClean="0">
                <a:solidFill>
                  <a:schemeClr val="tx1"/>
                </a:solidFill>
              </a:rPr>
              <a:t> sklenici, velký </a:t>
            </a:r>
            <a:r>
              <a:rPr lang="cs-CZ" dirty="0" err="1" smtClean="0">
                <a:solidFill>
                  <a:schemeClr val="tx1"/>
                </a:solidFill>
              </a:rPr>
              <a:t>om_l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Mojm_r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zm_lená</a:t>
            </a:r>
            <a:r>
              <a:rPr lang="cs-CZ" dirty="0" smtClean="0">
                <a:solidFill>
                  <a:schemeClr val="tx1"/>
                </a:solidFill>
              </a:rPr>
              <a:t> neplatí, </a:t>
            </a:r>
            <a:r>
              <a:rPr lang="cs-CZ" dirty="0" err="1" smtClean="0">
                <a:solidFill>
                  <a:schemeClr val="tx1"/>
                </a:solidFill>
              </a:rPr>
              <a:t>km_n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kom_n</a:t>
            </a:r>
            <a:r>
              <a:rPr lang="cs-CZ" dirty="0" smtClean="0">
                <a:solidFill>
                  <a:schemeClr val="tx1"/>
                </a:solidFill>
              </a:rPr>
              <a:t>, strojírenský </a:t>
            </a:r>
            <a:r>
              <a:rPr lang="cs-CZ" dirty="0" err="1" smtClean="0">
                <a:solidFill>
                  <a:schemeClr val="tx1"/>
                </a:solidFill>
              </a:rPr>
              <a:t>prům_sl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m_dlinkový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mam_nka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Doplň y/i.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99592" y="7034624"/>
            <a:ext cx="756084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/>
              <a:t>Vym</a:t>
            </a:r>
            <a:r>
              <a:rPr lang="cs-CZ" sz="2400" b="1" dirty="0" smtClean="0">
                <a:solidFill>
                  <a:srgbClr val="FF2F3E"/>
                </a:solidFill>
              </a:rPr>
              <a:t>ý</a:t>
            </a:r>
            <a:r>
              <a:rPr lang="cs-CZ" sz="2400" dirty="0" smtClean="0"/>
              <a:t>šlím </a:t>
            </a:r>
            <a:r>
              <a:rPr lang="cs-CZ" sz="2400" dirty="0"/>
              <a:t>si, </a:t>
            </a:r>
            <a:r>
              <a:rPr lang="cs-CZ" sz="2400" dirty="0" smtClean="0"/>
              <a:t>m</a:t>
            </a:r>
            <a:r>
              <a:rPr lang="cs-CZ" sz="2400" b="1" dirty="0" smtClean="0">
                <a:solidFill>
                  <a:srgbClr val="FF2F3E"/>
                </a:solidFill>
              </a:rPr>
              <a:t>í</a:t>
            </a:r>
            <a:r>
              <a:rPr lang="cs-CZ" sz="2400" dirty="0" smtClean="0"/>
              <a:t>chačka</a:t>
            </a:r>
            <a:r>
              <a:rPr lang="cs-CZ" sz="2400" dirty="0"/>
              <a:t>, </a:t>
            </a:r>
            <a:r>
              <a:rPr lang="cs-CZ" sz="2400" dirty="0" err="1" smtClean="0"/>
              <a:t>m</a:t>
            </a:r>
            <a:r>
              <a:rPr lang="cs-CZ" sz="2400" b="1" dirty="0" err="1">
                <a:solidFill>
                  <a:srgbClr val="FF2F3E"/>
                </a:solidFill>
              </a:rPr>
              <a:t>y</a:t>
            </a:r>
            <a:r>
              <a:rPr lang="cs-CZ" sz="2400" dirty="0" err="1" smtClean="0"/>
              <a:t>sliveký</a:t>
            </a:r>
            <a:r>
              <a:rPr lang="cs-CZ" sz="2400" dirty="0" smtClean="0"/>
              <a:t> </a:t>
            </a:r>
            <a:r>
              <a:rPr lang="cs-CZ" sz="2400" dirty="0"/>
              <a:t>bál, medvídek </a:t>
            </a:r>
            <a:r>
              <a:rPr lang="cs-CZ" sz="2400" dirty="0" smtClean="0"/>
              <a:t>m</a:t>
            </a:r>
            <a:r>
              <a:rPr lang="cs-CZ" sz="2400" b="1" dirty="0">
                <a:solidFill>
                  <a:srgbClr val="FF2F3E"/>
                </a:solidFill>
              </a:rPr>
              <a:t>ý</a:t>
            </a:r>
            <a:r>
              <a:rPr lang="cs-CZ" sz="2400" dirty="0" smtClean="0"/>
              <a:t>val</a:t>
            </a:r>
            <a:r>
              <a:rPr lang="cs-CZ" sz="2400" dirty="0"/>
              <a:t>, nová </a:t>
            </a:r>
            <a:r>
              <a:rPr lang="cs-CZ" sz="2400" dirty="0" smtClean="0"/>
              <a:t>m</a:t>
            </a:r>
            <a:r>
              <a:rPr lang="cs-CZ" sz="2400" b="1" dirty="0">
                <a:solidFill>
                  <a:srgbClr val="FF2F3E"/>
                </a:solidFill>
              </a:rPr>
              <a:t>í</a:t>
            </a:r>
            <a:r>
              <a:rPr lang="cs-CZ" sz="2400" dirty="0" smtClean="0"/>
              <a:t>sa</a:t>
            </a:r>
            <a:r>
              <a:rPr lang="cs-CZ" sz="2400" dirty="0"/>
              <a:t>, </a:t>
            </a:r>
            <a:r>
              <a:rPr lang="cs-CZ" sz="2400" dirty="0" smtClean="0"/>
              <a:t>m</a:t>
            </a:r>
            <a:r>
              <a:rPr lang="cs-CZ" sz="2400" b="1" dirty="0">
                <a:solidFill>
                  <a:srgbClr val="FF2F3E"/>
                </a:solidFill>
              </a:rPr>
              <a:t>i</a:t>
            </a:r>
            <a:r>
              <a:rPr lang="cs-CZ" sz="2400" dirty="0" smtClean="0"/>
              <a:t>lí </a:t>
            </a:r>
            <a:r>
              <a:rPr lang="cs-CZ" sz="2400" dirty="0"/>
              <a:t>žáci, </a:t>
            </a:r>
            <a:r>
              <a:rPr lang="cs-CZ" sz="2400" dirty="0" smtClean="0"/>
              <a:t>m</a:t>
            </a:r>
            <a:r>
              <a:rPr lang="cs-CZ" sz="2400" b="1" dirty="0" smtClean="0">
                <a:solidFill>
                  <a:srgbClr val="FF2F3E"/>
                </a:solidFill>
              </a:rPr>
              <a:t>y</a:t>
            </a:r>
            <a:r>
              <a:rPr lang="cs-CZ" sz="2400" dirty="0" smtClean="0"/>
              <a:t>  </a:t>
            </a:r>
            <a:r>
              <a:rPr lang="cs-CZ" sz="2400" dirty="0"/>
              <a:t>tam nepůjdeme, podej </a:t>
            </a:r>
            <a:r>
              <a:rPr lang="cs-CZ" sz="2400" dirty="0" smtClean="0"/>
              <a:t>m</a:t>
            </a:r>
            <a:r>
              <a:rPr lang="cs-CZ" sz="2400" b="1" dirty="0">
                <a:solidFill>
                  <a:srgbClr val="FF2F3E"/>
                </a:solidFill>
              </a:rPr>
              <a:t>i</a:t>
            </a:r>
            <a:r>
              <a:rPr lang="cs-CZ" sz="2400" dirty="0" smtClean="0"/>
              <a:t> </a:t>
            </a:r>
            <a:r>
              <a:rPr lang="cs-CZ" sz="2400" dirty="0"/>
              <a:t>pero, </a:t>
            </a:r>
            <a:r>
              <a:rPr lang="cs-CZ" sz="2400" dirty="0" smtClean="0"/>
              <a:t>nedom</a:t>
            </a:r>
            <a:r>
              <a:rPr lang="cs-CZ" sz="2400" b="1" dirty="0">
                <a:solidFill>
                  <a:srgbClr val="FF2F3E"/>
                </a:solidFill>
              </a:rPr>
              <a:t>y</a:t>
            </a:r>
            <a:r>
              <a:rPr lang="cs-CZ" sz="2400" dirty="0" smtClean="0"/>
              <a:t>šlený </a:t>
            </a:r>
            <a:r>
              <a:rPr lang="cs-CZ" sz="2400" dirty="0"/>
              <a:t>nápad, </a:t>
            </a:r>
            <a:r>
              <a:rPr lang="cs-CZ" sz="2400" dirty="0" smtClean="0"/>
              <a:t>vzpom</a:t>
            </a:r>
            <a:r>
              <a:rPr lang="cs-CZ" sz="2400" b="1" dirty="0">
                <a:solidFill>
                  <a:srgbClr val="FF2F3E"/>
                </a:solidFill>
              </a:rPr>
              <a:t>í</a:t>
            </a:r>
            <a:r>
              <a:rPr lang="cs-CZ" sz="2400" dirty="0" smtClean="0"/>
              <a:t>nka</a:t>
            </a:r>
            <a:r>
              <a:rPr lang="cs-CZ" sz="2400" dirty="0"/>
              <a:t>, červený </a:t>
            </a:r>
            <a:r>
              <a:rPr lang="cs-CZ" sz="2400" dirty="0" smtClean="0"/>
              <a:t>m</a:t>
            </a:r>
            <a:r>
              <a:rPr lang="cs-CZ" sz="2400" b="1" dirty="0">
                <a:solidFill>
                  <a:srgbClr val="FF2F3E"/>
                </a:solidFill>
              </a:rPr>
              <a:t>í</a:t>
            </a:r>
            <a:r>
              <a:rPr lang="cs-CZ" sz="2400" dirty="0" smtClean="0"/>
              <a:t>č</a:t>
            </a:r>
            <a:r>
              <a:rPr lang="cs-CZ" sz="2400" dirty="0"/>
              <a:t>, </a:t>
            </a:r>
            <a:r>
              <a:rPr lang="cs-CZ" sz="2400" dirty="0" smtClean="0"/>
              <a:t>vym</a:t>
            </a:r>
            <a:r>
              <a:rPr lang="cs-CZ" sz="2400" b="1" dirty="0">
                <a:solidFill>
                  <a:srgbClr val="FF2F3E"/>
                </a:solidFill>
              </a:rPr>
              <a:t>ý</a:t>
            </a:r>
            <a:r>
              <a:rPr lang="cs-CZ" sz="2400" dirty="0" smtClean="0"/>
              <a:t>t </a:t>
            </a:r>
            <a:r>
              <a:rPr lang="cs-CZ" sz="2400" dirty="0"/>
              <a:t>sklenici, velký </a:t>
            </a:r>
            <a:r>
              <a:rPr lang="cs-CZ" sz="2400" dirty="0" smtClean="0"/>
              <a:t>om</a:t>
            </a:r>
            <a:r>
              <a:rPr lang="cs-CZ" sz="2400" b="1" dirty="0">
                <a:solidFill>
                  <a:srgbClr val="FF2F3E"/>
                </a:solidFill>
              </a:rPr>
              <a:t>y</a:t>
            </a:r>
            <a:r>
              <a:rPr lang="cs-CZ" sz="2400" dirty="0" smtClean="0"/>
              <a:t>l</a:t>
            </a:r>
            <a:r>
              <a:rPr lang="cs-CZ" sz="2400" dirty="0"/>
              <a:t>, </a:t>
            </a:r>
            <a:r>
              <a:rPr lang="cs-CZ" sz="2400" dirty="0" smtClean="0"/>
              <a:t>Mojm</a:t>
            </a:r>
            <a:r>
              <a:rPr lang="cs-CZ" sz="2400" b="1" dirty="0">
                <a:solidFill>
                  <a:srgbClr val="FF2F3E"/>
                </a:solidFill>
              </a:rPr>
              <a:t>í</a:t>
            </a:r>
            <a:r>
              <a:rPr lang="cs-CZ" sz="2400" dirty="0" smtClean="0"/>
              <a:t>r</a:t>
            </a:r>
            <a:r>
              <a:rPr lang="cs-CZ" sz="2400" dirty="0"/>
              <a:t>, </a:t>
            </a:r>
            <a:r>
              <a:rPr lang="cs-CZ" sz="2400" dirty="0" smtClean="0"/>
              <a:t>zm</a:t>
            </a:r>
            <a:r>
              <a:rPr lang="cs-CZ" sz="2400" b="1" dirty="0">
                <a:solidFill>
                  <a:srgbClr val="FF2F3E"/>
                </a:solidFill>
              </a:rPr>
              <a:t>ý</a:t>
            </a:r>
            <a:r>
              <a:rPr lang="cs-CZ" sz="2400" dirty="0" smtClean="0"/>
              <a:t>lená </a:t>
            </a:r>
            <a:r>
              <a:rPr lang="cs-CZ" sz="2400" dirty="0"/>
              <a:t>neplatí, </a:t>
            </a:r>
            <a:r>
              <a:rPr lang="cs-CZ" sz="2400" dirty="0" smtClean="0"/>
              <a:t>km</a:t>
            </a:r>
            <a:r>
              <a:rPr lang="cs-CZ" sz="2400" b="1" dirty="0">
                <a:solidFill>
                  <a:srgbClr val="FF2F3E"/>
                </a:solidFill>
              </a:rPr>
              <a:t>í</a:t>
            </a:r>
            <a:r>
              <a:rPr lang="cs-CZ" sz="2400" dirty="0" smtClean="0"/>
              <a:t>n</a:t>
            </a:r>
            <a:r>
              <a:rPr lang="cs-CZ" sz="2400" dirty="0"/>
              <a:t>, </a:t>
            </a:r>
            <a:r>
              <a:rPr lang="cs-CZ" sz="2400" dirty="0" smtClean="0"/>
              <a:t>kom</a:t>
            </a:r>
            <a:r>
              <a:rPr lang="cs-CZ" sz="2400" b="1" dirty="0">
                <a:solidFill>
                  <a:srgbClr val="FF2F3E"/>
                </a:solidFill>
              </a:rPr>
              <a:t>í</a:t>
            </a:r>
            <a:r>
              <a:rPr lang="cs-CZ" sz="2400" dirty="0" smtClean="0"/>
              <a:t>n</a:t>
            </a:r>
            <a:r>
              <a:rPr lang="cs-CZ" sz="2400" dirty="0"/>
              <a:t>, strojírenský </a:t>
            </a:r>
            <a:r>
              <a:rPr lang="cs-CZ" sz="2400" dirty="0" smtClean="0"/>
              <a:t>prům</a:t>
            </a:r>
            <a:r>
              <a:rPr lang="cs-CZ" sz="2400" b="1" dirty="0">
                <a:solidFill>
                  <a:srgbClr val="FF2F3E"/>
                </a:solidFill>
              </a:rPr>
              <a:t>y</a:t>
            </a:r>
            <a:r>
              <a:rPr lang="cs-CZ" sz="2400" dirty="0" smtClean="0"/>
              <a:t>sl</a:t>
            </a:r>
            <a:r>
              <a:rPr lang="cs-CZ" sz="2400" dirty="0"/>
              <a:t>, </a:t>
            </a:r>
            <a:r>
              <a:rPr lang="cs-CZ" sz="2400" dirty="0" smtClean="0"/>
              <a:t>m</a:t>
            </a:r>
            <a:r>
              <a:rPr lang="cs-CZ" sz="2400" b="1" dirty="0">
                <a:solidFill>
                  <a:srgbClr val="FF2F3E"/>
                </a:solidFill>
              </a:rPr>
              <a:t>y</a:t>
            </a:r>
            <a:r>
              <a:rPr lang="cs-CZ" sz="2400" dirty="0" smtClean="0"/>
              <a:t>dlinkový</a:t>
            </a:r>
            <a:r>
              <a:rPr lang="cs-CZ" sz="2400" dirty="0"/>
              <a:t>, </a:t>
            </a:r>
            <a:r>
              <a:rPr lang="cs-CZ" sz="2400" dirty="0" smtClean="0"/>
              <a:t>mam</a:t>
            </a:r>
            <a:r>
              <a:rPr lang="cs-CZ" sz="2400" b="1" dirty="0" smtClean="0">
                <a:solidFill>
                  <a:srgbClr val="FF2F3E"/>
                </a:solidFill>
              </a:rPr>
              <a:t>i</a:t>
            </a:r>
            <a:r>
              <a:rPr lang="cs-CZ" sz="2400" dirty="0" smtClean="0"/>
              <a:t>nka.</a:t>
            </a:r>
            <a:endParaRPr lang="cs-CZ" sz="2400" dirty="0"/>
          </a:p>
        </p:txBody>
      </p:sp>
      <p:sp>
        <p:nvSpPr>
          <p:cNvPr id="7" name="Vývojový diagram: příprava 6"/>
          <p:cNvSpPr/>
          <p:nvPr/>
        </p:nvSpPr>
        <p:spPr>
          <a:xfrm>
            <a:off x="251520" y="3573016"/>
            <a:ext cx="1872208" cy="612648"/>
          </a:xfrm>
          <a:prstGeom prst="flowChartPreparati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Kontrola  klikni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62535E-8 L -0.004 -0.362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" y="-18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252728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chemeClr val="tx1"/>
                </a:solidFill>
              </a:rPr>
              <a:t>Zapiš si do slovníčku</a:t>
            </a:r>
            <a:br>
              <a:rPr lang="cs-CZ" sz="2800" b="1" dirty="0" smtClean="0">
                <a:solidFill>
                  <a:schemeClr val="tx1"/>
                </a:solidFill>
              </a:rPr>
            </a:b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33429" y="1556792"/>
            <a:ext cx="78258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MÝT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3877803" y="2996952"/>
            <a:ext cx="117852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MYSLIT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3897841" y="5517232"/>
            <a:ext cx="140775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MÝLIT SE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83767" y="1916832"/>
            <a:ext cx="626469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umývat, umývadlo, mýdlo, mydliny, mydlář, </a:t>
            </a:r>
            <a:r>
              <a:rPr lang="cs-CZ" sz="2000" dirty="0" err="1" smtClean="0"/>
              <a:t>mýdlinkový</a:t>
            </a:r>
            <a:r>
              <a:rPr lang="cs-CZ" sz="2000" dirty="0" smtClean="0"/>
              <a:t>, namydlit, vymydlit, umývárna, nemýt, promýt, vymýt, medvídek mýval, mycí linka, myčka, pomyje, smýt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483768" y="3434224"/>
            <a:ext cx="633670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nemyslit, vymyslit, výmysl, promyslit, pomyslit, pomýšlet, rozmyslet, nesmysl, mysl, úmysl, vymýšlet, přemýšlet, myslivna, myslitel, smysl, namyšlený, zamyšlený, smýšlet, smyšlenka, smyšlení, průmysl, nesmyslný, smyslný, myšlenka, nedomyšlený, průmyslový, Přemysl, Nezamysl, Křesomysl, Nezamyslice 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93924" y="5877272"/>
            <a:ext cx="60533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nemýlit se, neomylný, omyl, mýlka, neomylnost, zmýlit se, zmýlená neplatí</a:t>
            </a:r>
            <a:endParaRPr lang="cs-CZ" sz="2000" dirty="0"/>
          </a:p>
        </p:txBody>
      </p:sp>
      <p:pic>
        <p:nvPicPr>
          <p:cNvPr id="15" name="Picture 2" descr="Tibet, Člověk, Pes, Mísa, Mytí, Mýdlo, Jarně, Roztomilý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5" y="1536189"/>
            <a:ext cx="1800200" cy="1566737"/>
          </a:xfrm>
          <a:prstGeom prst="rect">
            <a:avLst/>
          </a:prstGeom>
          <a:noFill/>
        </p:spPr>
      </p:pic>
      <p:pic>
        <p:nvPicPr>
          <p:cNvPr id="16" name="Picture 4" descr="Lidé, Chlapec, Myšlení, Dítě, Pozorné, Myslím Ž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350" y="3356992"/>
            <a:ext cx="1187793" cy="1805672"/>
          </a:xfrm>
          <a:prstGeom prst="rect">
            <a:avLst/>
          </a:prstGeom>
          <a:noFill/>
        </p:spPr>
      </p:pic>
      <p:pic>
        <p:nvPicPr>
          <p:cNvPr id="17" name="Picture 6" descr="Confused Man - stock photo"/>
          <p:cNvPicPr>
            <a:picLocks noChangeAspect="1" noChangeArrowheads="1"/>
          </p:cNvPicPr>
          <p:nvPr/>
        </p:nvPicPr>
        <p:blipFill>
          <a:blip r:embed="rId4" cstate="print"/>
          <a:srcRect r="-1850" b="5584"/>
          <a:stretch>
            <a:fillRect/>
          </a:stretch>
        </p:blipFill>
        <p:spPr bwMode="auto">
          <a:xfrm>
            <a:off x="613384" y="5350536"/>
            <a:ext cx="1944216" cy="1277628"/>
          </a:xfrm>
          <a:prstGeom prst="rect">
            <a:avLst/>
          </a:prstGeom>
          <a:noFill/>
        </p:spPr>
      </p:pic>
      <p:sp>
        <p:nvSpPr>
          <p:cNvPr id="18" name="Obdélník 17"/>
          <p:cNvSpPr/>
          <p:nvPr/>
        </p:nvSpPr>
        <p:spPr>
          <a:xfrm>
            <a:off x="4023325" y="620688"/>
            <a:ext cx="62068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MY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615654" y="1052736"/>
            <a:ext cx="14863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my (všichni)</a:t>
            </a:r>
            <a:endParaRPr lang="cs-CZ" sz="20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268760"/>
            <a:ext cx="7920880" cy="5112568"/>
          </a:xfrm>
        </p:spPr>
        <p:txBody>
          <a:bodyPr>
            <a:normAutofit fontScale="92500" lnSpcReduction="20000"/>
          </a:bodyPr>
          <a:lstStyle/>
          <a:p>
            <a:r>
              <a:rPr lang="cs-CZ" i="1" u="sng" dirty="0" smtClean="0"/>
              <a:t>Použitá literatura: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Český jazyk pro 3 ročník základní školy. </a:t>
            </a:r>
            <a:r>
              <a:rPr lang="cs-CZ" sz="1600" dirty="0" err="1" smtClean="0">
                <a:solidFill>
                  <a:schemeClr val="tx1"/>
                </a:solidFill>
              </a:rPr>
              <a:t>Didaktis</a:t>
            </a:r>
            <a:r>
              <a:rPr lang="cs-CZ" sz="1600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Průvodce k učebnicím českého jazyka pro učitele 3. ročníku základních škol. </a:t>
            </a:r>
            <a:r>
              <a:rPr lang="cs-CZ" sz="1600" dirty="0" err="1" smtClean="0">
                <a:solidFill>
                  <a:schemeClr val="tx1"/>
                </a:solidFill>
              </a:rPr>
              <a:t>Didaktis</a:t>
            </a:r>
            <a:r>
              <a:rPr lang="cs-CZ" sz="1600" dirty="0" smtClean="0">
                <a:solidFill>
                  <a:schemeClr val="tx1"/>
                </a:solidFill>
              </a:rPr>
              <a:t>.</a:t>
            </a:r>
          </a:p>
          <a:p>
            <a:endParaRPr lang="cs-CZ" sz="1600" dirty="0"/>
          </a:p>
          <a:p>
            <a:r>
              <a:rPr lang="cs-CZ" i="1" u="sng" dirty="0" smtClean="0"/>
              <a:t>Internetové odkazy:</a:t>
            </a:r>
          </a:p>
          <a:p>
            <a:r>
              <a:rPr lang="pl-PL" sz="1600" b="1" dirty="0" smtClean="0">
                <a:solidFill>
                  <a:schemeClr val="tx1"/>
                </a:solidFill>
              </a:rPr>
              <a:t>NEUVEDEN. </a:t>
            </a:r>
            <a:r>
              <a:rPr lang="pl-PL" sz="1600" b="1" i="1" dirty="0" smtClean="0">
                <a:solidFill>
                  <a:schemeClr val="tx1"/>
                </a:solidFill>
              </a:rPr>
              <a:t>http://pixabay.com/</a:t>
            </a:r>
            <a:r>
              <a:rPr lang="pl-PL" sz="1600" b="1" dirty="0" smtClean="0">
                <a:solidFill>
                  <a:schemeClr val="tx1"/>
                </a:solidFill>
              </a:rPr>
              <a:t> [online]. [cit. 4.1.2014]. Dostupný na WWW</a:t>
            </a:r>
            <a:r>
              <a:rPr lang="pl-PL" sz="1600" dirty="0" smtClean="0"/>
              <a:t>: </a:t>
            </a:r>
            <a:r>
              <a:rPr lang="pl-PL" sz="1600" dirty="0" smtClean="0">
                <a:hlinkClick r:id="rId2"/>
              </a:rPr>
              <a:t>http://pixabay.com/cs/tibet-%C4%8Dlov%C4%9Bk-pes-m%C3%ADsa-myt%C3%AD-m%C3%BDdlo-92475/</a:t>
            </a:r>
            <a:endParaRPr lang="pl-PL" sz="1600" dirty="0" smtClean="0"/>
          </a:p>
          <a:p>
            <a:r>
              <a:rPr lang="pl-PL" sz="1600" b="1" dirty="0" smtClean="0">
                <a:solidFill>
                  <a:schemeClr val="tx1"/>
                </a:solidFill>
              </a:rPr>
              <a:t>NEUVEDEN. </a:t>
            </a:r>
            <a:r>
              <a:rPr lang="pl-PL" sz="1600" b="1" i="1" dirty="0" smtClean="0">
                <a:solidFill>
                  <a:schemeClr val="tx1"/>
                </a:solidFill>
              </a:rPr>
              <a:t>http://pixabay.com/</a:t>
            </a:r>
            <a:r>
              <a:rPr lang="pl-PL" sz="1600" b="1" dirty="0" smtClean="0">
                <a:solidFill>
                  <a:schemeClr val="tx1"/>
                </a:solidFill>
              </a:rPr>
              <a:t> [online]. [cit. 4.1.2014]. Dostupný na WWW</a:t>
            </a:r>
            <a:r>
              <a:rPr lang="pl-PL" sz="1600" dirty="0" smtClean="0"/>
              <a:t>: </a:t>
            </a:r>
            <a:r>
              <a:rPr lang="pl-PL" sz="1600" dirty="0" smtClean="0">
                <a:hlinkClick r:id="rId3"/>
              </a:rPr>
              <a:t>http://pixabay.com/cs/lid%C3%A9-chlapec-my%C5%A1len%C3%AD-d%C3%ADt%C4%9B-pozorn%C3%A9-28792/</a:t>
            </a:r>
            <a:endParaRPr lang="pl-PL" sz="1600" dirty="0" smtClean="0"/>
          </a:p>
          <a:p>
            <a:r>
              <a:rPr lang="pl-PL" sz="1600" b="1" dirty="0" smtClean="0">
                <a:solidFill>
                  <a:schemeClr val="tx1"/>
                </a:solidFill>
              </a:rPr>
              <a:t>WHITMAN. </a:t>
            </a:r>
            <a:r>
              <a:rPr lang="pl-PL" sz="1600" b="1" i="1" dirty="0" smtClean="0">
                <a:solidFill>
                  <a:schemeClr val="tx1"/>
                </a:solidFill>
              </a:rPr>
              <a:t>http://www.shutterstock.com/</a:t>
            </a:r>
            <a:r>
              <a:rPr lang="pl-PL" sz="1600" b="1" dirty="0" smtClean="0">
                <a:solidFill>
                  <a:schemeClr val="tx1"/>
                </a:solidFill>
              </a:rPr>
              <a:t> [online]. [cit. 4.1.2014]. Dostupný na WWW</a:t>
            </a:r>
            <a:r>
              <a:rPr lang="pl-PL" sz="1600" dirty="0" smtClean="0"/>
              <a:t>: </a:t>
            </a:r>
            <a:r>
              <a:rPr lang="pl-PL" sz="1600" dirty="0" smtClean="0">
                <a:hlinkClick r:id="rId4"/>
              </a:rPr>
              <a:t>http://</a:t>
            </a:r>
            <a:r>
              <a:rPr lang="pl-PL" sz="1600" dirty="0" smtClean="0">
                <a:hlinkClick r:id="rId4"/>
              </a:rPr>
              <a:t>www.shutterstock.com/pic-131546207/stock-photo-confused-man.html?src=rVdu6BmnwrTCZljEmuNLgA-1-2</a:t>
            </a:r>
            <a:endParaRPr lang="pl-PL" sz="1600" dirty="0" smtClean="0"/>
          </a:p>
          <a:p>
            <a:r>
              <a:rPr lang="pl-PL" sz="1600" b="1" dirty="0">
                <a:solidFill>
                  <a:schemeClr val="tx1"/>
                </a:solidFill>
              </a:rPr>
              <a:t>NEUVEDEN. </a:t>
            </a:r>
            <a:r>
              <a:rPr lang="pl-PL" sz="1600" b="1" i="1" dirty="0">
                <a:solidFill>
                  <a:schemeClr val="tx1"/>
                </a:solidFill>
              </a:rPr>
              <a:t>http://pixabay.com/</a:t>
            </a:r>
            <a:r>
              <a:rPr lang="pl-PL" sz="1600" b="1" dirty="0">
                <a:solidFill>
                  <a:schemeClr val="tx1"/>
                </a:solidFill>
              </a:rPr>
              <a:t> [online]. [cit. 16.1.2014]. Dostupný na WWW</a:t>
            </a:r>
            <a:r>
              <a:rPr lang="pl-PL" sz="1600" dirty="0"/>
              <a:t>: </a:t>
            </a:r>
            <a:r>
              <a:rPr lang="pl-PL" sz="1600" u="sng" dirty="0">
                <a:solidFill>
                  <a:schemeClr val="tx2">
                    <a:lumMod val="60000"/>
                    <a:lumOff val="40000"/>
                  </a:schemeClr>
                </a:solidFill>
                <a:hlinkClick r:id="rId5"/>
              </a:rPr>
              <a:t>http://pixabay.com/cs/o%C4%8Di-%C4%8Derven%C3%A1-%C4%8Dern%C3%A1-%C5%BElut%C3%A1-%C5%A1%C5%A5astn%C3%BD-34647</a:t>
            </a:r>
            <a:r>
              <a:rPr lang="pl-PL" sz="1600" u="sng" dirty="0" smtClean="0">
                <a:solidFill>
                  <a:schemeClr val="tx2">
                    <a:lumMod val="60000"/>
                    <a:lumOff val="40000"/>
                  </a:schemeClr>
                </a:solidFill>
                <a:hlinkClick r:id="rId5"/>
              </a:rPr>
              <a:t>/</a:t>
            </a:r>
            <a:endParaRPr lang="pl-PL" sz="1600" u="sng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pl-PL" sz="1600" b="1" dirty="0">
                <a:solidFill>
                  <a:schemeClr val="tx1"/>
                </a:solidFill>
              </a:rPr>
              <a:t>NEUVEDEN. </a:t>
            </a:r>
            <a:r>
              <a:rPr lang="pl-PL" sz="1600" b="1" i="1" dirty="0">
                <a:solidFill>
                  <a:schemeClr val="tx1"/>
                </a:solidFill>
              </a:rPr>
              <a:t>http://pixabay.com/</a:t>
            </a:r>
            <a:r>
              <a:rPr lang="pl-PL" sz="1600" b="1" dirty="0">
                <a:solidFill>
                  <a:schemeClr val="tx1"/>
                </a:solidFill>
              </a:rPr>
              <a:t> [online]. [cit. 16.1.2014]. Dostupný na WWW</a:t>
            </a:r>
            <a:r>
              <a:rPr lang="pl-PL" sz="1600" dirty="0"/>
              <a:t>: </a:t>
            </a:r>
            <a:r>
              <a:rPr lang="pl-PL" sz="1600" u="sng" dirty="0">
                <a:solidFill>
                  <a:schemeClr val="tx2">
                    <a:lumMod val="60000"/>
                    <a:lumOff val="40000"/>
                  </a:schemeClr>
                </a:solidFill>
                <a:hlinkClick r:id="rId6"/>
              </a:rPr>
              <a:t>http://pixabay.com/cs/internet-ikona-%C5%BElut%C3%A1-%C5%A1%C5%A5astn%C3%BD-tv%C3%A1%C5%99e-25515</a:t>
            </a:r>
            <a:r>
              <a:rPr lang="pl-PL" sz="1600" u="sng" dirty="0" smtClean="0">
                <a:solidFill>
                  <a:schemeClr val="tx2">
                    <a:lumMod val="60000"/>
                    <a:lumOff val="40000"/>
                  </a:schemeClr>
                </a:solidFill>
                <a:hlinkClick r:id="rId6"/>
              </a:rPr>
              <a:t>/</a:t>
            </a:r>
            <a:endParaRPr lang="pl-PL" sz="1600" u="sng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pl-PL" sz="1600" b="1" dirty="0">
                <a:solidFill>
                  <a:schemeClr val="tx1"/>
                </a:solidFill>
              </a:rPr>
              <a:t>NEUVEDEN. </a:t>
            </a:r>
            <a:r>
              <a:rPr lang="pl-PL" sz="1600" b="1" i="1" dirty="0">
                <a:solidFill>
                  <a:schemeClr val="tx1"/>
                </a:solidFill>
              </a:rPr>
              <a:t>http://pixabay.com/</a:t>
            </a:r>
            <a:r>
              <a:rPr lang="pl-PL" sz="1600" b="1" dirty="0">
                <a:solidFill>
                  <a:schemeClr val="tx1"/>
                </a:solidFill>
              </a:rPr>
              <a:t> [online]. [cit. 16.1.2014]. Dostupný na WWW: </a:t>
            </a:r>
            <a:r>
              <a:rPr lang="pl-PL" sz="1600" u="sng" dirty="0">
                <a:solidFill>
                  <a:schemeClr val="tx2">
                    <a:lumMod val="60000"/>
                    <a:lumOff val="40000"/>
                  </a:schemeClr>
                </a:solidFill>
              </a:rPr>
              <a:t>http://pixabay.com/cs/gandalf-tux-zv%C3%AD%C5%99e-pt%C3%A1k-vykouzlit-161456/</a:t>
            </a:r>
            <a:endParaRPr lang="pl-PL" sz="1600" u="sng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pl-PL" sz="1100" u="sng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pl-PL" sz="1100" dirty="0" smtClean="0"/>
          </a:p>
          <a:p>
            <a:pPr marL="0" indent="0">
              <a:buNone/>
            </a:pPr>
            <a:endParaRPr lang="cs-CZ" sz="2000" i="1" u="sng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858424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1767</TotalTime>
  <Words>880</Words>
  <Application>Microsoft Office PowerPoint</Application>
  <PresentationFormat>Předvádění na obrazovce (4:3)</PresentationFormat>
  <Paragraphs>161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Vlnění</vt:lpstr>
      <vt:lpstr>Základní škola a Mateřská škola Bílá Třemešná, okres Trutnov</vt:lpstr>
      <vt:lpstr>Anotace</vt:lpstr>
      <vt:lpstr>Vyjmenovaná slova po m</vt:lpstr>
      <vt:lpstr>            MY</vt:lpstr>
      <vt:lpstr>MÝT</vt:lpstr>
      <vt:lpstr>Prezentace aplikace PowerPoint</vt:lpstr>
      <vt:lpstr>MYSLIT</vt:lpstr>
      <vt:lpstr>MÝLIT SE</vt:lpstr>
      <vt:lpstr>Prezentace aplikace PowerPoint</vt:lpstr>
      <vt:lpstr>Prezentace aplikace PowerPoint</vt:lpstr>
      <vt:lpstr>Doplň y/i.</vt:lpstr>
      <vt:lpstr>Zapiš si do slovníčku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Markéta Žižková</cp:lastModifiedBy>
  <cp:revision>198</cp:revision>
  <cp:lastPrinted>2014-01-16T06:25:04Z</cp:lastPrinted>
  <dcterms:created xsi:type="dcterms:W3CDTF">2013-05-10T12:01:16Z</dcterms:created>
  <dcterms:modified xsi:type="dcterms:W3CDTF">2014-01-16T11:59:42Z</dcterms:modified>
</cp:coreProperties>
</file>