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8" r:id="rId6"/>
    <p:sldId id="265" r:id="rId7"/>
    <p:sldId id="267" r:id="rId8"/>
    <p:sldId id="266" r:id="rId9"/>
    <p:sldId id="269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AFA"/>
    <a:srgbClr val="FB33ED"/>
    <a:srgbClr val="FF2F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Český jazyk pro I. stupeň ZŠ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Markéta Žižková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Markéta Žižková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Český jazyk pro I. stupeň ZŠ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028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JPamVRKWRG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OpNN-reD66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d%C5%AFm-dom%C3%A1c%C3%AD-m%C3%A1lo-lampy-budova-161041/" TargetMode="External"/><Relationship Id="rId2" Type="http://schemas.openxmlformats.org/officeDocument/2006/relationships/hyperlink" Target="http://pixabay.com/cs/asociace-spole%C4%8Denstv%C3%AD-skupina-152746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ondola_2_(7224012446).jpg" TargetMode="External"/><Relationship Id="rId5" Type="http://schemas.openxmlformats.org/officeDocument/2006/relationships/hyperlink" Target="http://pixabay.com/cs/pt%C3%A1k-pica-pica-corvidae-pt%C3%A1ci-164045/" TargetMode="External"/><Relationship Id="rId4" Type="http://schemas.openxmlformats.org/officeDocument/2006/relationships/hyperlink" Target="http://pixabay.com/cs/byt-%C4%8Di%C5%A1t%C4%9Bn%C3%AD-kreslen%C3%BD-film-d%C4%9Bv%C4%8De-16221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811957"/>
            <a:ext cx="7660373" cy="4065315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Inovativní  </a:t>
            </a:r>
            <a:r>
              <a:rPr lang="cs-CZ" sz="1800" dirty="0" smtClean="0">
                <a:solidFill>
                  <a:schemeClr val="tx1"/>
                </a:solidFill>
              </a:rPr>
              <a:t>pomůcka k výuce českého jazyka</a:t>
            </a: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pro 3. třídu základní školy. </a:t>
            </a:r>
            <a:r>
              <a:rPr lang="cs-CZ" sz="1800" dirty="0" smtClean="0">
                <a:solidFill>
                  <a:schemeClr val="tx1"/>
                </a:solidFill>
              </a:rPr>
              <a:t>Úvod </a:t>
            </a:r>
            <a:r>
              <a:rPr lang="cs-CZ" sz="1800" dirty="0" smtClean="0">
                <a:solidFill>
                  <a:schemeClr val="tx1"/>
                </a:solidFill>
              </a:rPr>
              <a:t>do vyjmenovaných slov po </a:t>
            </a:r>
            <a:r>
              <a:rPr lang="cs-CZ" sz="1800" dirty="0" smtClean="0">
                <a:solidFill>
                  <a:schemeClr val="tx1"/>
                </a:solidFill>
              </a:rPr>
              <a:t>b – </a:t>
            </a:r>
            <a:r>
              <a:rPr lang="cs-CZ" sz="1800" b="1" dirty="0" smtClean="0">
                <a:solidFill>
                  <a:schemeClr val="tx1"/>
                </a:solidFill>
              </a:rPr>
              <a:t>bydlit, obyvatel, byt</a:t>
            </a:r>
            <a:r>
              <a:rPr lang="cs-CZ" sz="1800" dirty="0" smtClean="0">
                <a:solidFill>
                  <a:schemeClr val="tx1"/>
                </a:solidFill>
              </a:rPr>
              <a:t>. </a:t>
            </a:r>
            <a:r>
              <a:rPr lang="cs-CZ" sz="1800" dirty="0" smtClean="0">
                <a:solidFill>
                  <a:schemeClr val="tx1"/>
                </a:solidFill>
              </a:rPr>
              <a:t>Časová dotace – se zápisem do notýsku  - celá hodina.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První a druhý snímek – úvod, anotace.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Třetí snímek – vyjmenovaná slova po </a:t>
            </a:r>
            <a:r>
              <a:rPr lang="cs-CZ" sz="1800" dirty="0" err="1" smtClean="0">
                <a:solidFill>
                  <a:schemeClr val="tx1"/>
                </a:solidFill>
              </a:rPr>
              <a:t>b</a:t>
            </a:r>
            <a:r>
              <a:rPr lang="cs-CZ" sz="1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Čtvrtý snímek – seznámení s vyjmenovaným slovem – </a:t>
            </a:r>
            <a:r>
              <a:rPr lang="cs-CZ" sz="1800" b="1" dirty="0" smtClean="0">
                <a:solidFill>
                  <a:schemeClr val="tx1"/>
                </a:solidFill>
              </a:rPr>
              <a:t>bydlet</a:t>
            </a:r>
            <a:r>
              <a:rPr lang="cs-CZ" sz="1800" dirty="0" smtClean="0">
                <a:solidFill>
                  <a:schemeClr val="tx1"/>
                </a:solidFill>
              </a:rPr>
              <a:t> – děti hledají slova příbuzná, po kliknutí na slovo vyjmenované se odkryje část obrázku.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Pátý snímek – upozornění na </a:t>
            </a:r>
            <a:r>
              <a:rPr lang="cs-CZ" sz="1800" b="1" dirty="0" smtClean="0">
                <a:solidFill>
                  <a:schemeClr val="tx1"/>
                </a:solidFill>
              </a:rPr>
              <a:t>bydlo/bidlo.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Šestý snímek - seznámení s vyjmenovaným slovem – </a:t>
            </a:r>
            <a:r>
              <a:rPr lang="cs-CZ" sz="1800" b="1" dirty="0" smtClean="0">
                <a:solidFill>
                  <a:schemeClr val="tx1"/>
                </a:solidFill>
              </a:rPr>
              <a:t>obyvatel </a:t>
            </a:r>
            <a:r>
              <a:rPr lang="cs-CZ" sz="1800" dirty="0" smtClean="0">
                <a:solidFill>
                  <a:schemeClr val="tx1"/>
                </a:solidFill>
              </a:rPr>
              <a:t>– děti hledají slova příbuzná, po kliknutí na slovo vyjmenované se odkryje část obrázku. Po kliknutí na </a:t>
            </a:r>
            <a:r>
              <a:rPr lang="cs-CZ" sz="1800" dirty="0" err="1" smtClean="0">
                <a:solidFill>
                  <a:schemeClr val="tx1"/>
                </a:solidFill>
              </a:rPr>
              <a:t>smajlíka</a:t>
            </a:r>
            <a:r>
              <a:rPr lang="cs-CZ" sz="1800" dirty="0" smtClean="0">
                <a:solidFill>
                  <a:schemeClr val="tx1"/>
                </a:solidFill>
              </a:rPr>
              <a:t> se spustí písnička (www.</a:t>
            </a:r>
            <a:r>
              <a:rPr lang="cs-CZ" sz="1800" dirty="0" err="1" smtClean="0">
                <a:solidFill>
                  <a:schemeClr val="tx1"/>
                </a:solidFill>
              </a:rPr>
              <a:t>youtube.com</a:t>
            </a:r>
            <a:r>
              <a:rPr lang="cs-CZ" sz="1800" dirty="0" smtClean="0">
                <a:solidFill>
                  <a:schemeClr val="tx1"/>
                </a:solidFill>
              </a:rPr>
              <a:t>).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Sedmý snímek - seznámení s vyjmenovaným slovem – </a:t>
            </a:r>
            <a:r>
              <a:rPr lang="cs-CZ" sz="1800" b="1" dirty="0" smtClean="0">
                <a:solidFill>
                  <a:schemeClr val="tx1"/>
                </a:solidFill>
              </a:rPr>
              <a:t>byt</a:t>
            </a:r>
            <a:r>
              <a:rPr lang="cs-CZ" sz="1800" dirty="0" smtClean="0">
                <a:solidFill>
                  <a:schemeClr val="tx1"/>
                </a:solidFill>
              </a:rPr>
              <a:t> - děti hledají slova příbuzná, po kliknutí na slovo vyjmenované se odkryje část obrázku.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Osmý snímek – děti doplňují  i/y, po kliknutí na správné i/y dojde k doplnění slova.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Devátý snímek - zápis slov vyjmenovaných a příbuzných do slovníčku.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Desátý snímek - zdroje</a:t>
            </a:r>
          </a:p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Být, </a:t>
            </a:r>
            <a:r>
              <a:rPr lang="cs-CZ" sz="4000" dirty="0" smtClean="0">
                <a:solidFill>
                  <a:schemeClr val="tx1"/>
                </a:solidFill>
              </a:rPr>
              <a:t>bydlit, </a:t>
            </a:r>
            <a:r>
              <a:rPr lang="cs-CZ" sz="4000" dirty="0" smtClean="0">
                <a:solidFill>
                  <a:schemeClr val="tx1"/>
                </a:solidFill>
              </a:rPr>
              <a:t>obyvatel, byt, příbytek, nábytek, dobytek, obyčej, bystrý, bylina, kobyla, býk, </a:t>
            </a:r>
            <a:r>
              <a:rPr lang="cs-CZ" sz="4000" dirty="0" smtClean="0">
                <a:solidFill>
                  <a:schemeClr val="tx1"/>
                </a:solidFill>
              </a:rPr>
              <a:t>Přibyslav.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</p:spPr>
        <p:txBody>
          <a:bodyPr>
            <a:normAutofit/>
          </a:bodyPr>
          <a:lstStyle/>
          <a:p>
            <a:r>
              <a:rPr lang="cs-CZ" sz="5400" dirty="0" smtClean="0"/>
              <a:t>Vyjmenovaná slova po b</a:t>
            </a:r>
            <a:endParaRPr lang="cs-CZ" sz="5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467544" y="2492896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bydlo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732240" y="2564904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      </a:t>
            </a:r>
            <a:r>
              <a:rPr lang="cs-CZ" b="1" dirty="0" smtClean="0">
                <a:solidFill>
                  <a:schemeClr val="tx1"/>
                </a:solidFill>
              </a:rPr>
              <a:t>obydlí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91880" y="47667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BYDLIT</a:t>
            </a:r>
            <a:r>
              <a:rPr lang="cs-CZ" sz="4800" dirty="0" smtClean="0"/>
              <a:t>    </a:t>
            </a:r>
            <a:endParaRPr lang="cs-CZ" sz="4800" dirty="0"/>
          </a:p>
        </p:txBody>
      </p:sp>
      <p:pic>
        <p:nvPicPr>
          <p:cNvPr id="1026" name="Picture 2" descr="Dům, Domácí, Málo, Lampy, Budova, Architektura, Okn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83967" y="2927497"/>
            <a:ext cx="1464097" cy="172563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67544" y="1556792"/>
            <a:ext cx="4262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Najdi slova příbuzná ke slovu bydlit</a:t>
            </a:r>
          </a:p>
          <a:p>
            <a:pPr marL="342900" indent="-342900">
              <a:buAutoNum type="arabicPeriod"/>
            </a:pPr>
            <a:r>
              <a:rPr lang="cs-CZ" dirty="0" smtClean="0"/>
              <a:t>Každé slovo vysvětli a utvoř s ním větu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67544" y="4581128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bydlení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635896" y="5661248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zabydlit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67544" y="5661248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kabina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67544" y="3573016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bitva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732240" y="4581128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obilí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732240" y="3573016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hbitý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732240" y="5661248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      bydliště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3059832" y="3068960"/>
            <a:ext cx="1346448" cy="127444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3585592" y="2564904"/>
            <a:ext cx="1346448" cy="127444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4211960" y="3140968"/>
            <a:ext cx="1346448" cy="12744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>
            <a:hlinkClick r:id="rId2"/>
          </p:cNvPr>
          <p:cNvSpPr/>
          <p:nvPr/>
        </p:nvSpPr>
        <p:spPr>
          <a:xfrm>
            <a:off x="4067944" y="4005064"/>
            <a:ext cx="1346448" cy="127444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3131840" y="3933056"/>
            <a:ext cx="1346448" cy="12744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7596336" y="2996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7.03704E-6 L -0.48039 -0.62985 " pathEditMode="relative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56 0.01227 L -0.31788 0.55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2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37535 0.463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0" y="2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27292 -0.575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2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15486 -0.6703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0" y="-3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805 0.64051 " pathEditMode="relative" ptsTypes="AA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6 L 0.18889 0.31481 " pathEditMode="relative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0.16273 L -0.22848 0.47778 " pathEditMode="relative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5.92593E-6 L 0.0158 0.66157 " pathEditMode="relative" ptsTypes="AA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</a:rPr>
              <a:t>POZOR!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1988840"/>
            <a:ext cx="13949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bydlo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07960" y="1988840"/>
            <a:ext cx="1268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bidlo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2852936"/>
            <a:ext cx="27687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dlo = živobytí, postavení</a:t>
            </a:r>
          </a:p>
          <a:p>
            <a:r>
              <a:rPr lang="cs-CZ" dirty="0" smtClean="0"/>
              <a:t>Př.:  Pálí ho dobré bydlo.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2852936"/>
            <a:ext cx="3815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dlo = delší tyč, tyčka, hubený člověk</a:t>
            </a:r>
          </a:p>
          <a:p>
            <a:r>
              <a:rPr lang="cs-CZ" dirty="0" smtClean="0"/>
              <a:t>Př.: Pověs prádlo na bidlo.</a:t>
            </a:r>
            <a:endParaRPr lang="cs-CZ" dirty="0"/>
          </a:p>
        </p:txBody>
      </p:sp>
      <p:pic>
        <p:nvPicPr>
          <p:cNvPr id="22530" name="Picture 2" descr="Pták, Pica Pica, Corvidae, Ptáci, Champaign, Slep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4077072"/>
            <a:ext cx="1206351" cy="1820907"/>
          </a:xfrm>
          <a:prstGeom prst="rect">
            <a:avLst/>
          </a:prstGeom>
          <a:noFill/>
        </p:spPr>
      </p:pic>
      <p:pic>
        <p:nvPicPr>
          <p:cNvPr id="22532" name="Picture 4" descr="File:Gondola 2 (722401244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8785" y="4077072"/>
            <a:ext cx="2555503" cy="1747325"/>
          </a:xfrm>
          <a:prstGeom prst="rect">
            <a:avLst/>
          </a:prstGeom>
          <a:noFill/>
        </p:spPr>
      </p:pic>
      <p:pic>
        <p:nvPicPr>
          <p:cNvPr id="22536" name="Picture 8" descr="Rodina, Dospělí, Člověk, Dítě, Matka, Otec, S Úsměve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717032"/>
            <a:ext cx="1803003" cy="216902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OBYVATEL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9461" name="Picture 5" descr="Asociace, Společenství, Skupina, Schůzka, Lidé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348880"/>
            <a:ext cx="2376264" cy="2376264"/>
          </a:xfrm>
          <a:prstGeom prst="rect">
            <a:avLst/>
          </a:prstGeom>
          <a:noFill/>
        </p:spPr>
      </p:pic>
      <p:sp>
        <p:nvSpPr>
          <p:cNvPr id="10" name="Zaoblený obdélník 9"/>
          <p:cNvSpPr/>
          <p:nvPr/>
        </p:nvSpPr>
        <p:spPr>
          <a:xfrm>
            <a:off x="467544" y="414908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obyvatelstvo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67544" y="2780928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obilí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67544" y="558924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bílá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579779" y="558924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obývat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692014" y="558924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obývací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804248" y="5589240"/>
            <a:ext cx="1656184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sbírka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04248" y="4149080"/>
            <a:ext cx="163448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bída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804248" y="2708920"/>
            <a:ext cx="163448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neobyvatelný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1268760"/>
            <a:ext cx="42627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 smtClean="0"/>
              <a:t>Najdi slova příbuzná ke slovu obyvatel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Každé slovo vysvětli a utvoř s ním větu</a:t>
            </a:r>
          </a:p>
          <a:p>
            <a:pPr marL="342900" indent="-342900">
              <a:buAutoNum type="arabicPeriod"/>
            </a:pPr>
            <a:endParaRPr lang="cs-CZ" dirty="0" smtClean="0"/>
          </a:p>
        </p:txBody>
      </p:sp>
      <p:sp>
        <p:nvSpPr>
          <p:cNvPr id="21" name="Elipsa 20"/>
          <p:cNvSpPr/>
          <p:nvPr/>
        </p:nvSpPr>
        <p:spPr>
          <a:xfrm>
            <a:off x="2771800" y="2204864"/>
            <a:ext cx="2160240" cy="20162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067944" y="3356992"/>
            <a:ext cx="2160240" cy="20162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139952" y="2204864"/>
            <a:ext cx="2160240" cy="20162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843808" y="3284984"/>
            <a:ext cx="2160240" cy="20162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>
            <a:hlinkClick r:id="rId2"/>
          </p:cNvPr>
          <p:cNvSpPr/>
          <p:nvPr/>
        </p:nvSpPr>
        <p:spPr>
          <a:xfrm>
            <a:off x="7812360" y="1412776"/>
            <a:ext cx="576064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7236296" y="417438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 splnění úkolů na mě klikni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28333 0.5460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2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-0.03148 L 0.30729 0.546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2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2441 -0.6405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-3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25191 -0.6405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0" y="-3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6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23528" y="4026768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bytná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23528" y="5445224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holubička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599892" y="5445224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Bytex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876256" y="5445224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vlnobití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876256" y="4098776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nebytový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876256" y="2708920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slabika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876256" y="1484784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bytový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23528" y="2730624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byteček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323528" y="1412776"/>
            <a:ext cx="1872208" cy="914400"/>
          </a:xfrm>
          <a:prstGeom prst="roundRect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babička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484" name="Picture 4" descr="Byt, Čištění, Kreslený Film, Děvče, Uklízení, Sweap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132856"/>
            <a:ext cx="3384376" cy="2522418"/>
          </a:xfrm>
          <a:prstGeom prst="rect">
            <a:avLst/>
          </a:prstGeom>
          <a:noFill/>
        </p:spPr>
      </p:pic>
      <p:sp>
        <p:nvSpPr>
          <p:cNvPr id="28" name="Obdélník 27"/>
          <p:cNvSpPr/>
          <p:nvPr/>
        </p:nvSpPr>
        <p:spPr>
          <a:xfrm>
            <a:off x="3312368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Najdi slova příbuzná ke slovu byt</a:t>
            </a:r>
          </a:p>
          <a:p>
            <a:pPr marL="342900" indent="-342900">
              <a:buAutoNum type="arabicPeriod"/>
            </a:pPr>
            <a:r>
              <a:rPr lang="cs-CZ" dirty="0" smtClean="0"/>
              <a:t>Každé slovo vysvětli a utvoř s ním větu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141988" y="260648"/>
            <a:ext cx="13244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BYT</a:t>
            </a:r>
            <a:endParaRPr lang="cs-CZ" sz="5400" dirty="0"/>
          </a:p>
        </p:txBody>
      </p:sp>
      <p:sp>
        <p:nvSpPr>
          <p:cNvPr id="31" name="Elipsa 30"/>
          <p:cNvSpPr/>
          <p:nvPr/>
        </p:nvSpPr>
        <p:spPr>
          <a:xfrm>
            <a:off x="2411760" y="1556792"/>
            <a:ext cx="2160240" cy="2016224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3059832" y="1988840"/>
            <a:ext cx="2160240" cy="20162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4355976" y="1556792"/>
            <a:ext cx="2160240" cy="2016224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4283968" y="3212976"/>
            <a:ext cx="2160240" cy="2016224"/>
          </a:xfrm>
          <a:prstGeom prst="ellipse">
            <a:avLst/>
          </a:prstGeom>
          <a:solidFill>
            <a:srgbClr val="FECA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2339752" y="3140968"/>
            <a:ext cx="2160240" cy="20162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29913 0.5564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0" y="2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0.2441 0.577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2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0.18889 -0.53542 " pathEditMode="relative" ptsTypes="AA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06302 -0.57732 " pathEditMode="relative" ptsTypes="AA">
                                      <p:cBhvr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7" dur="50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3386 -0.51458 " pathEditMode="relative" ptsTypes="AA">
                                      <p:cBhvr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  <p:bldP spid="26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63285" y="548680"/>
            <a:ext cx="39004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/>
              <a:t>Zdůvodni pravopis</a:t>
            </a:r>
            <a:r>
              <a:rPr lang="cs-CZ" dirty="0" smtClean="0"/>
              <a:t>.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  Najdi přísloví, vysvětli je</a:t>
            </a:r>
            <a:r>
              <a:rPr lang="cs-CZ" b="1" dirty="0" smtClean="0"/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1628800"/>
            <a:ext cx="3430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Pálí  ho  dobré b_ </a:t>
            </a:r>
            <a:r>
              <a:rPr lang="cs-CZ" sz="2800" dirty="0" err="1" smtClean="0"/>
              <a:t>dlo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276872"/>
            <a:ext cx="2918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Třít  b_</a:t>
            </a:r>
            <a:r>
              <a:rPr lang="cs-CZ" sz="2800" dirty="0" err="1" smtClean="0"/>
              <a:t>du</a:t>
            </a:r>
            <a:r>
              <a:rPr lang="cs-CZ" sz="2800" dirty="0" smtClean="0"/>
              <a:t>  s nouzí.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924944"/>
            <a:ext cx="3151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Má  b_t  jako klícku.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3645024"/>
            <a:ext cx="3865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Chlub_l  se  cizím  peřím.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4365104"/>
            <a:ext cx="5296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 jsme ob_</a:t>
            </a:r>
            <a:r>
              <a:rPr lang="cs-CZ" sz="2800" dirty="0" err="1" smtClean="0"/>
              <a:t>vateli</a:t>
            </a:r>
            <a:r>
              <a:rPr lang="cs-CZ" sz="2800" dirty="0" smtClean="0"/>
              <a:t> velkého města.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5013176"/>
            <a:ext cx="3365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 dlouhý jako b_</a:t>
            </a:r>
            <a:r>
              <a:rPr lang="cs-CZ" sz="2800" dirty="0" err="1" smtClean="0"/>
              <a:t>dlo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5642084"/>
            <a:ext cx="3951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Můj strýc b_dlí na sídlišti.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740902" y="1681644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33122" y="1700808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40902" y="225770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ý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40902" y="290578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40902" y="362586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40902" y="434594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40902" y="5013176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40902" y="5570076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33122" y="2329716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í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33122" y="292494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405130" y="364502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405130" y="4417948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405130" y="508518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405130" y="5589240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38246 -0.0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8 0.00671 L -0.56354 0.006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63125 0.0039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46111 0.0067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5.18519E-6 L -0.45676 -0.01065 " pathEditMode="relative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47257 0.01065 " pathEditMode="relative" ptsTypes="AA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62344 -0.0037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4" grpId="0"/>
      <p:bldP spid="15" grpId="1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Zapiš si do slovníčku slovo vyjmenované a k němu slova příbuzná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17499" y="2060848"/>
            <a:ext cx="1202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BYDLIT 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851920" y="3645024"/>
            <a:ext cx="1583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OBYVATEL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4375223" y="5301208"/>
            <a:ext cx="700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BYT</a:t>
            </a:r>
            <a:endParaRPr lang="cs-CZ" sz="2400" b="1" dirty="0"/>
          </a:p>
        </p:txBody>
      </p:sp>
      <p:pic>
        <p:nvPicPr>
          <p:cNvPr id="1026" name="Picture 2" descr="Dům, Domácí, Málo, Lampy, Budova, Architektura, Ok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1008112" cy="1188198"/>
          </a:xfrm>
          <a:prstGeom prst="rect">
            <a:avLst/>
          </a:prstGeom>
          <a:noFill/>
        </p:spPr>
      </p:pic>
      <p:pic>
        <p:nvPicPr>
          <p:cNvPr id="1028" name="Picture 4" descr="Asociace, Společenství, Skupina, Schůz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645024"/>
            <a:ext cx="1130374" cy="1130374"/>
          </a:xfrm>
          <a:prstGeom prst="rect">
            <a:avLst/>
          </a:prstGeom>
          <a:noFill/>
        </p:spPr>
      </p:pic>
      <p:pic>
        <p:nvPicPr>
          <p:cNvPr id="1030" name="Picture 6" descr="Byt, Čištění, Kreslený Film, Děvč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301208"/>
            <a:ext cx="1428750" cy="1057276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195736" y="2564904"/>
            <a:ext cx="5270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bydlo, bydlení, zabydlit, bydliště, obydlí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4149080"/>
            <a:ext cx="6009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obyvatelstvo, obývat, obývací, neobyvatelný 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5805264"/>
            <a:ext cx="5383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Bytex, byteček, bytový, nebytový, bytná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7408333" cy="4392488"/>
          </a:xfrm>
        </p:spPr>
        <p:txBody>
          <a:bodyPr>
            <a:normAutofit lnSpcReduction="1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1300" dirty="0" smtClean="0">
                <a:solidFill>
                  <a:schemeClr val="tx1"/>
                </a:solidFill>
              </a:rPr>
              <a:t>Český jazyk pro 3. ročník základní školy. </a:t>
            </a:r>
            <a:r>
              <a:rPr lang="cs-CZ" sz="1300" dirty="0" err="1" smtClean="0">
                <a:solidFill>
                  <a:schemeClr val="tx1"/>
                </a:solidFill>
              </a:rPr>
              <a:t>Didaktis</a:t>
            </a:r>
            <a:r>
              <a:rPr lang="cs-CZ" sz="1300" dirty="0" smtClean="0">
                <a:solidFill>
                  <a:schemeClr val="tx1"/>
                </a:solidFill>
              </a:rPr>
              <a:t>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i="1" u="sng" dirty="0" smtClean="0"/>
              <a:t>Internetové odkazy:</a:t>
            </a:r>
          </a:p>
          <a:p>
            <a:r>
              <a:rPr lang="pl-PL" sz="1300" b="1" dirty="0" smtClean="0">
                <a:solidFill>
                  <a:schemeClr val="tx1"/>
                </a:solidFill>
              </a:rPr>
              <a:t>NEUVEDEN. </a:t>
            </a:r>
            <a:r>
              <a:rPr lang="pl-PL" sz="13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300" b="1" dirty="0" smtClean="0">
                <a:solidFill>
                  <a:schemeClr val="tx1"/>
                </a:solidFill>
              </a:rPr>
              <a:t> [online]. [cit. 2.11.2013]. Dostupný na WWW</a:t>
            </a:r>
            <a:r>
              <a:rPr lang="pl-PL" sz="1300" dirty="0" smtClean="0"/>
              <a:t>: </a:t>
            </a:r>
            <a:r>
              <a:rPr lang="pl-PL" sz="1300" dirty="0" smtClean="0">
                <a:hlinkClick r:id="rId2"/>
              </a:rPr>
              <a:t>http://pixabay.com/cs/asociace-spole%C4%8Denstv%C3%AD-skupina-152746/</a:t>
            </a:r>
            <a:endParaRPr lang="pl-PL" sz="1300" dirty="0" smtClean="0"/>
          </a:p>
          <a:p>
            <a:r>
              <a:rPr lang="pl-PL" sz="1300" b="1" dirty="0" smtClean="0">
                <a:solidFill>
                  <a:schemeClr val="tx1"/>
                </a:solidFill>
              </a:rPr>
              <a:t>NEUVEDEN. </a:t>
            </a:r>
            <a:r>
              <a:rPr lang="pl-PL" sz="13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300" b="1" dirty="0" smtClean="0">
                <a:solidFill>
                  <a:schemeClr val="tx1"/>
                </a:solidFill>
              </a:rPr>
              <a:t> [online]. [cit. 2.11.2013]. Dostupný na WWW</a:t>
            </a:r>
            <a:r>
              <a:rPr lang="pl-PL" sz="1300" dirty="0" smtClean="0"/>
              <a:t>: </a:t>
            </a:r>
            <a:r>
              <a:rPr lang="pl-PL" sz="1300" dirty="0" smtClean="0">
                <a:hlinkClick r:id="rId3"/>
              </a:rPr>
              <a:t>http://pixabay.com/cs/d%C5%AFm-dom%C3%A1c%C3%AD-m%C3%A1lo-lampy-budova-161041/</a:t>
            </a:r>
            <a:endParaRPr lang="pl-PL" sz="1300" dirty="0" smtClean="0"/>
          </a:p>
          <a:p>
            <a:r>
              <a:rPr lang="pl-PL" sz="1300" b="1" dirty="0" smtClean="0">
                <a:solidFill>
                  <a:schemeClr val="tx1"/>
                </a:solidFill>
              </a:rPr>
              <a:t>NEUVEDEN. </a:t>
            </a:r>
            <a:r>
              <a:rPr lang="pl-PL" sz="13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300" b="1" dirty="0" smtClean="0">
                <a:solidFill>
                  <a:schemeClr val="tx1"/>
                </a:solidFill>
              </a:rPr>
              <a:t> [online]. [cit. 2.11.2013]. Dostupný na WWW</a:t>
            </a:r>
            <a:r>
              <a:rPr lang="pl-PL" sz="1300" dirty="0" smtClean="0"/>
              <a:t>: </a:t>
            </a:r>
            <a:r>
              <a:rPr lang="pl-PL" sz="1300" dirty="0" smtClean="0">
                <a:hlinkClick r:id="rId4"/>
              </a:rPr>
              <a:t>http://pixabay.com/cs/byt-%C4%8Di%C5%A1t%C4%9Bn%C3%AD-kreslen%C3%BD-film-d%C4%9Bv%C4%8De-162212/</a:t>
            </a:r>
            <a:endParaRPr lang="pl-PL" sz="1300" dirty="0" smtClean="0"/>
          </a:p>
          <a:p>
            <a:r>
              <a:rPr lang="pl-PL" sz="1300" b="1" dirty="0" smtClean="0">
                <a:solidFill>
                  <a:schemeClr val="tx1"/>
                </a:solidFill>
              </a:rPr>
              <a:t>NEUVEDEN. </a:t>
            </a:r>
            <a:r>
              <a:rPr lang="pl-PL" sz="13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300" b="1" dirty="0" smtClean="0">
                <a:solidFill>
                  <a:schemeClr val="tx1"/>
                </a:solidFill>
              </a:rPr>
              <a:t> [online]. [cit. 2.11.2013]. Dostupný na WWW</a:t>
            </a:r>
            <a:r>
              <a:rPr lang="pl-PL" sz="1300" dirty="0" smtClean="0"/>
              <a:t>: </a:t>
            </a:r>
            <a:r>
              <a:rPr lang="pl-PL" sz="1300" dirty="0" smtClean="0">
                <a:hlinkClick r:id="rId5"/>
              </a:rPr>
              <a:t>http://pixabay.com/cs/pt%C3%A1k-pica-pica-corvidae-pt%C3%A1ci-164045/</a:t>
            </a:r>
            <a:endParaRPr lang="pl-PL" sz="1300" dirty="0" smtClean="0"/>
          </a:p>
          <a:p>
            <a:r>
              <a:rPr lang="pl-PL" sz="1300" b="1" dirty="0">
                <a:solidFill>
                  <a:schemeClr val="tx1"/>
                </a:solidFill>
              </a:rPr>
              <a:t>HISGETT. </a:t>
            </a:r>
            <a:r>
              <a:rPr lang="pl-PL" sz="1300" b="1" i="1" dirty="0">
                <a:solidFill>
                  <a:schemeClr val="tx1"/>
                </a:solidFill>
              </a:rPr>
              <a:t>http://commons.wikimedia.org/</a:t>
            </a:r>
            <a:r>
              <a:rPr lang="pl-PL" sz="1300" b="1" dirty="0">
                <a:solidFill>
                  <a:schemeClr val="tx1"/>
                </a:solidFill>
              </a:rPr>
              <a:t> [online]. [cit. 5.12.2013]. Dostupný na WWW</a:t>
            </a:r>
            <a:r>
              <a:rPr lang="pl-PL" sz="1300" dirty="0">
                <a:solidFill>
                  <a:schemeClr val="tx1"/>
                </a:solidFill>
              </a:rPr>
              <a:t>: </a:t>
            </a:r>
            <a:r>
              <a:rPr lang="pl-PL" sz="1300" dirty="0">
                <a:hlinkClick r:id="rId6"/>
              </a:rPr>
              <a:t>http://commons.wikimedia.org/wiki/File:Gondola_2_(7224012446).</a:t>
            </a:r>
            <a:r>
              <a:rPr lang="pl-PL" sz="1300" dirty="0" smtClean="0">
                <a:hlinkClick r:id="rId6"/>
              </a:rPr>
              <a:t>jpg</a:t>
            </a:r>
            <a:endParaRPr lang="pl-PL" sz="1300" dirty="0" smtClean="0"/>
          </a:p>
          <a:p>
            <a:r>
              <a:rPr lang="pl-PL" sz="1300" b="1" dirty="0" smtClean="0">
                <a:solidFill>
                  <a:schemeClr val="tx1"/>
                </a:solidFill>
              </a:rPr>
              <a:t>NEUVEDEN. </a:t>
            </a:r>
            <a:r>
              <a:rPr lang="pl-PL" sz="13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300" b="1" dirty="0" smtClean="0">
                <a:solidFill>
                  <a:schemeClr val="tx1"/>
                </a:solidFill>
              </a:rPr>
              <a:t> [online]. [cit. 2.11.2013]. Dostupný na WWW:</a:t>
            </a:r>
            <a:r>
              <a:rPr lang="pl-PL" sz="1300" dirty="0" smtClean="0"/>
              <a:t> </a:t>
            </a:r>
            <a:r>
              <a:rPr lang="pl-PL" sz="13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http://pixabay.com/cs/rodina-dosp%C4%9Bl%C3%AD-%C4%8Dlov%C4%9Bk-d%C3%ADt%C4%9B-matka-158141/</a:t>
            </a:r>
          </a:p>
          <a:p>
            <a:pPr marL="0" indent="0">
              <a:buNone/>
            </a:pPr>
            <a:endParaRPr lang="cs-CZ" sz="2000" i="1" u="sng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939</TotalTime>
  <Words>495</Words>
  <Application>Microsoft Office PowerPoint</Application>
  <PresentationFormat>Předvádění na obrazovce (4:3)</PresentationFormat>
  <Paragraphs>114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Vyjmenovaná slova po b</vt:lpstr>
      <vt:lpstr>Prezentace aplikace PowerPoint</vt:lpstr>
      <vt:lpstr>POZOR!</vt:lpstr>
      <vt:lpstr>OBYVATEL</vt:lpstr>
      <vt:lpstr>Prezentace aplikace PowerPoint</vt:lpstr>
      <vt:lpstr>Prezentace aplikace PowerPoint</vt:lpstr>
      <vt:lpstr>Zapiš si do slovníčku slovo vyjmenované a k němu slova příbuzná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Markéta Žižková</cp:lastModifiedBy>
  <cp:revision>113</cp:revision>
  <dcterms:created xsi:type="dcterms:W3CDTF">2013-05-10T12:01:16Z</dcterms:created>
  <dcterms:modified xsi:type="dcterms:W3CDTF">2014-01-10T16:33:02Z</dcterms:modified>
</cp:coreProperties>
</file>