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63" r:id="rId4"/>
    <p:sldId id="264" r:id="rId5"/>
    <p:sldId id="265" r:id="rId6"/>
    <p:sldId id="267" r:id="rId7"/>
    <p:sldId id="270" r:id="rId8"/>
    <p:sldId id="271" r:id="rId9"/>
    <p:sldId id="273" r:id="rId10"/>
    <p:sldId id="269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  <a:srgbClr val="FB33ED"/>
    <a:srgbClr val="FECAFA"/>
    <a:srgbClr val="FF2F3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10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sady: Český jazyk pro I. stupeň ZŠ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Mgr. Markéta Žižková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Podzim 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Mgr. Markéta Žižková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Podzim 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sady: Český jazyk pro I. stupeň ZŠ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randomBar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JPamVRKWRGY" TargetMode="Externa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pohadkar.cz/video/o-chytre-kmotre-lisce-v-hajovne-u-peti-buku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hyperlink" Target="http://pixabay.com/cs/photos/?q=b%C3%BDlo%C5%BEraveci&amp;orientation=&amp;image_type=&amp;cat=" TargetMode="External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shutterstock.com/pic.mhtml?language=cs&amp;id=147795602" TargetMode="External"/><Relationship Id="rId5" Type="http://schemas.openxmlformats.org/officeDocument/2006/relationships/hyperlink" Target="http://pixabay.com/cs/kanadsk%C3%A9-goldenrod-golden-rod-bush-59930/" TargetMode="External"/><Relationship Id="rId4" Type="http://schemas.openxmlformats.org/officeDocument/2006/relationships/image" Target="../media/image9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pixabay.com/cs/velikonoce-kr%C3%A1l%C3%AD%C4%8Dek-vejce-hn%C3%ADzdo-154403/" TargetMode="External"/><Relationship Id="rId2" Type="http://schemas.openxmlformats.org/officeDocument/2006/relationships/hyperlink" Target="http://pixabay.com/cs/voda-barevn%C3%BD-podzim-horsk%C3%A9-byst%C5%99iny-64084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pixabay.com/cs/major%C3%A1nka-rostlin-kuchy%C5%88sk%C3%A9-byliny-115383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2973920029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340768"/>
            <a:ext cx="7444349" cy="4824536"/>
          </a:xfrm>
        </p:spPr>
        <p:txBody>
          <a:bodyPr>
            <a:normAutofit fontScale="85000" lnSpcReduction="10000"/>
          </a:bodyPr>
          <a:lstStyle/>
          <a:p>
            <a:r>
              <a:rPr lang="cs-CZ" sz="1900" dirty="0" smtClean="0">
                <a:solidFill>
                  <a:schemeClr val="tx1"/>
                </a:solidFill>
              </a:rPr>
              <a:t>Inovativní pomůcka </a:t>
            </a:r>
            <a:r>
              <a:rPr lang="cs-CZ" sz="1900" dirty="0">
                <a:solidFill>
                  <a:schemeClr val="tx1"/>
                </a:solidFill>
              </a:rPr>
              <a:t>k</a:t>
            </a:r>
            <a:r>
              <a:rPr lang="cs-CZ" sz="1900" dirty="0" smtClean="0">
                <a:solidFill>
                  <a:schemeClr val="tx1"/>
                </a:solidFill>
              </a:rPr>
              <a:t>  výuce </a:t>
            </a:r>
            <a:r>
              <a:rPr lang="cs-CZ" sz="1900" dirty="0" smtClean="0">
                <a:solidFill>
                  <a:schemeClr val="tx1"/>
                </a:solidFill>
              </a:rPr>
              <a:t>českého jazyka ve 3. třídě </a:t>
            </a:r>
            <a:r>
              <a:rPr lang="cs-CZ" sz="1900" dirty="0" smtClean="0">
                <a:solidFill>
                  <a:schemeClr val="tx1"/>
                </a:solidFill>
              </a:rPr>
              <a:t>základní školy– </a:t>
            </a:r>
            <a:r>
              <a:rPr lang="cs-CZ" sz="1900" dirty="0" smtClean="0">
                <a:solidFill>
                  <a:schemeClr val="tx1"/>
                </a:solidFill>
              </a:rPr>
              <a:t>úvod do vyjmenovaných slov po b - </a:t>
            </a:r>
            <a:r>
              <a:rPr lang="cs-CZ" sz="1900" b="1" dirty="0" smtClean="0">
                <a:solidFill>
                  <a:schemeClr val="tx1"/>
                </a:solidFill>
              </a:rPr>
              <a:t>obyčej, bystrý, bylina</a:t>
            </a:r>
            <a:r>
              <a:rPr lang="cs-CZ" sz="1900" dirty="0" smtClean="0">
                <a:solidFill>
                  <a:schemeClr val="tx1"/>
                </a:solidFill>
              </a:rPr>
              <a:t>. Časová dotace – se zápisem do notýsku  - celá hodina. 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První a druhý snímek – úvod, anotace.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Třetí snímek – vyjmenovaná slova po </a:t>
            </a:r>
            <a:r>
              <a:rPr lang="cs-CZ" sz="1900" dirty="0" err="1" smtClean="0">
                <a:solidFill>
                  <a:schemeClr val="tx1"/>
                </a:solidFill>
              </a:rPr>
              <a:t>b</a:t>
            </a:r>
            <a:r>
              <a:rPr lang="cs-CZ" sz="19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Čtvrtý snímek – seznámení s vyjmenovaným slovem  </a:t>
            </a:r>
            <a:r>
              <a:rPr lang="cs-CZ" sz="1900" b="1" dirty="0" smtClean="0">
                <a:solidFill>
                  <a:schemeClr val="tx1"/>
                </a:solidFill>
              </a:rPr>
              <a:t>obyčej</a:t>
            </a:r>
            <a:r>
              <a:rPr lang="cs-CZ" sz="1900" dirty="0" smtClean="0">
                <a:solidFill>
                  <a:schemeClr val="tx1"/>
                </a:solidFill>
              </a:rPr>
              <a:t> – děti hledají slova příbuzná, po kliknutí na slovo vyjmenované se odkryje část obrázku.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Pátý snímek - seznámení s vyjmenovaným slovem </a:t>
            </a:r>
            <a:r>
              <a:rPr lang="cs-CZ" sz="1900" b="1" dirty="0" smtClean="0">
                <a:solidFill>
                  <a:schemeClr val="tx1"/>
                </a:solidFill>
              </a:rPr>
              <a:t>bystrý</a:t>
            </a:r>
            <a:r>
              <a:rPr lang="cs-CZ" sz="1900" dirty="0" smtClean="0">
                <a:solidFill>
                  <a:schemeClr val="tx1"/>
                </a:solidFill>
              </a:rPr>
              <a:t> – děti hledají slova příbuzná, po kliknutí na slovo vyjmenované se odkryje část obrázku. 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Šestý snímek - seznámení s vyjmenovaným slovem  </a:t>
            </a:r>
            <a:r>
              <a:rPr lang="cs-CZ" sz="1900" b="1" dirty="0" smtClean="0">
                <a:solidFill>
                  <a:schemeClr val="tx1"/>
                </a:solidFill>
              </a:rPr>
              <a:t>bylina</a:t>
            </a:r>
            <a:r>
              <a:rPr lang="cs-CZ" sz="1900" dirty="0" smtClean="0">
                <a:solidFill>
                  <a:schemeClr val="tx1"/>
                </a:solidFill>
              </a:rPr>
              <a:t> - děti hledají slova příbuzná, po kliknutí na slovo vyjmenované se odkryje část obrázku.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Sedmý snímek – upozornění na </a:t>
            </a:r>
            <a:r>
              <a:rPr lang="cs-CZ" sz="1900" b="1" dirty="0" smtClean="0">
                <a:solidFill>
                  <a:schemeClr val="tx1"/>
                </a:solidFill>
              </a:rPr>
              <a:t>býlí/bílý</a:t>
            </a:r>
            <a:r>
              <a:rPr lang="cs-CZ" sz="1900" dirty="0" smtClean="0">
                <a:solidFill>
                  <a:schemeClr val="tx1"/>
                </a:solidFill>
              </a:rPr>
              <a:t>.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Osmý snímek – děti zařazují slova příbuzná ke slovům vyjmenovaným, po kliknutí – kontrola.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Devátý snímek – doplňování y/i – možno jako pracovní list, či psát do textu, po kliknutí na vývojový diagram se zobrazí kontrola.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Desátý snímek - zápis slov vyjmenovaných a příbuzných do slovníčku (po kliknutí na zlatobýl/černobýl/býložravec – hypertextový odkaz).</a:t>
            </a:r>
          </a:p>
          <a:p>
            <a:r>
              <a:rPr lang="cs-CZ" sz="1900" dirty="0" smtClean="0">
                <a:solidFill>
                  <a:schemeClr val="tx1"/>
                </a:solidFill>
              </a:rPr>
              <a:t>Jedenáctý snímek </a:t>
            </a:r>
            <a:r>
              <a:rPr lang="cs-CZ" sz="1900" dirty="0" smtClean="0">
                <a:solidFill>
                  <a:schemeClr val="tx1"/>
                </a:solidFill>
              </a:rPr>
              <a:t>– zdroje.</a:t>
            </a:r>
            <a:endParaRPr lang="cs-CZ" sz="1900" dirty="0" smtClean="0">
              <a:solidFill>
                <a:schemeClr val="tx1"/>
              </a:solidFill>
            </a:endParaRPr>
          </a:p>
          <a:p>
            <a:endParaRPr lang="cs-CZ" sz="1800" dirty="0" smtClean="0">
              <a:solidFill>
                <a:schemeClr val="tx1"/>
              </a:solidFill>
            </a:endParaRPr>
          </a:p>
          <a:p>
            <a:endParaRPr lang="cs-CZ" sz="18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chemeClr val="tx1"/>
                </a:solidFill>
              </a:rPr>
              <a:t>Být</a:t>
            </a:r>
            <a:r>
              <a:rPr lang="cs-CZ" sz="4000" dirty="0" smtClean="0">
                <a:solidFill>
                  <a:schemeClr val="tx1"/>
                </a:solidFill>
              </a:rPr>
              <a:t>, bydlit, obyvatel</a:t>
            </a:r>
            <a:r>
              <a:rPr lang="cs-CZ" sz="4000" dirty="0" smtClean="0">
                <a:solidFill>
                  <a:schemeClr val="tx1"/>
                </a:solidFill>
              </a:rPr>
              <a:t>, byt, příbytek, nábytek, dobytek, obyčej, bystrý, bylina, kobyla, býk, </a:t>
            </a:r>
            <a:r>
              <a:rPr lang="cs-CZ" sz="4000" dirty="0" smtClean="0">
                <a:solidFill>
                  <a:schemeClr val="tx1"/>
                </a:solidFill>
              </a:rPr>
              <a:t>Přibyslav.</a:t>
            </a:r>
            <a:endParaRPr lang="cs-CZ" sz="40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520088"/>
            <a:ext cx="8229600" cy="1252728"/>
          </a:xfrm>
        </p:spPr>
        <p:txBody>
          <a:bodyPr>
            <a:normAutofit/>
          </a:bodyPr>
          <a:lstStyle/>
          <a:p>
            <a:r>
              <a:rPr lang="cs-CZ" sz="5400" dirty="0" smtClean="0"/>
              <a:t>Vyjmenovaná slova po b</a:t>
            </a:r>
            <a:endParaRPr lang="cs-CZ" sz="54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" name="Obrázek 22" descr="vánoce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2843808" y="2852936"/>
            <a:ext cx="1507898" cy="1152128"/>
          </a:xfrm>
          <a:prstGeom prst="rect">
            <a:avLst/>
          </a:prstGeom>
        </p:spPr>
      </p:pic>
      <p:sp>
        <p:nvSpPr>
          <p:cNvPr id="20" name="Obdélník 19"/>
          <p:cNvSpPr/>
          <p:nvPr/>
        </p:nvSpPr>
        <p:spPr>
          <a:xfrm>
            <a:off x="467544" y="2492896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obyčejný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6732240" y="2564904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       </a:t>
            </a:r>
            <a:r>
              <a:rPr lang="cs-CZ" b="1" dirty="0" smtClean="0">
                <a:solidFill>
                  <a:schemeClr val="tx1"/>
                </a:solidFill>
              </a:rPr>
              <a:t>obydlí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491880" y="293747"/>
            <a:ext cx="23762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OBYČEJ</a:t>
            </a:r>
            <a:r>
              <a:rPr lang="cs-CZ" sz="4800" dirty="0" smtClean="0"/>
              <a:t>    </a:t>
            </a:r>
            <a:endParaRPr lang="cs-CZ" sz="4800" dirty="0"/>
          </a:p>
        </p:txBody>
      </p:sp>
      <p:pic>
        <p:nvPicPr>
          <p:cNvPr id="1026" name="Picture 2" descr="Dům, Domácí, Málo, Lampy, Budova, Architektura, Okno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3851920" y="3429000"/>
            <a:ext cx="1299024" cy="1584176"/>
          </a:xfrm>
          <a:prstGeom prst="rect">
            <a:avLst/>
          </a:prstGeom>
          <a:noFill/>
        </p:spPr>
      </p:pic>
      <p:sp>
        <p:nvSpPr>
          <p:cNvPr id="10" name="TextovéPole 9"/>
          <p:cNvSpPr txBox="1"/>
          <p:nvPr/>
        </p:nvSpPr>
        <p:spPr>
          <a:xfrm>
            <a:off x="467544" y="1196752"/>
            <a:ext cx="536717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obyčej 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Každé slovo vysvětli a utvoř s ním větu.</a:t>
            </a:r>
          </a:p>
          <a:p>
            <a:pPr marL="342900" indent="-342900">
              <a:buAutoNum type="arabicPeriod"/>
            </a:pPr>
            <a:r>
              <a:rPr lang="cs-CZ" dirty="0" smtClean="0"/>
              <a:t>Jmenuj další obyčeje, které znáš.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467544" y="4581128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neobyčejný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3635896" y="5661248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neobyčejně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467544" y="5661248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nábytek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67544" y="3573016"/>
            <a:ext cx="1584176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bydlo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6732240" y="4581128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kromobyčejně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6732240" y="3573016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obyčejnost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732240" y="5661248"/>
            <a:ext cx="1656184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b="1" dirty="0" smtClean="0">
                <a:solidFill>
                  <a:schemeClr val="tx1"/>
                </a:solidFill>
              </a:rPr>
              <a:t>      bydliště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Elipsa 30"/>
          <p:cNvSpPr/>
          <p:nvPr/>
        </p:nvSpPr>
        <p:spPr>
          <a:xfrm>
            <a:off x="3275856" y="2276872"/>
            <a:ext cx="1656184" cy="149046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923928" y="3861048"/>
            <a:ext cx="1656184" cy="158417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Elipsa 32">
            <a:hlinkClick r:id="rId3"/>
          </p:cNvPr>
          <p:cNvSpPr/>
          <p:nvPr/>
        </p:nvSpPr>
        <p:spPr>
          <a:xfrm>
            <a:off x="4139952" y="2780928"/>
            <a:ext cx="1584176" cy="1512168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TextovéPole 36"/>
          <p:cNvSpPr txBox="1"/>
          <p:nvPr/>
        </p:nvSpPr>
        <p:spPr>
          <a:xfrm>
            <a:off x="7596336" y="299695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30" name="Elipsa 29"/>
          <p:cNvSpPr/>
          <p:nvPr/>
        </p:nvSpPr>
        <p:spPr>
          <a:xfrm>
            <a:off x="2627784" y="2780928"/>
            <a:ext cx="1728192" cy="1656184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2843808" y="3933056"/>
            <a:ext cx="1656184" cy="158417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7.40741E-7 L -0.31493 0.66157 " pathEditMode="relative" ptsTypes="AA">
                                      <p:cBhvr>
                                        <p:cTn id="6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-4.81481E-6 L 0.05504 0.53565 " pathEditMode="relative" ptsTypes="AA">
                                      <p:cBhvr>
                                        <p:cTn id="1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3.7037E-7 L 0.33854 0.5669 " pathEditMode="relative" ptsTypes="AA">
                                      <p:cBhvr>
                                        <p:cTn id="1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07407E-6 L 0.38576 -0.74537 " pathEditMode="relative" ptsTypes="AA">
                                      <p:cBhvr>
                                        <p:cTn id="21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-1.48148E-6 L -0.2677 -0.5669 " pathEditMode="relative" ptsTypes="AA">
                                      <p:cBhvr>
                                        <p:cTn id="2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1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2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3" dur="500" autoRev="1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8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9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0" dur="500" autoRev="1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5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6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autoRev="1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52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3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  <p:bldLst>
      <p:bldP spid="22" grpId="0" animBg="1"/>
      <p:bldP spid="16" grpId="0" animBg="1"/>
      <p:bldP spid="17" grpId="0" animBg="1"/>
      <p:bldP spid="21" grpId="0" animBg="1"/>
      <p:bldP spid="31" grpId="0" animBg="1"/>
      <p:bldP spid="32" grpId="0" animBg="1"/>
      <p:bldP spid="33" grpId="0" animBg="1"/>
      <p:bldP spid="30" grpId="0" animBg="1"/>
      <p:bldP spid="3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1" name="Picture 5" descr="Asociace, Společenství, Skupina, Schůzka, Lidé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3347864" y="3086962"/>
            <a:ext cx="2376264" cy="1782198"/>
          </a:xfrm>
          <a:prstGeom prst="rect">
            <a:avLst/>
          </a:prstGeom>
          <a:noFill/>
        </p:spPr>
      </p:pic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6456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BYSTRÝ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323528" y="4170784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obyvatelstvo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23528" y="2946648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Bystřička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23528" y="5538936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Bystřice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524539" y="5517232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obývat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725550" y="5517232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Bystrouška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51520" y="692696"/>
            <a:ext cx="5335115" cy="120032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 dirty="0" smtClean="0"/>
              <a:t>Najdi slova příbuzná ke slovu bystrý – klikni na ně.</a:t>
            </a:r>
          </a:p>
          <a:p>
            <a:pPr marL="342900" indent="-342900">
              <a:buFontTx/>
              <a:buAutoNum type="arabicPeriod"/>
            </a:pPr>
            <a:r>
              <a:rPr lang="cs-CZ" dirty="0" smtClean="0"/>
              <a:t>Každé slovo vysvětli a utvoř s ním větu. </a:t>
            </a:r>
          </a:p>
          <a:p>
            <a:pPr marL="342900" indent="-342900"/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</p:txBody>
      </p:sp>
      <p:sp>
        <p:nvSpPr>
          <p:cNvPr id="21" name="Elipsa 20"/>
          <p:cNvSpPr/>
          <p:nvPr/>
        </p:nvSpPr>
        <p:spPr>
          <a:xfrm rot="3986823">
            <a:off x="2771800" y="3573016"/>
            <a:ext cx="1224136" cy="1224136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Zaoblený obdélník 19"/>
          <p:cNvSpPr/>
          <p:nvPr/>
        </p:nvSpPr>
        <p:spPr>
          <a:xfrm>
            <a:off x="2483768" y="1628800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bydliště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7020272" y="1628800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bystře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8" name="Zaoblený obdélník 27"/>
          <p:cNvSpPr/>
          <p:nvPr/>
        </p:nvSpPr>
        <p:spPr>
          <a:xfrm>
            <a:off x="323528" y="1628800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bystřina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9" name="Elipsa 28"/>
          <p:cNvSpPr/>
          <p:nvPr/>
        </p:nvSpPr>
        <p:spPr>
          <a:xfrm>
            <a:off x="4139952" y="4293096"/>
            <a:ext cx="1224136" cy="1152128"/>
          </a:xfrm>
          <a:prstGeom prst="ellipse">
            <a:avLst/>
          </a:prstGeom>
          <a:solidFill>
            <a:srgbClr val="FB33ED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Zaoblený obdélník 29"/>
          <p:cNvSpPr/>
          <p:nvPr/>
        </p:nvSpPr>
        <p:spPr>
          <a:xfrm>
            <a:off x="4665712" y="1628800"/>
            <a:ext cx="1562472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bystrost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1" name="Zaoblený obdélník 30"/>
          <p:cNvSpPr/>
          <p:nvPr/>
        </p:nvSpPr>
        <p:spPr>
          <a:xfrm>
            <a:off x="6926560" y="5517232"/>
            <a:ext cx="1656184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Bystrozraký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6948264" y="4221088"/>
            <a:ext cx="163448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6948264" y="2996952"/>
            <a:ext cx="1634480" cy="914400"/>
          </a:xfrm>
          <a:prstGeom prst="round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bystrozrakost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4" name="Elipsa 33"/>
          <p:cNvSpPr/>
          <p:nvPr/>
        </p:nvSpPr>
        <p:spPr>
          <a:xfrm>
            <a:off x="3131840" y="4221088"/>
            <a:ext cx="1296144" cy="1152128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3779912" y="2564904"/>
            <a:ext cx="1368152" cy="1224136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Elipsa 35"/>
          <p:cNvSpPr/>
          <p:nvPr/>
        </p:nvSpPr>
        <p:spPr>
          <a:xfrm>
            <a:off x="3707904" y="3284984"/>
            <a:ext cx="1440160" cy="136815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Elipsa 36"/>
          <p:cNvSpPr/>
          <p:nvPr/>
        </p:nvSpPr>
        <p:spPr>
          <a:xfrm>
            <a:off x="2843808" y="2708920"/>
            <a:ext cx="1296144" cy="1224136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Elipsa 37"/>
          <p:cNvSpPr/>
          <p:nvPr/>
        </p:nvSpPr>
        <p:spPr>
          <a:xfrm>
            <a:off x="4788024" y="3861048"/>
            <a:ext cx="1224136" cy="1152128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Elipsa 38"/>
          <p:cNvSpPr/>
          <p:nvPr/>
        </p:nvSpPr>
        <p:spPr>
          <a:xfrm>
            <a:off x="4788024" y="2780928"/>
            <a:ext cx="1368152" cy="1296144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1.50786E-6 L -0.04722 -0.59783 " pathEditMode="relative" ptsTypes="AA">
                                      <p:cBhvr>
                                        <p:cTn id="6" dur="2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3542 -0.03678 L 0.3033 -0.571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400" y="-26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6.66667E-6 -4.6716E-6 L 0.36614 -0.63991 " pathEditMode="relative" ptsTypes="AA">
                                      <p:cBhvr>
                                        <p:cTn id="1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83333E-6 5.3284E-6 L 0.29931 0.52452 " pathEditMode="relative" ptsTypes="AA">
                                      <p:cBhvr>
                                        <p:cTn id="21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35893E-6 L -0.08663 0.62951 " pathEditMode="relative" ptsTypes="AA">
                                      <p:cBhvr>
                                        <p:cTn id="26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4.6716E-6 L -0.25191 0.41951 " pathEditMode="relative" ptsTypes="AA">
                                      <p:cBhvr>
                                        <p:cTn id="3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8.05556E-6 2.40518E-7 L -0.52778 0.38807 " pathEditMode="relative" ptsTypes="AA">
                                      <p:cBhvr>
                                        <p:cTn id="36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-3.82054E-6 L -0.75608 -0.48242 " pathEditMode="relative" ptsTypes="AA">
                                      <p:cBhvr>
                                        <p:cTn id="41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6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7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8" dur="500" autoRev="1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53" dur="500" autoRev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4" dur="500" autoRev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5" dur="500" autoRev="1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0" dur="5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1" dur="5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2" dur="500" autoRev="1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63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4" fill="hold">
                      <p:stCondLst>
                        <p:cond delay="0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67" dur="500" autoRev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8" dur="500" autoRev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chemeClr val="tx2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69" dur="500" autoRev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  <p:bldP spid="21" grpId="0" animBg="1"/>
      <p:bldP spid="20" grpId="0" animBg="1"/>
      <p:bldP spid="29" grpId="0" animBg="1"/>
      <p:bldP spid="32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323528" y="4026768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bylinářka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323528" y="5445224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býlí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411760" y="5445224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bylinářský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876256" y="5445224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býložravci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6876256" y="4098776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nebytový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6876256" y="2708920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slabika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6876256" y="1484784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bylinkový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323528" y="2730624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byteček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323528" y="1412776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bylinka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20484" name="Picture 4" descr="Byt, Čištění, Kreslený Film, Děvče, Uklízení, Sweaping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3518081" y="2132856"/>
            <a:ext cx="2422071" cy="2736304"/>
          </a:xfrm>
          <a:prstGeom prst="rect">
            <a:avLst/>
          </a:prstGeom>
          <a:noFill/>
        </p:spPr>
      </p:pic>
      <p:sp>
        <p:nvSpPr>
          <p:cNvPr id="28" name="Obdélník 27"/>
          <p:cNvSpPr/>
          <p:nvPr/>
        </p:nvSpPr>
        <p:spPr>
          <a:xfrm>
            <a:off x="3312368" y="404664"/>
            <a:ext cx="536408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/>
              <a:t>Najdi slova příbuzná ke slovu bylina – klikni na ně.</a:t>
            </a:r>
          </a:p>
          <a:p>
            <a:pPr marL="342900" indent="-342900">
              <a:buAutoNum type="arabicPeriod"/>
            </a:pPr>
            <a:r>
              <a:rPr lang="cs-CZ" dirty="0" smtClean="0"/>
              <a:t>Každé slovo vysvětli a utvoř s ním větu.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67544" y="260648"/>
            <a:ext cx="239520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/>
              <a:t>BYLINA</a:t>
            </a:r>
            <a:endParaRPr lang="cs-CZ" sz="5400" b="1" dirty="0"/>
          </a:p>
        </p:txBody>
      </p:sp>
      <p:sp>
        <p:nvSpPr>
          <p:cNvPr id="31" name="Elipsa 30"/>
          <p:cNvSpPr/>
          <p:nvPr/>
        </p:nvSpPr>
        <p:spPr>
          <a:xfrm>
            <a:off x="2771800" y="1844824"/>
            <a:ext cx="1656184" cy="1656184"/>
          </a:xfrm>
          <a:prstGeom prst="ellipse">
            <a:avLst/>
          </a:prstGeom>
          <a:solidFill>
            <a:schemeClr val="accent3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Elipsa 31"/>
          <p:cNvSpPr/>
          <p:nvPr/>
        </p:nvSpPr>
        <p:spPr>
          <a:xfrm>
            <a:off x="3707904" y="1340768"/>
            <a:ext cx="2376264" cy="2016224"/>
          </a:xfrm>
          <a:prstGeom prst="ellipse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Elipsa 33"/>
          <p:cNvSpPr/>
          <p:nvPr/>
        </p:nvSpPr>
        <p:spPr>
          <a:xfrm>
            <a:off x="4572000" y="3140968"/>
            <a:ext cx="1944216" cy="1944216"/>
          </a:xfrm>
          <a:prstGeom prst="ellipse">
            <a:avLst/>
          </a:prstGeom>
          <a:solidFill>
            <a:srgbClr val="FECAFA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Elipsa 34"/>
          <p:cNvSpPr/>
          <p:nvPr/>
        </p:nvSpPr>
        <p:spPr>
          <a:xfrm>
            <a:off x="3131840" y="3068960"/>
            <a:ext cx="2304256" cy="2088232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Elipsa 26"/>
          <p:cNvSpPr/>
          <p:nvPr/>
        </p:nvSpPr>
        <p:spPr>
          <a:xfrm>
            <a:off x="4860032" y="1628800"/>
            <a:ext cx="1800200" cy="1728192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Elipsa 28"/>
          <p:cNvSpPr/>
          <p:nvPr/>
        </p:nvSpPr>
        <p:spPr>
          <a:xfrm>
            <a:off x="2699792" y="2852936"/>
            <a:ext cx="1872208" cy="1800200"/>
          </a:xfrm>
          <a:prstGeom prst="ellipse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Zaoblený obdélník 35"/>
          <p:cNvSpPr/>
          <p:nvPr/>
        </p:nvSpPr>
        <p:spPr>
          <a:xfrm>
            <a:off x="4572000" y="5445224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bílý</a:t>
            </a:r>
            <a:endParaRPr lang="cs-CZ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2.40518E-7 L -0.37014 -0.5141 " pathEditMode="relative" ptsTypes="AA">
                                      <p:cBhvr>
                                        <p:cTn id="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3.14524E-6 L -0.51962 0.59805 " pathEditMode="relative" ptsTypes="AA">
                                      <p:cBhvr>
                                        <p:cTn id="11" dur="2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88889E-6 2.92322E-6 L -0.25191 0.66096 " pathEditMode="relative" ptsTypes="AA">
                                      <p:cBhvr>
                                        <p:cTn id="1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82054E-6 L 0.25208 0.68178 " pathEditMode="relative" ptsTypes="AA">
                                      <p:cBhvr>
                                        <p:cTn id="21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6.56799E-7 L 0.67725 -0.65055 " pathEditMode="relative" ptsTypes="AA">
                                      <p:cBhvr>
                                        <p:cTn id="26" dur="2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2.35893E-6 L -0.32274 -0.61887 " pathEditMode="relative" ptsTypes="AA">
                                      <p:cBhvr>
                                        <p:cTn id="31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36" dur="500" autoRev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2F02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7" dur="500" autoRev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2F02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38" dur="500" autoRev="1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43" dur="500" autoRev="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2F02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4" dur="500" autoRev="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2F02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45" dur="500" autoRev="1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4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7" fill="hold">
                      <p:stCondLst>
                        <p:cond delay="0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50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2F02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1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2F02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2" dur="500" autoRev="1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0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 override="childStyle">
                                        <p:cTn id="57" dur="500" autoRev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2F02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8" dur="500" autoRev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32F028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59" dur="500" autoRev="1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5" grpId="0" animBg="1"/>
      <p:bldP spid="31" grpId="0" animBg="1"/>
      <p:bldP spid="32" grpId="0" animBg="1"/>
      <p:bldP spid="34" grpId="0" animBg="1"/>
      <p:bldP spid="35" grpId="0" animBg="1"/>
      <p:bldP spid="27" grpId="0" animBg="1"/>
      <p:bldP spid="29" grpId="0" animBg="1"/>
      <p:bldP spid="3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tx1"/>
                </a:solidFill>
              </a:rPr>
              <a:t>POZOR!</a:t>
            </a:r>
            <a:endParaRPr lang="cs-CZ" sz="5400" b="1" dirty="0">
              <a:solidFill>
                <a:schemeClr val="tx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331640" y="2226568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BÝLÍ</a:t>
            </a:r>
            <a:endParaRPr lang="cs-CZ" sz="48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5364088" y="2226568"/>
            <a:ext cx="1872208" cy="914400"/>
          </a:xfrm>
          <a:prstGeom prst="roundRect">
            <a:avLst/>
          </a:prstGeom>
          <a:solidFill>
            <a:srgbClr val="FF2F3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800" b="1" dirty="0" smtClean="0">
                <a:solidFill>
                  <a:schemeClr val="tx1"/>
                </a:solidFill>
              </a:rPr>
              <a:t>BÍLÝ</a:t>
            </a:r>
            <a:endParaRPr lang="cs-CZ" sz="4800" b="1" dirty="0">
              <a:solidFill>
                <a:schemeClr val="tx1"/>
              </a:solidFill>
            </a:endParaRPr>
          </a:p>
        </p:txBody>
      </p:sp>
      <p:pic>
        <p:nvPicPr>
          <p:cNvPr id="24578" name="Picture 2" descr="Petrželová Nať, Ploché List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1764330" y="4941168"/>
            <a:ext cx="918102" cy="1224136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179512" y="3645024"/>
            <a:ext cx="43236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BÝLÍ– od slova bylina.</a:t>
            </a:r>
          </a:p>
          <a:p>
            <a:r>
              <a:rPr lang="cs-CZ" sz="2400" dirty="0" smtClean="0"/>
              <a:t>Babička šla sbírat léčivé býlí.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60032" y="3718773"/>
            <a:ext cx="37103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BÍLÝ – ve smyslu bílá barva.</a:t>
            </a:r>
          </a:p>
          <a:p>
            <a:r>
              <a:rPr lang="cs-CZ" sz="2400" dirty="0" smtClean="0"/>
              <a:t>Byl bílý jako stěna.</a:t>
            </a:r>
            <a:endParaRPr lang="cs-CZ" sz="2400" dirty="0"/>
          </a:p>
        </p:txBody>
      </p:sp>
      <p:sp>
        <p:nvSpPr>
          <p:cNvPr id="10" name="Elipsa 9"/>
          <p:cNvSpPr/>
          <p:nvPr/>
        </p:nvSpPr>
        <p:spPr>
          <a:xfrm>
            <a:off x="5868144" y="5013176"/>
            <a:ext cx="1202432" cy="108012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6244455" y="2556890"/>
            <a:ext cx="1149674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obyčejný</a:t>
            </a:r>
            <a:endParaRPr lang="cs-CZ" sz="20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251520" y="504056"/>
            <a:ext cx="8435280" cy="1196752"/>
          </a:xfrm>
        </p:spPr>
        <p:txBody>
          <a:bodyPr>
            <a:norm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1. Řekni ke kterým slovům vyjmenovaným patří slova příbuzná.</a:t>
            </a:r>
            <a:br>
              <a:rPr lang="cs-CZ" sz="2400" b="1" dirty="0" smtClean="0">
                <a:solidFill>
                  <a:schemeClr val="tx1"/>
                </a:solidFill>
              </a:rPr>
            </a:br>
            <a:r>
              <a:rPr lang="cs-CZ" sz="2400" b="1" dirty="0" smtClean="0">
                <a:solidFill>
                  <a:schemeClr val="tx1"/>
                </a:solidFill>
              </a:rPr>
              <a:t>2. Pro kontrolu na ně klikni. </a:t>
            </a:r>
            <a:r>
              <a:rPr lang="cs-CZ" sz="2400" dirty="0" smtClean="0"/>
              <a:t/>
            </a:r>
            <a:br>
              <a:rPr lang="cs-CZ" sz="2400" dirty="0" smtClean="0"/>
            </a:b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1988840"/>
            <a:ext cx="440216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OBYČEJ: _________________________</a:t>
            </a:r>
            <a:endParaRPr lang="cs-CZ" sz="20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460938"/>
            <a:ext cx="44771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BYSTRÝ:__________________________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611560" y="5219908"/>
            <a:ext cx="4374916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BYLINA: _________________________</a:t>
            </a:r>
            <a:endParaRPr lang="cs-CZ" sz="20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13998" y="1844824"/>
            <a:ext cx="121058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bylinkový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290141" y="3268956"/>
            <a:ext cx="105830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bystřina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127436" y="3981022"/>
            <a:ext cx="13837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Bystrouška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234036" y="4693088"/>
            <a:ext cx="117051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bylinářka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012160" y="5405154"/>
            <a:ext cx="16142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neobyčejně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2.34043E-6 L -0.48194 0.4849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100" y="2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4.04255E-6 L -0.31649 0.07007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0" y="35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1.37835E-6 L -0.48993 -0.09089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00" y="-46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-4.99537E-6 L -0.30868 -0.50578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400" y="-253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5.3469E-6 L -0.4882 0.02104 " pathEditMode="relative" ptsTypes="AA">
                                      <p:cBhvr>
                                        <p:cTn id="2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1.81314E-6 L -0.31649 -0.0781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5800" y="-3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9" grpId="0" animBg="1"/>
      <p:bldP spid="8" grpId="0"/>
      <p:bldP spid="10" grpId="0"/>
      <p:bldP spid="11" grpId="0"/>
      <p:bldP spid="12" grpId="0"/>
      <p:bldP spid="1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611561" y="1340768"/>
            <a:ext cx="7668840" cy="1944216"/>
          </a:xfrm>
        </p:spPr>
        <p:txBody>
          <a:bodyPr>
            <a:noAutofit/>
          </a:bodyPr>
          <a:lstStyle/>
          <a:p>
            <a:pPr algn="just"/>
            <a:r>
              <a:rPr lang="cs-CZ" dirty="0" err="1" smtClean="0">
                <a:solidFill>
                  <a:schemeClr val="tx1"/>
                </a:solidFill>
              </a:rPr>
              <a:t>Neob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čejná</a:t>
            </a:r>
            <a:r>
              <a:rPr lang="cs-CZ" dirty="0" smtClean="0">
                <a:solidFill>
                  <a:schemeClr val="tx1"/>
                </a:solidFill>
              </a:rPr>
              <a:t> </a:t>
            </a:r>
            <a:r>
              <a:rPr lang="cs-CZ" dirty="0" err="1" smtClean="0">
                <a:solidFill>
                  <a:schemeClr val="tx1"/>
                </a:solidFill>
              </a:rPr>
              <a:t>nab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dka</a:t>
            </a:r>
            <a:r>
              <a:rPr lang="cs-CZ" dirty="0" smtClean="0">
                <a:solidFill>
                  <a:schemeClr val="tx1"/>
                </a:solidFill>
              </a:rPr>
              <a:t>, b_</a:t>
            </a:r>
            <a:r>
              <a:rPr lang="cs-CZ" dirty="0" err="1" smtClean="0">
                <a:solidFill>
                  <a:schemeClr val="tx1"/>
                </a:solidFill>
              </a:rPr>
              <a:t>stré</a:t>
            </a:r>
            <a:r>
              <a:rPr lang="cs-CZ" dirty="0" smtClean="0">
                <a:solidFill>
                  <a:schemeClr val="tx1"/>
                </a:solidFill>
              </a:rPr>
              <a:t> a </a:t>
            </a:r>
            <a:r>
              <a:rPr lang="cs-CZ" dirty="0" err="1" smtClean="0">
                <a:solidFill>
                  <a:schemeClr val="tx1"/>
                </a:solidFill>
              </a:rPr>
              <a:t>hb</a:t>
            </a:r>
            <a:r>
              <a:rPr lang="cs-CZ" dirty="0" smtClean="0">
                <a:solidFill>
                  <a:schemeClr val="tx1"/>
                </a:solidFill>
              </a:rPr>
              <a:t>_té děti, B_</a:t>
            </a:r>
            <a:r>
              <a:rPr lang="cs-CZ" dirty="0" err="1" smtClean="0">
                <a:solidFill>
                  <a:schemeClr val="tx1"/>
                </a:solidFill>
              </a:rPr>
              <a:t>strozraký</a:t>
            </a:r>
            <a:r>
              <a:rPr lang="cs-CZ" dirty="0" smtClean="0">
                <a:solidFill>
                  <a:schemeClr val="tx1"/>
                </a:solidFill>
              </a:rPr>
              <a:t>, b_</a:t>
            </a:r>
            <a:r>
              <a:rPr lang="cs-CZ" dirty="0" err="1" smtClean="0">
                <a:solidFill>
                  <a:schemeClr val="tx1"/>
                </a:solidFill>
              </a:rPr>
              <a:t>linám</a:t>
            </a:r>
            <a:r>
              <a:rPr lang="cs-CZ" dirty="0" smtClean="0">
                <a:solidFill>
                  <a:schemeClr val="tx1"/>
                </a:solidFill>
              </a:rPr>
              <a:t> říkáme b_</a:t>
            </a:r>
            <a:r>
              <a:rPr lang="cs-CZ" dirty="0" err="1" smtClean="0">
                <a:solidFill>
                  <a:schemeClr val="tx1"/>
                </a:solidFill>
              </a:rPr>
              <a:t>lí</a:t>
            </a:r>
            <a:r>
              <a:rPr lang="cs-CZ" dirty="0" smtClean="0">
                <a:solidFill>
                  <a:schemeClr val="tx1"/>
                </a:solidFill>
              </a:rPr>
              <a:t>, b_</a:t>
            </a:r>
            <a:r>
              <a:rPr lang="cs-CZ" dirty="0" err="1" smtClean="0">
                <a:solidFill>
                  <a:schemeClr val="tx1"/>
                </a:solidFill>
              </a:rPr>
              <a:t>lá</a:t>
            </a:r>
            <a:r>
              <a:rPr lang="cs-CZ" dirty="0" smtClean="0">
                <a:solidFill>
                  <a:schemeClr val="tx1"/>
                </a:solidFill>
              </a:rPr>
              <a:t> holub_</a:t>
            </a:r>
            <a:r>
              <a:rPr lang="cs-CZ" dirty="0" err="1" smtClean="0">
                <a:solidFill>
                  <a:schemeClr val="tx1"/>
                </a:solidFill>
              </a:rPr>
              <a:t>ce</a:t>
            </a:r>
            <a:r>
              <a:rPr lang="cs-CZ" dirty="0" smtClean="0">
                <a:solidFill>
                  <a:schemeClr val="tx1"/>
                </a:solidFill>
              </a:rPr>
              <a:t>, horská b_</a:t>
            </a:r>
            <a:r>
              <a:rPr lang="cs-CZ" dirty="0" err="1" smtClean="0">
                <a:solidFill>
                  <a:schemeClr val="tx1"/>
                </a:solidFill>
              </a:rPr>
              <a:t>střina</a:t>
            </a:r>
            <a:r>
              <a:rPr lang="cs-CZ" dirty="0" smtClean="0">
                <a:solidFill>
                  <a:schemeClr val="tx1"/>
                </a:solidFill>
              </a:rPr>
              <a:t>, ob_</a:t>
            </a:r>
            <a:r>
              <a:rPr lang="cs-CZ" dirty="0" err="1" smtClean="0">
                <a:solidFill>
                  <a:schemeClr val="tx1"/>
                </a:solidFill>
              </a:rPr>
              <a:t>čejný</a:t>
            </a:r>
            <a:r>
              <a:rPr lang="cs-CZ" dirty="0" smtClean="0">
                <a:solidFill>
                  <a:schemeClr val="tx1"/>
                </a:solidFill>
              </a:rPr>
              <a:t> dům, </a:t>
            </a:r>
            <a:r>
              <a:rPr lang="cs-CZ" dirty="0" err="1" smtClean="0">
                <a:solidFill>
                  <a:schemeClr val="tx1"/>
                </a:solidFill>
              </a:rPr>
              <a:t>sb</a:t>
            </a:r>
            <a:r>
              <a:rPr lang="cs-CZ" dirty="0" smtClean="0">
                <a:solidFill>
                  <a:schemeClr val="tx1"/>
                </a:solidFill>
              </a:rPr>
              <a:t>_ráme b_liny, ob_</a:t>
            </a:r>
            <a:r>
              <a:rPr lang="cs-CZ" dirty="0" err="1" smtClean="0">
                <a:solidFill>
                  <a:schemeClr val="tx1"/>
                </a:solidFill>
              </a:rPr>
              <a:t>čej</a:t>
            </a:r>
            <a:r>
              <a:rPr lang="cs-CZ" dirty="0" smtClean="0">
                <a:solidFill>
                  <a:schemeClr val="tx1"/>
                </a:solidFill>
              </a:rPr>
              <a:t> je zvyk, b_</a:t>
            </a:r>
            <a:r>
              <a:rPr lang="cs-CZ" dirty="0" err="1" smtClean="0">
                <a:solidFill>
                  <a:schemeClr val="tx1"/>
                </a:solidFill>
              </a:rPr>
              <a:t>lá</a:t>
            </a:r>
            <a:r>
              <a:rPr lang="cs-CZ" dirty="0" smtClean="0">
                <a:solidFill>
                  <a:schemeClr val="tx1"/>
                </a:solidFill>
              </a:rPr>
              <a:t> kab_na, starobylý ob_</a:t>
            </a:r>
            <a:r>
              <a:rPr lang="cs-CZ" dirty="0" err="1" smtClean="0">
                <a:solidFill>
                  <a:schemeClr val="tx1"/>
                </a:solidFill>
              </a:rPr>
              <a:t>čej</a:t>
            </a:r>
            <a:r>
              <a:rPr lang="cs-CZ" dirty="0" smtClean="0">
                <a:solidFill>
                  <a:schemeClr val="tx1"/>
                </a:solidFill>
              </a:rPr>
              <a:t>, b_</a:t>
            </a:r>
            <a:r>
              <a:rPr lang="cs-CZ" dirty="0" err="1" smtClean="0">
                <a:solidFill>
                  <a:schemeClr val="tx1"/>
                </a:solidFill>
              </a:rPr>
              <a:t>linářka</a:t>
            </a:r>
            <a:r>
              <a:rPr lang="cs-CZ" dirty="0" smtClean="0">
                <a:solidFill>
                  <a:schemeClr val="tx1"/>
                </a:solidFill>
              </a:rPr>
              <a:t>, b_</a:t>
            </a:r>
            <a:r>
              <a:rPr lang="cs-CZ" dirty="0" err="1" smtClean="0">
                <a:solidFill>
                  <a:schemeClr val="tx1"/>
                </a:solidFill>
              </a:rPr>
              <a:t>dné</a:t>
            </a:r>
            <a:r>
              <a:rPr lang="cs-CZ" dirty="0" smtClean="0">
                <a:solidFill>
                  <a:schemeClr val="tx1"/>
                </a:solidFill>
              </a:rPr>
              <a:t> roky, b_</a:t>
            </a:r>
            <a:r>
              <a:rPr lang="cs-CZ" dirty="0" err="1" smtClean="0">
                <a:solidFill>
                  <a:schemeClr val="tx1"/>
                </a:solidFill>
              </a:rPr>
              <a:t>ložravec</a:t>
            </a:r>
            <a:r>
              <a:rPr lang="cs-CZ" dirty="0" smtClean="0">
                <a:solidFill>
                  <a:schemeClr val="tx1"/>
                </a:solidFill>
              </a:rPr>
              <a:t>, </a:t>
            </a:r>
            <a:r>
              <a:rPr lang="cs-CZ" dirty="0" err="1" smtClean="0">
                <a:solidFill>
                  <a:schemeClr val="tx1"/>
                </a:solidFill>
              </a:rPr>
              <a:t>sb</a:t>
            </a:r>
            <a:r>
              <a:rPr lang="cs-CZ" dirty="0" smtClean="0">
                <a:solidFill>
                  <a:schemeClr val="tx1"/>
                </a:solidFill>
              </a:rPr>
              <a:t>_</a:t>
            </a:r>
            <a:r>
              <a:rPr lang="cs-CZ" dirty="0" err="1" smtClean="0">
                <a:solidFill>
                  <a:schemeClr val="tx1"/>
                </a:solidFill>
              </a:rPr>
              <a:t>rka</a:t>
            </a:r>
            <a:r>
              <a:rPr lang="cs-CZ" dirty="0" smtClean="0">
                <a:solidFill>
                  <a:schemeClr val="tx1"/>
                </a:solidFill>
              </a:rPr>
              <a:t> krab_</a:t>
            </a:r>
            <a:r>
              <a:rPr lang="cs-CZ" dirty="0" err="1" smtClean="0">
                <a:solidFill>
                  <a:schemeClr val="tx1"/>
                </a:solidFill>
              </a:rPr>
              <a:t>ček</a:t>
            </a:r>
            <a:r>
              <a:rPr lang="cs-CZ" dirty="0" smtClean="0">
                <a:solidFill>
                  <a:schemeClr val="tx1"/>
                </a:solidFill>
              </a:rPr>
              <a:t>, b_</a:t>
            </a:r>
            <a:r>
              <a:rPr lang="cs-CZ" dirty="0" err="1" smtClean="0">
                <a:solidFill>
                  <a:schemeClr val="tx1"/>
                </a:solidFill>
              </a:rPr>
              <a:t>lé</a:t>
            </a:r>
            <a:r>
              <a:rPr lang="cs-CZ" dirty="0" smtClean="0">
                <a:solidFill>
                  <a:schemeClr val="tx1"/>
                </a:solidFill>
              </a:rPr>
              <a:t> květiny b_lin.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Doplň y/i.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99592" y="7034624"/>
            <a:ext cx="756084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cs-CZ" sz="2400" dirty="0" smtClean="0"/>
              <a:t>Neob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čejná nab</a:t>
            </a:r>
            <a:r>
              <a:rPr lang="cs-CZ" sz="2400" b="1" dirty="0" smtClean="0">
                <a:solidFill>
                  <a:srgbClr val="C00000"/>
                </a:solidFill>
              </a:rPr>
              <a:t>í</a:t>
            </a:r>
            <a:r>
              <a:rPr lang="cs-CZ" sz="2400" dirty="0" smtClean="0"/>
              <a:t>dka, 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stré a hb</a:t>
            </a:r>
            <a:r>
              <a:rPr lang="cs-CZ" sz="2400" b="1" dirty="0" smtClean="0">
                <a:solidFill>
                  <a:srgbClr val="C00000"/>
                </a:solidFill>
              </a:rPr>
              <a:t>i</a:t>
            </a:r>
            <a:r>
              <a:rPr lang="cs-CZ" sz="2400" dirty="0" smtClean="0"/>
              <a:t>té děti, 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strozraký, 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linám říkáme </a:t>
            </a:r>
            <a:r>
              <a:rPr lang="cs-CZ" sz="2400" dirty="0" err="1" smtClean="0"/>
              <a:t>b</a:t>
            </a:r>
            <a:r>
              <a:rPr lang="cs-CZ" sz="2400" b="1" dirty="0" err="1" smtClean="0">
                <a:solidFill>
                  <a:srgbClr val="C00000"/>
                </a:solidFill>
              </a:rPr>
              <a:t>y</a:t>
            </a:r>
            <a:r>
              <a:rPr lang="cs-CZ" sz="2400" dirty="0" err="1" smtClean="0"/>
              <a:t>lí</a:t>
            </a:r>
            <a:r>
              <a:rPr lang="cs-CZ" sz="2400" dirty="0" smtClean="0"/>
              <a:t>, b</a:t>
            </a:r>
            <a:r>
              <a:rPr lang="cs-CZ" sz="2400" b="1" dirty="0" smtClean="0">
                <a:solidFill>
                  <a:srgbClr val="C00000"/>
                </a:solidFill>
              </a:rPr>
              <a:t>í</a:t>
            </a:r>
            <a:r>
              <a:rPr lang="cs-CZ" sz="2400" dirty="0" smtClean="0"/>
              <a:t>lá holub</a:t>
            </a:r>
            <a:r>
              <a:rPr lang="cs-CZ" sz="2400" b="1" dirty="0" smtClean="0">
                <a:solidFill>
                  <a:srgbClr val="C00000"/>
                </a:solidFill>
              </a:rPr>
              <a:t>i</a:t>
            </a:r>
            <a:r>
              <a:rPr lang="cs-CZ" sz="2400" dirty="0" smtClean="0"/>
              <a:t>ce, horská 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střina, ob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čejný dům, sb</a:t>
            </a:r>
            <a:r>
              <a:rPr lang="cs-CZ" sz="2400" b="1" dirty="0" smtClean="0">
                <a:solidFill>
                  <a:srgbClr val="C00000"/>
                </a:solidFill>
              </a:rPr>
              <a:t>í</a:t>
            </a:r>
            <a:r>
              <a:rPr lang="cs-CZ" sz="2400" dirty="0" smtClean="0"/>
              <a:t>ráme 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liny, ob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čej je zvyk, b</a:t>
            </a:r>
            <a:r>
              <a:rPr lang="cs-CZ" sz="2400" b="1" dirty="0" smtClean="0">
                <a:solidFill>
                  <a:srgbClr val="C00000"/>
                </a:solidFill>
              </a:rPr>
              <a:t>í</a:t>
            </a:r>
            <a:r>
              <a:rPr lang="cs-CZ" sz="2400" dirty="0" smtClean="0"/>
              <a:t>lá kab</a:t>
            </a:r>
            <a:r>
              <a:rPr lang="cs-CZ" sz="2400" b="1" dirty="0" smtClean="0">
                <a:solidFill>
                  <a:srgbClr val="C00000"/>
                </a:solidFill>
              </a:rPr>
              <a:t>i</a:t>
            </a:r>
            <a:r>
              <a:rPr lang="cs-CZ" sz="2400" dirty="0" smtClean="0"/>
              <a:t>na, starobylý ob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čej, 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linářka, b</a:t>
            </a:r>
            <a:r>
              <a:rPr lang="cs-CZ" sz="2400" b="1" dirty="0" smtClean="0">
                <a:solidFill>
                  <a:srgbClr val="C00000"/>
                </a:solidFill>
              </a:rPr>
              <a:t>í</a:t>
            </a:r>
            <a:r>
              <a:rPr lang="cs-CZ" sz="2400" dirty="0" smtClean="0"/>
              <a:t>dné roky, </a:t>
            </a:r>
            <a:r>
              <a:rPr lang="cs-CZ" sz="2400" dirty="0" smtClean="0"/>
              <a:t>b</a:t>
            </a:r>
            <a:r>
              <a:rPr lang="cs-CZ" sz="2400" b="1" dirty="0" smtClean="0">
                <a:solidFill>
                  <a:srgbClr val="C00000"/>
                </a:solidFill>
              </a:rPr>
              <a:t>ý</a:t>
            </a:r>
            <a:r>
              <a:rPr lang="cs-CZ" sz="2400" dirty="0" smtClean="0"/>
              <a:t>ložravec</a:t>
            </a:r>
            <a:r>
              <a:rPr lang="cs-CZ" sz="2400" dirty="0" smtClean="0"/>
              <a:t>, sb</a:t>
            </a:r>
            <a:r>
              <a:rPr lang="cs-CZ" sz="2400" b="1" dirty="0" smtClean="0">
                <a:solidFill>
                  <a:srgbClr val="C00000"/>
                </a:solidFill>
              </a:rPr>
              <a:t>í</a:t>
            </a:r>
            <a:r>
              <a:rPr lang="cs-CZ" sz="2400" dirty="0" smtClean="0"/>
              <a:t>rka krab</a:t>
            </a:r>
            <a:r>
              <a:rPr lang="cs-CZ" sz="2400" b="1" dirty="0" smtClean="0">
                <a:solidFill>
                  <a:srgbClr val="C00000"/>
                </a:solidFill>
              </a:rPr>
              <a:t>i</a:t>
            </a:r>
            <a:r>
              <a:rPr lang="cs-CZ" sz="2400" dirty="0" smtClean="0"/>
              <a:t>ček, b</a:t>
            </a:r>
            <a:r>
              <a:rPr lang="cs-CZ" sz="2400" b="1" dirty="0" smtClean="0">
                <a:solidFill>
                  <a:srgbClr val="C00000"/>
                </a:solidFill>
              </a:rPr>
              <a:t>í</a:t>
            </a:r>
            <a:r>
              <a:rPr lang="cs-CZ" sz="2400" dirty="0" smtClean="0"/>
              <a:t>lé květiny b</a:t>
            </a:r>
            <a:r>
              <a:rPr lang="cs-CZ" sz="2400" b="1" dirty="0" smtClean="0">
                <a:solidFill>
                  <a:srgbClr val="C00000"/>
                </a:solidFill>
              </a:rPr>
              <a:t>y</a:t>
            </a:r>
            <a:r>
              <a:rPr lang="cs-CZ" sz="2400" dirty="0" smtClean="0"/>
              <a:t>lin.</a:t>
            </a:r>
            <a:endParaRPr lang="cs-CZ" sz="2400" dirty="0"/>
          </a:p>
        </p:txBody>
      </p:sp>
      <p:sp>
        <p:nvSpPr>
          <p:cNvPr id="7" name="Vývojový diagram: příprava 6"/>
          <p:cNvSpPr/>
          <p:nvPr/>
        </p:nvSpPr>
        <p:spPr>
          <a:xfrm>
            <a:off x="251520" y="3573016"/>
            <a:ext cx="1872208" cy="612648"/>
          </a:xfrm>
          <a:prstGeom prst="flowChartPreparation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Kontrola  klikni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4.62535E-8 L -0.004 -0.362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" y="-18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Zapiš si do slovníčku slovo vyjmenované a k němu slova příbuzná.</a:t>
            </a:r>
            <a:br>
              <a:rPr lang="cs-CZ" sz="2800" b="1" dirty="0" smtClean="0">
                <a:solidFill>
                  <a:schemeClr val="tx1"/>
                </a:solidFill>
              </a:rPr>
            </a:br>
            <a:r>
              <a:rPr lang="cs-CZ" sz="2800" b="1" dirty="0" smtClean="0">
                <a:solidFill>
                  <a:schemeClr val="tx1"/>
                </a:solidFill>
              </a:rPr>
              <a:t/>
            </a:r>
            <a:br>
              <a:rPr lang="cs-CZ" sz="2800" b="1" dirty="0" smtClean="0">
                <a:solidFill>
                  <a:schemeClr val="tx1"/>
                </a:solidFill>
              </a:rPr>
            </a:b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846545" y="1916832"/>
            <a:ext cx="127631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OBYČEJ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877803" y="3429000"/>
            <a:ext cx="12137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BYSTRÝ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3897841" y="5013176"/>
            <a:ext cx="11737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b="1" dirty="0" smtClean="0"/>
              <a:t>BYLINA</a:t>
            </a:r>
            <a:endParaRPr lang="cs-CZ" sz="2400" b="1" dirty="0"/>
          </a:p>
        </p:txBody>
      </p:sp>
      <p:pic>
        <p:nvPicPr>
          <p:cNvPr id="1026" name="Picture 2" descr="Dům, Domácí, Málo, Lampy, Budova, Architektura, Okno"/>
          <p:cNvPicPr>
            <a:picLocks noChangeAspect="1" noChangeArrowheads="1"/>
          </p:cNvPicPr>
          <p:nvPr/>
        </p:nvPicPr>
        <p:blipFill>
          <a:blip r:embed="rId2" cstate="print"/>
          <a:stretch>
            <a:fillRect/>
          </a:stretch>
        </p:blipFill>
        <p:spPr bwMode="auto">
          <a:xfrm>
            <a:off x="728020" y="1441348"/>
            <a:ext cx="1423265" cy="1735690"/>
          </a:xfrm>
          <a:prstGeom prst="rect">
            <a:avLst/>
          </a:prstGeom>
          <a:noFill/>
        </p:spPr>
      </p:pic>
      <p:pic>
        <p:nvPicPr>
          <p:cNvPr id="1028" name="Picture 4" descr="Asociace, Společenství, Skupina, Schůzka"/>
          <p:cNvPicPr>
            <a:picLocks noChangeAspect="1" noChangeArrowheads="1"/>
          </p:cNvPicPr>
          <p:nvPr/>
        </p:nvPicPr>
        <p:blipFill>
          <a:blip r:embed="rId3" cstate="print"/>
          <a:stretch>
            <a:fillRect/>
          </a:stretch>
        </p:blipFill>
        <p:spPr bwMode="auto">
          <a:xfrm>
            <a:off x="683568" y="3499976"/>
            <a:ext cx="1512168" cy="1134125"/>
          </a:xfrm>
          <a:prstGeom prst="rect">
            <a:avLst/>
          </a:prstGeom>
          <a:noFill/>
        </p:spPr>
      </p:pic>
      <p:pic>
        <p:nvPicPr>
          <p:cNvPr id="1030" name="Picture 6" descr="Byt, Čištění, Kreslený Film, Děvče"/>
          <p:cNvPicPr>
            <a:picLocks noChangeAspect="1" noChangeArrowheads="1"/>
          </p:cNvPicPr>
          <p:nvPr/>
        </p:nvPicPr>
        <p:blipFill>
          <a:blip r:embed="rId4" cstate="print"/>
          <a:stretch>
            <a:fillRect/>
          </a:stretch>
        </p:blipFill>
        <p:spPr bwMode="auto">
          <a:xfrm>
            <a:off x="863588" y="5068209"/>
            <a:ext cx="1152128" cy="1385127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2407069" y="2420888"/>
            <a:ext cx="530305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obyčejný, neobyčejný, neobyčejně, obyčejnost, </a:t>
            </a:r>
          </a:p>
          <a:p>
            <a:r>
              <a:rPr lang="cs-CZ" sz="2000" dirty="0" smtClean="0"/>
              <a:t>kromobyčejně 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407069" y="3933056"/>
            <a:ext cx="601158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bystřina, bystře, bystrost, bystrozrakost, Bystrozraký, </a:t>
            </a:r>
          </a:p>
          <a:p>
            <a:r>
              <a:rPr lang="cs-CZ" sz="2000" dirty="0" smtClean="0"/>
              <a:t>Bystrouška, Bystřice,  </a:t>
            </a:r>
            <a:endParaRPr lang="cs-CZ" sz="2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339752" y="5589240"/>
            <a:ext cx="39604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bylinka</a:t>
            </a:r>
            <a:r>
              <a:rPr lang="cs-CZ" sz="2000" dirty="0" smtClean="0"/>
              <a:t>, bylinkový, bylinářský, býlí, </a:t>
            </a:r>
            <a:endParaRPr lang="cs-CZ" sz="2000" dirty="0"/>
          </a:p>
        </p:txBody>
      </p:sp>
      <p:sp>
        <p:nvSpPr>
          <p:cNvPr id="15" name="TextovéPole 14">
            <a:hlinkClick r:id="rId5"/>
          </p:cNvPr>
          <p:cNvSpPr txBox="1"/>
          <p:nvPr/>
        </p:nvSpPr>
        <p:spPr>
          <a:xfrm>
            <a:off x="6372200" y="5589240"/>
            <a:ext cx="11521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zlatobýl,</a:t>
            </a:r>
            <a:endParaRPr lang="cs-CZ" sz="2000" dirty="0"/>
          </a:p>
        </p:txBody>
      </p:sp>
      <p:sp>
        <p:nvSpPr>
          <p:cNvPr id="16" name="TextovéPole 15">
            <a:hlinkClick r:id="rId6"/>
          </p:cNvPr>
          <p:cNvSpPr txBox="1"/>
          <p:nvPr/>
        </p:nvSpPr>
        <p:spPr>
          <a:xfrm>
            <a:off x="2361315" y="5909210"/>
            <a:ext cx="12025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černobý</a:t>
            </a:r>
            <a:r>
              <a:rPr lang="cs-CZ" dirty="0" smtClean="0"/>
              <a:t>l,</a:t>
            </a:r>
            <a:endParaRPr lang="cs-CZ" dirty="0"/>
          </a:p>
        </p:txBody>
      </p:sp>
      <p:sp>
        <p:nvSpPr>
          <p:cNvPr id="17" name="TextovéPole 16">
            <a:hlinkClick r:id="rId7"/>
          </p:cNvPr>
          <p:cNvSpPr txBox="1"/>
          <p:nvPr/>
        </p:nvSpPr>
        <p:spPr>
          <a:xfrm>
            <a:off x="3722800" y="5909210"/>
            <a:ext cx="135325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býložravec</a:t>
            </a:r>
            <a:endParaRPr lang="cs-CZ" sz="2000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1268760"/>
            <a:ext cx="7408333" cy="4896544"/>
          </a:xfrm>
        </p:spPr>
        <p:txBody>
          <a:bodyPr>
            <a:normAutofit fontScale="92500" lnSpcReduction="10000"/>
          </a:bodyPr>
          <a:lstStyle/>
          <a:p>
            <a:r>
              <a:rPr lang="cs-CZ" i="1" u="sng" dirty="0" smtClean="0"/>
              <a:t>Použitá literatura:</a:t>
            </a:r>
          </a:p>
          <a:p>
            <a:r>
              <a:rPr lang="cs-CZ" sz="1700" dirty="0" smtClean="0">
                <a:solidFill>
                  <a:schemeClr val="tx1"/>
                </a:solidFill>
              </a:rPr>
              <a:t>Vyjmenovaná slova hravě – nově. </a:t>
            </a:r>
            <a:r>
              <a:rPr lang="cs-CZ" sz="1700" dirty="0" err="1" smtClean="0">
                <a:solidFill>
                  <a:schemeClr val="tx1"/>
                </a:solidFill>
              </a:rPr>
              <a:t>PaeDr</a:t>
            </a:r>
            <a:r>
              <a:rPr lang="cs-CZ" sz="1700" dirty="0" smtClean="0">
                <a:solidFill>
                  <a:schemeClr val="tx1"/>
                </a:solidFill>
              </a:rPr>
              <a:t>. Hana </a:t>
            </a:r>
            <a:r>
              <a:rPr lang="cs-CZ" sz="1700" dirty="0" err="1" smtClean="0">
                <a:solidFill>
                  <a:schemeClr val="tx1"/>
                </a:solidFill>
              </a:rPr>
              <a:t>Mühlhauserová</a:t>
            </a:r>
            <a:r>
              <a:rPr lang="cs-CZ" sz="1700" dirty="0" smtClean="0">
                <a:solidFill>
                  <a:schemeClr val="tx1"/>
                </a:solidFill>
              </a:rPr>
              <a:t>. Nová škola.</a:t>
            </a:r>
          </a:p>
          <a:p>
            <a:endParaRPr lang="cs-CZ" sz="1200" dirty="0"/>
          </a:p>
          <a:p>
            <a:r>
              <a:rPr lang="cs-CZ" i="1" u="sng" dirty="0" smtClean="0"/>
              <a:t>Internetové odkazy:</a:t>
            </a:r>
          </a:p>
          <a:p>
            <a:pPr>
              <a:buNone/>
            </a:pPr>
            <a:r>
              <a:rPr lang="pl-PL" sz="1200" b="1" dirty="0" smtClean="0">
                <a:solidFill>
                  <a:schemeClr val="tx1"/>
                </a:solidFill>
              </a:rPr>
              <a:t>       </a:t>
            </a:r>
            <a:r>
              <a:rPr lang="pl-PL" sz="1200" b="1" dirty="0" smtClean="0">
                <a:solidFill>
                  <a:schemeClr val="tx1"/>
                </a:solidFill>
              </a:rPr>
              <a:t>  </a:t>
            </a:r>
            <a:r>
              <a:rPr lang="pl-PL" sz="1600" b="1" dirty="0" smtClean="0">
                <a:solidFill>
                  <a:schemeClr val="tx1"/>
                </a:solidFill>
              </a:rPr>
              <a:t>NEUVEDEN.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8.11.2013]. Dostupný na WWW</a:t>
            </a:r>
            <a:r>
              <a:rPr lang="pl-PL" sz="1600" dirty="0" smtClean="0"/>
              <a:t>: </a:t>
            </a:r>
            <a:r>
              <a:rPr lang="pl-PL" sz="1600" dirty="0" smtClean="0">
                <a:hlinkClick r:id="rId2"/>
              </a:rPr>
              <a:t>http://</a:t>
            </a:r>
            <a:r>
              <a:rPr lang="pl-PL" sz="1600" dirty="0" smtClean="0">
                <a:hlinkClick r:id="rId2"/>
              </a:rPr>
              <a:t>pixabay.com/cs/voda-barevn%C3%BD-podzim-horsk%C3%A9-byst%C5%99iny-64084</a:t>
            </a:r>
            <a:r>
              <a:rPr lang="pl-PL" sz="1600" dirty="0" smtClean="0">
                <a:hlinkClick r:id="rId2"/>
              </a:rPr>
              <a:t>/</a:t>
            </a:r>
            <a:endParaRPr lang="pl-PL" sz="1600" dirty="0" smtClean="0"/>
          </a:p>
          <a:p>
            <a:pPr>
              <a:buNone/>
            </a:pPr>
            <a:r>
              <a:rPr lang="pl-PL" sz="1600" dirty="0" smtClean="0"/>
              <a:t>       </a:t>
            </a:r>
            <a:r>
              <a:rPr lang="pl-PL" sz="1600" b="1" dirty="0" smtClean="0">
                <a:solidFill>
                  <a:schemeClr val="tx1"/>
                </a:solidFill>
              </a:rPr>
              <a:t>NEUVEDEN</a:t>
            </a:r>
            <a:r>
              <a:rPr lang="pl-PL" sz="1600" b="1" dirty="0" smtClean="0">
                <a:solidFill>
                  <a:schemeClr val="tx1"/>
                </a:solidFill>
              </a:rPr>
              <a:t>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600" u="sng" dirty="0" smtClean="0"/>
              <a:t>http://pixabay.com/cs/%C4%8Desnek-ho%C5%99%C4%8Dice-kv%C4%9Btina-b%C3%ADl%C3%A1-116293/</a:t>
            </a:r>
          </a:p>
          <a:p>
            <a:pPr>
              <a:buNone/>
            </a:pPr>
            <a:r>
              <a:rPr lang="pl-PL" sz="1600" dirty="0" smtClean="0"/>
              <a:t>        </a:t>
            </a:r>
            <a:r>
              <a:rPr lang="pl-PL" sz="1600" b="1" dirty="0" smtClean="0">
                <a:solidFill>
                  <a:schemeClr val="tx1"/>
                </a:solidFill>
              </a:rPr>
              <a:t>NEUVEDEN</a:t>
            </a:r>
            <a:r>
              <a:rPr lang="pl-PL" sz="1600" b="1" dirty="0" smtClean="0">
                <a:solidFill>
                  <a:schemeClr val="tx1"/>
                </a:solidFill>
              </a:rPr>
              <a:t>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600" dirty="0" smtClean="0">
                <a:hlinkClick r:id="rId3"/>
              </a:rPr>
              <a:t>http://pixabay.com/cs/velikonoce-kr%C3%A1l%C3%AD%C4%8Dek-vejce-hn%C3%ADzdo-154403/</a:t>
            </a:r>
            <a:endParaRPr lang="pl-PL" sz="1600" dirty="0" smtClean="0"/>
          </a:p>
          <a:p>
            <a:pPr>
              <a:buNone/>
            </a:pPr>
            <a:r>
              <a:rPr lang="pl-PL" sz="1600" dirty="0" smtClean="0"/>
              <a:t>       </a:t>
            </a:r>
            <a:r>
              <a:rPr lang="pl-PL" sz="1600" b="1" dirty="0" smtClean="0">
                <a:solidFill>
                  <a:schemeClr val="tx1"/>
                </a:solidFill>
              </a:rPr>
              <a:t>NEUVEDEN</a:t>
            </a:r>
            <a:r>
              <a:rPr lang="pl-PL" sz="1600" b="1" dirty="0" smtClean="0">
                <a:solidFill>
                  <a:schemeClr val="tx1"/>
                </a:solidFill>
              </a:rPr>
              <a:t>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600" dirty="0" smtClean="0">
                <a:hlinkClick r:id="rId4"/>
              </a:rPr>
              <a:t>http://pixabay.com/cs/major%C3%A1nka-rostlin-kuchy%C5%88sk%C3%A9-byliny-115383/</a:t>
            </a:r>
            <a:endParaRPr lang="pl-PL" sz="1600" dirty="0" smtClean="0"/>
          </a:p>
          <a:p>
            <a:pPr>
              <a:buNone/>
            </a:pPr>
            <a:r>
              <a:rPr lang="pl-PL" sz="1600" dirty="0" smtClean="0"/>
              <a:t>       </a:t>
            </a:r>
            <a:r>
              <a:rPr lang="pl-PL" sz="1600" b="1" dirty="0" smtClean="0">
                <a:solidFill>
                  <a:schemeClr val="tx1"/>
                </a:solidFill>
              </a:rPr>
              <a:t>NEUVEDEN</a:t>
            </a:r>
            <a:r>
              <a:rPr lang="pl-PL" sz="1600" b="1" dirty="0" smtClean="0">
                <a:solidFill>
                  <a:schemeClr val="tx1"/>
                </a:solidFill>
              </a:rPr>
              <a:t>. </a:t>
            </a:r>
            <a:r>
              <a:rPr lang="pl-PL" sz="1600" b="1" i="1" dirty="0" smtClean="0">
                <a:solidFill>
                  <a:schemeClr val="tx1"/>
                </a:solidFill>
              </a:rPr>
              <a:t>http://pixabay.com/</a:t>
            </a:r>
            <a:r>
              <a:rPr lang="pl-PL" sz="1600" b="1" dirty="0" smtClean="0">
                <a:solidFill>
                  <a:schemeClr val="tx1"/>
                </a:solidFill>
              </a:rPr>
              <a:t> [online]. [cit. 1.1.2014]. Dostupný na WWW: </a:t>
            </a:r>
            <a:r>
              <a:rPr lang="pl-PL" sz="1600" u="sng" dirty="0" smtClean="0"/>
              <a:t>http://pixabay.com/cs/v%C3%A1noce-x-mas-krajina-zimn%C3%AD-strom-151967/</a:t>
            </a:r>
          </a:p>
          <a:p>
            <a:pPr>
              <a:buNone/>
            </a:pPr>
            <a:r>
              <a:rPr lang="pl-PL" sz="1600" dirty="0" smtClean="0"/>
              <a:t>         </a:t>
            </a:r>
          </a:p>
          <a:p>
            <a:pPr>
              <a:buNone/>
            </a:pPr>
            <a:r>
              <a:rPr lang="pl-PL" sz="1200" dirty="0" smtClean="0"/>
              <a:t>       </a:t>
            </a:r>
          </a:p>
          <a:p>
            <a:pPr marL="0" indent="0">
              <a:buNone/>
            </a:pPr>
            <a:endParaRPr lang="cs-CZ" sz="2000" i="1" u="sng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858424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1365</TotalTime>
  <Words>618</Words>
  <Application>Microsoft Office PowerPoint</Application>
  <PresentationFormat>Předvádění na obrazovce (4:3)</PresentationFormat>
  <Paragraphs>117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Vyjmenovaná slova po b</vt:lpstr>
      <vt:lpstr>Prezentace aplikace PowerPoint</vt:lpstr>
      <vt:lpstr>BYSTRÝ</vt:lpstr>
      <vt:lpstr>Prezentace aplikace PowerPoint</vt:lpstr>
      <vt:lpstr>POZOR!</vt:lpstr>
      <vt:lpstr>1. Řekni ke kterým slovům vyjmenovaným patří slova příbuzná. 2. Pro kontrolu na ně klikni.  </vt:lpstr>
      <vt:lpstr>Doplň y/i.</vt:lpstr>
      <vt:lpstr>Zapiš si do slovníčku slovo vyjmenované a k němu slova příbuzná.  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Markéta Žižková</cp:lastModifiedBy>
  <cp:revision>153</cp:revision>
  <dcterms:created xsi:type="dcterms:W3CDTF">2013-05-10T12:01:16Z</dcterms:created>
  <dcterms:modified xsi:type="dcterms:W3CDTF">2014-01-10T16:42:32Z</dcterms:modified>
</cp:coreProperties>
</file>