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1"/>
  </p:notesMasterIdLst>
  <p:sldIdLst>
    <p:sldId id="256" r:id="rId2"/>
    <p:sldId id="262" r:id="rId3"/>
    <p:sldId id="266" r:id="rId4"/>
    <p:sldId id="263" r:id="rId5"/>
    <p:sldId id="264" r:id="rId6"/>
    <p:sldId id="265" r:id="rId7"/>
    <p:sldId id="267" r:id="rId8"/>
    <p:sldId id="268" r:id="rId9"/>
    <p:sldId id="270" r:id="rId10"/>
    <p:sldId id="273" r:id="rId11"/>
    <p:sldId id="274" r:id="rId12"/>
    <p:sldId id="271" r:id="rId13"/>
    <p:sldId id="275" r:id="rId14"/>
    <p:sldId id="276" r:id="rId15"/>
    <p:sldId id="272" r:id="rId16"/>
    <p:sldId id="277" r:id="rId17"/>
    <p:sldId id="278" r:id="rId18"/>
    <p:sldId id="279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F987"/>
    <a:srgbClr val="E9F820"/>
    <a:srgbClr val="F28ED1"/>
    <a:srgbClr val="FA32B7"/>
    <a:srgbClr val="F47762"/>
    <a:srgbClr val="C43C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dirty="0" smtClean="0"/>
            <a:t>: Český jazyk pro 3. ročník ZŠ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</a:t>
          </a:r>
          <a:r>
            <a:rPr lang="cs-CZ" sz="2000" b="1" dirty="0" smtClean="0"/>
            <a:t>: Mgr. Markéta Žižková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</a:t>
          </a:r>
          <a:r>
            <a:rPr lang="cs-CZ" b="1" dirty="0" smtClean="0"/>
            <a:t>: Podzim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 custLinFactNeighborX="215" custLinFactNeighborY="-93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14352" y="160940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</a:t>
          </a:r>
          <a:r>
            <a:rPr lang="cs-CZ" sz="2000" b="1" kern="1200" dirty="0" smtClean="0"/>
            <a:t>: Mgr. Markéta Žižková</a:t>
          </a:r>
          <a:endParaRPr lang="cs-CZ" sz="2000" b="1" kern="1200" dirty="0" smtClean="0"/>
        </a:p>
      </dsp:txBody>
      <dsp:txXfrm>
        <a:off x="314352" y="160940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</a:t>
          </a:r>
          <a:r>
            <a:rPr lang="cs-CZ" sz="2000" b="1" kern="1200" dirty="0" smtClean="0"/>
            <a:t>: Podzim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dirty="0" smtClean="0"/>
            <a:t>: Český jazyk pro 3. ročník ZŠ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5.12.2013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5.12.2013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5.12.2013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5.12.2013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cs/internet-ikona-%C5%BElut%C3%A1-%C5%A1%C5%A5astn%C3%BD-tv%C3%A1%C5%99e-25515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732360690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320480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Inovativní pomůcka k výuce českého </a:t>
            </a:r>
            <a:r>
              <a:rPr lang="cs-CZ" sz="1600" dirty="0" smtClean="0">
                <a:solidFill>
                  <a:schemeClr val="tx1"/>
                </a:solidFill>
              </a:rPr>
              <a:t>jazyka ve 3. třídě základní školy. Téma – procvičování vyjmenovaných slov po b. Časová dotace </a:t>
            </a:r>
            <a:r>
              <a:rPr lang="cs-CZ" sz="1600" smtClean="0">
                <a:solidFill>
                  <a:schemeClr val="tx1"/>
                </a:solidFill>
              </a:rPr>
              <a:t>– 30 minut.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1 a 2 – úvod, anotace.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3 - 8 - procvičování řady vyjmenovaných slov. Děti kliknou na slovo, které chybí v řadě vyjmenovaných slov. Pokud kliknou dobře, slovo se zařadí mezi vyjmenovaná slova a objeví se </a:t>
            </a:r>
            <a:r>
              <a:rPr lang="cs-CZ" sz="1600" dirty="0" err="1" smtClean="0">
                <a:solidFill>
                  <a:schemeClr val="tx1"/>
                </a:solidFill>
              </a:rPr>
              <a:t>smajlík</a:t>
            </a:r>
            <a:r>
              <a:rPr lang="cs-CZ" sz="1600" dirty="0" smtClean="0">
                <a:solidFill>
                  <a:schemeClr val="tx1"/>
                </a:solidFill>
              </a:rPr>
              <a:t>, pokud kliknou chybně, slovo odletí pryč a objeví se mračící </a:t>
            </a:r>
            <a:r>
              <a:rPr lang="cs-CZ" sz="1600" dirty="0" err="1" smtClean="0">
                <a:solidFill>
                  <a:schemeClr val="tx1"/>
                </a:solidFill>
              </a:rPr>
              <a:t>smajlík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9-15 - procvičování slov příbuzných. Děti kliknou na slovo příbuzné k vyjmenovanému slovu. Pokud kliknou správně, slovo se zařadí pod vyjmenované slovo a objeví se </a:t>
            </a:r>
            <a:r>
              <a:rPr lang="cs-CZ" sz="1600" dirty="0" err="1" smtClean="0">
                <a:solidFill>
                  <a:schemeClr val="tx1"/>
                </a:solidFill>
              </a:rPr>
              <a:t>smajlík</a:t>
            </a:r>
            <a:r>
              <a:rPr lang="cs-CZ" sz="1600" dirty="0" smtClean="0">
                <a:solidFill>
                  <a:schemeClr val="tx1"/>
                </a:solidFill>
              </a:rPr>
              <a:t>. Pokud kliknou chybně, slovo odletí  a objeví se mračící </a:t>
            </a:r>
            <a:r>
              <a:rPr lang="cs-CZ" sz="1600" dirty="0" err="1" smtClean="0">
                <a:solidFill>
                  <a:schemeClr val="tx1"/>
                </a:solidFill>
              </a:rPr>
              <a:t>smajlík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16 - procvičování psaní i/í/y/ý. Děti kliknou </a:t>
            </a:r>
            <a:r>
              <a:rPr lang="cs-CZ" sz="1600" dirty="0">
                <a:solidFill>
                  <a:schemeClr val="tx1"/>
                </a:solidFill>
              </a:rPr>
              <a:t>na </a:t>
            </a:r>
            <a:r>
              <a:rPr lang="cs-CZ" sz="1600" dirty="0" smtClean="0">
                <a:solidFill>
                  <a:schemeClr val="tx1"/>
                </a:solidFill>
              </a:rPr>
              <a:t>i/í/y/ý z nabídky. Pokud kliknou dobře, i/í/y/ý se zařadí do slova. Pokud kliknou chybně i/í/y/ý odletí.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17 - </a:t>
            </a:r>
            <a:r>
              <a:rPr lang="cs-CZ" sz="1600" dirty="0" smtClean="0">
                <a:solidFill>
                  <a:schemeClr val="tx1"/>
                </a:solidFill>
              </a:rPr>
              <a:t>procvičování </a:t>
            </a:r>
            <a:r>
              <a:rPr lang="cs-CZ" sz="1600" dirty="0">
                <a:solidFill>
                  <a:schemeClr val="tx1"/>
                </a:solidFill>
              </a:rPr>
              <a:t>psaní </a:t>
            </a:r>
            <a:r>
              <a:rPr lang="cs-CZ" sz="1600" dirty="0" smtClean="0">
                <a:solidFill>
                  <a:schemeClr val="tx1"/>
                </a:solidFill>
              </a:rPr>
              <a:t>i/í/y/ý. Snímek může sloužit jako pracovní list k vytištění, či děti mohou i/í/y/ý zapisovat do snímku.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18 - kontrola snímku 17.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19 - použité zdroje.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846818"/>
            <a:ext cx="671463" cy="670414"/>
          </a:xfrm>
          <a:prstGeom prst="rect">
            <a:avLst/>
          </a:prstGeom>
          <a:noFill/>
        </p:spPr>
      </p:pic>
      <p:pic>
        <p:nvPicPr>
          <p:cNvPr id="1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44007" y="4797152"/>
            <a:ext cx="744017" cy="742854"/>
          </a:xfrm>
          <a:prstGeom prst="rect">
            <a:avLst/>
          </a:prstGeom>
          <a:noFill/>
        </p:spPr>
      </p:pic>
      <p:pic>
        <p:nvPicPr>
          <p:cNvPr id="102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4774378"/>
            <a:ext cx="744017" cy="74285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971600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být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99892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228184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obyvatel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28184" y="4746848"/>
            <a:ext cx="1800200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bydlit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99892" y="4725144"/>
            <a:ext cx="1800200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příbytek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71600" y="4725144"/>
            <a:ext cx="1800200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byt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Nadpis 3"/>
          <p:cNvSpPr>
            <a:spLocks noGrp="1"/>
          </p:cNvSpPr>
          <p:nvPr>
            <p:ph type="title"/>
          </p:nvPr>
        </p:nvSpPr>
        <p:spPr>
          <a:xfrm>
            <a:off x="457200" y="80812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slovo, které v řadě vyjmenovaných slov chybí 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8.02035E-6 L -0.09462 0.47201 " pathEditMode="relative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34875E-6 L 0.11024 0.47202 " pathEditMode="relative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35708E-6 L -0.28732 -0.2481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00" y="-12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4846818"/>
            <a:ext cx="671463" cy="670414"/>
          </a:xfrm>
          <a:prstGeom prst="rect">
            <a:avLst/>
          </a:prstGeom>
          <a:noFill/>
        </p:spPr>
      </p:pic>
      <p:pic>
        <p:nvPicPr>
          <p:cNvPr id="1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0311" y="4797152"/>
            <a:ext cx="744017" cy="742854"/>
          </a:xfrm>
          <a:prstGeom prst="rect">
            <a:avLst/>
          </a:prstGeom>
          <a:noFill/>
        </p:spPr>
      </p:pic>
      <p:pic>
        <p:nvPicPr>
          <p:cNvPr id="102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4774378"/>
            <a:ext cx="744017" cy="74285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971600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obyvatel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99892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byt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228184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28184" y="4746848"/>
            <a:ext cx="1800200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kobyla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71600" y="4725144"/>
            <a:ext cx="1800200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být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99892" y="4725144"/>
            <a:ext cx="1800200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příbytek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Nadpis 3"/>
          <p:cNvSpPr>
            <a:spLocks noGrp="1"/>
          </p:cNvSpPr>
          <p:nvPr>
            <p:ph type="title"/>
          </p:nvPr>
        </p:nvSpPr>
        <p:spPr>
          <a:xfrm>
            <a:off x="457200" y="736112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slovo, které v řadě vyjmenovaných slov chybí 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7.40981E-6 L -0.17309 0.37765 " pathEditMode="relative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6.75301E-6 L 0.14965 0.57679 " pathEditMode="relative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38575E-6 L 0.29132 -0.2449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00" y="-1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846818"/>
            <a:ext cx="671463" cy="670414"/>
          </a:xfrm>
          <a:prstGeom prst="rect">
            <a:avLst/>
          </a:prstGeom>
          <a:noFill/>
        </p:spPr>
      </p:pic>
      <p:pic>
        <p:nvPicPr>
          <p:cNvPr id="1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44007" y="4797152"/>
            <a:ext cx="744017" cy="742854"/>
          </a:xfrm>
          <a:prstGeom prst="rect">
            <a:avLst/>
          </a:prstGeom>
          <a:noFill/>
        </p:spPr>
      </p:pic>
      <p:pic>
        <p:nvPicPr>
          <p:cNvPr id="102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4774378"/>
            <a:ext cx="744017" cy="74285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971600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99892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nábytek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228184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dobytek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99892" y="4725144"/>
            <a:ext cx="1800200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bydlit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71600" y="4725144"/>
            <a:ext cx="1800200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byt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28184" y="4725144"/>
            <a:ext cx="1800200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příbytek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Nadpis 3"/>
          <p:cNvSpPr>
            <a:spLocks noGrp="1"/>
          </p:cNvSpPr>
          <p:nvPr>
            <p:ph type="title"/>
          </p:nvPr>
        </p:nvSpPr>
        <p:spPr>
          <a:xfrm>
            <a:off x="457200" y="736112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slovo, které v řadě vyjmenovaných slov chybí 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34875E-6 L -0.03941 0.36702 " pathEditMode="relative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-5.05088E-6 L 0.07881 0.38829 " pathEditMode="relative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38575E-6 L -0.57882 -0.2449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00" y="-1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273" y="4846818"/>
            <a:ext cx="671463" cy="670414"/>
          </a:xfrm>
          <a:prstGeom prst="rect">
            <a:avLst/>
          </a:prstGeom>
          <a:noFill/>
        </p:spPr>
      </p:pic>
      <p:pic>
        <p:nvPicPr>
          <p:cNvPr id="1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44007" y="4797152"/>
            <a:ext cx="744017" cy="742854"/>
          </a:xfrm>
          <a:prstGeom prst="rect">
            <a:avLst/>
          </a:prstGeom>
          <a:noFill/>
        </p:spPr>
      </p:pic>
      <p:pic>
        <p:nvPicPr>
          <p:cNvPr id="102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0311" y="4774378"/>
            <a:ext cx="744017" cy="74285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971600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obyčej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99892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bystrý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228184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28184" y="4746848"/>
            <a:ext cx="1800200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kobyla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99892" y="4725144"/>
            <a:ext cx="1800200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býk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71600" y="4725144"/>
            <a:ext cx="1800200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bylina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Nadpis 3"/>
          <p:cNvSpPr>
            <a:spLocks noGrp="1"/>
          </p:cNvSpPr>
          <p:nvPr>
            <p:ph type="title"/>
          </p:nvPr>
        </p:nvSpPr>
        <p:spPr>
          <a:xfrm>
            <a:off x="457200" y="736112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slovo, které v řadě vyjmenovaných slov chybí 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5.05088E-6 L -0.02361 0.4091 " pathEditMode="relative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39408E-6 L 0.0158 0.52451 " pathEditMode="relative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38575E-6 L 0.57882 -0.2449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900" y="-1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846818"/>
            <a:ext cx="671463" cy="670414"/>
          </a:xfrm>
          <a:prstGeom prst="rect">
            <a:avLst/>
          </a:prstGeom>
          <a:noFill/>
        </p:spPr>
      </p:pic>
      <p:pic>
        <p:nvPicPr>
          <p:cNvPr id="1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44007" y="4797152"/>
            <a:ext cx="744017" cy="742854"/>
          </a:xfrm>
          <a:prstGeom prst="rect">
            <a:avLst/>
          </a:prstGeom>
          <a:noFill/>
        </p:spPr>
      </p:pic>
      <p:pic>
        <p:nvPicPr>
          <p:cNvPr id="102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3727" y="4774378"/>
            <a:ext cx="744017" cy="74285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971600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bylina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99892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228184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býk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28184" y="4725144"/>
            <a:ext cx="1800200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kobyla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99892" y="4725144"/>
            <a:ext cx="1800200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býk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71600" y="4725144"/>
            <a:ext cx="1872208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Přibyslav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Nadpis 3"/>
          <p:cNvSpPr>
            <a:spLocks noGrp="1"/>
          </p:cNvSpPr>
          <p:nvPr>
            <p:ph type="title"/>
          </p:nvPr>
        </p:nvSpPr>
        <p:spPr>
          <a:xfrm>
            <a:off x="457200" y="80812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slovo, které v řadě vyjmenovaných slov chybí 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2.69195E-6 L -0.19289 0.43016 " pathEditMode="relative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38575E-6 L -0.28732 -0.2449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00" y="-1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8.02035E-6 L -0.04722 0.52451 " pathEditMode="relative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3727" y="4774378"/>
            <a:ext cx="744017" cy="742854"/>
          </a:xfrm>
          <a:prstGeom prst="rect">
            <a:avLst/>
          </a:prstGeom>
          <a:noFill/>
        </p:spPr>
      </p:pic>
      <p:sp>
        <p:nvSpPr>
          <p:cNvPr id="12" name="Zaoblený obdélník 11"/>
          <p:cNvSpPr/>
          <p:nvPr/>
        </p:nvSpPr>
        <p:spPr>
          <a:xfrm>
            <a:off x="971600" y="4725144"/>
            <a:ext cx="1872208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obyčej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3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88569" y="4846818"/>
            <a:ext cx="671463" cy="670414"/>
          </a:xfrm>
          <a:prstGeom prst="rect">
            <a:avLst/>
          </a:prstGeom>
          <a:noFill/>
        </p:spPr>
      </p:pic>
      <p:pic>
        <p:nvPicPr>
          <p:cNvPr id="1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08303" y="4797152"/>
            <a:ext cx="744017" cy="74285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971600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kobyla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99892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býk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228184" y="3018656"/>
            <a:ext cx="1800200" cy="91440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28184" y="4725144"/>
            <a:ext cx="1800200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bystrý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Nadpis 3"/>
          <p:cNvSpPr>
            <a:spLocks noGrp="1"/>
          </p:cNvSpPr>
          <p:nvPr>
            <p:ph type="title"/>
          </p:nvPr>
        </p:nvSpPr>
        <p:spPr>
          <a:xfrm>
            <a:off x="457200" y="80812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slovo, které v řadě vyjmenovaných slov chybí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99892" y="4725144"/>
            <a:ext cx="1872208" cy="914400"/>
          </a:xfrm>
          <a:prstGeom prst="roundRect">
            <a:avLst/>
          </a:prstGeom>
          <a:solidFill>
            <a:srgbClr val="C43C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Přibyslav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5.05088E-6 L -0.2717 0.48265 " pathEditMode="relative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8575E-6 L 0.2875 -0.2449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00" y="-1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6 -8.02035E-6 L 0.12587 0.52451 " pathEditMode="relative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2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08303" y="5206426"/>
            <a:ext cx="744017" cy="742854"/>
          </a:xfrm>
          <a:prstGeom prst="rect">
            <a:avLst/>
          </a:prstGeom>
          <a:noFill/>
        </p:spPr>
      </p:pic>
      <p:pic>
        <p:nvPicPr>
          <p:cNvPr id="1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19698" y="5206426"/>
            <a:ext cx="744017" cy="742854"/>
          </a:xfrm>
          <a:prstGeom prst="rect">
            <a:avLst/>
          </a:prstGeom>
          <a:noFill/>
        </p:spPr>
      </p:pic>
      <p:pic>
        <p:nvPicPr>
          <p:cNvPr id="10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206858"/>
            <a:ext cx="671463" cy="67041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 příbuzné k vyjmenovanému slovu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87824" y="1700808"/>
            <a:ext cx="2880320" cy="136815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bystrý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83568" y="5013176"/>
            <a:ext cx="2232248" cy="1152128"/>
          </a:xfrm>
          <a:prstGeom prst="ellipse">
            <a:avLst/>
          </a:prstGeom>
          <a:solidFill>
            <a:srgbClr val="F4776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bystřina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311860" y="5013176"/>
            <a:ext cx="2232248" cy="1152128"/>
          </a:xfrm>
          <a:prstGeom prst="ellipse">
            <a:avLst/>
          </a:prstGeom>
          <a:solidFill>
            <a:srgbClr val="F4776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bydlo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940152" y="5013176"/>
            <a:ext cx="2232248" cy="1152128"/>
          </a:xfrm>
          <a:prstGeom prst="ellipse">
            <a:avLst/>
          </a:prstGeom>
          <a:solidFill>
            <a:srgbClr val="F4776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obyčej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32192E-6 L 0.29133 -0.29371 " pathEditMode="relative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96947E-6 L -1.38889E-6 0.38807 " pathEditMode="relative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70213E-6 L 0.03941 0.56661 " pathEditMode="relative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5206858"/>
            <a:ext cx="671463" cy="670414"/>
          </a:xfrm>
          <a:prstGeom prst="rect">
            <a:avLst/>
          </a:prstGeom>
          <a:noFill/>
        </p:spPr>
      </p:pic>
      <p:pic>
        <p:nvPicPr>
          <p:cNvPr id="1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19698" y="5206426"/>
            <a:ext cx="744017" cy="742854"/>
          </a:xfrm>
          <a:prstGeom prst="rect">
            <a:avLst/>
          </a:prstGeom>
          <a:noFill/>
        </p:spPr>
      </p:pic>
      <p:pic>
        <p:nvPicPr>
          <p:cNvPr id="12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9711" y="5206426"/>
            <a:ext cx="744017" cy="74285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 příbuzné k vyjmenovanému slovu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87824" y="1700808"/>
            <a:ext cx="2880320" cy="136815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bylina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11560" y="5013176"/>
            <a:ext cx="2304256" cy="11521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bytovka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311860" y="5013176"/>
            <a:ext cx="2232248" cy="11521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bydlo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940152" y="5013176"/>
            <a:ext cx="2232248" cy="11521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býlí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2.32192E-6 L -0.2875 -0.28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00" y="-1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31267E-6 L -0.00781 0.45097 " pathEditMode="relative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96947E-6 L -0.10243 0.5666 " pathEditMode="relative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08303" y="5206426"/>
            <a:ext cx="744017" cy="742854"/>
          </a:xfrm>
          <a:prstGeom prst="rect">
            <a:avLst/>
          </a:prstGeom>
          <a:noFill/>
        </p:spPr>
      </p:pic>
      <p:pic>
        <p:nvPicPr>
          <p:cNvPr id="1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19698" y="5206426"/>
            <a:ext cx="744017" cy="742854"/>
          </a:xfrm>
          <a:prstGeom prst="rect">
            <a:avLst/>
          </a:prstGeom>
          <a:noFill/>
        </p:spPr>
      </p:pic>
      <p:pic>
        <p:nvPicPr>
          <p:cNvPr id="10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206858"/>
            <a:ext cx="671463" cy="67041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 příbuzné k vyjmenovanému slovu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87824" y="1700808"/>
            <a:ext cx="2880320" cy="136815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být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39552" y="5013176"/>
            <a:ext cx="2448272" cy="1152128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</a:rPr>
              <a:t>starobylý</a:t>
            </a:r>
            <a:endParaRPr lang="cs-CZ" sz="30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311860" y="5013176"/>
            <a:ext cx="2232248" cy="1152128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</a:rPr>
              <a:t>bytovka</a:t>
            </a:r>
            <a:endParaRPr lang="cs-CZ" sz="30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940152" y="5013176"/>
            <a:ext cx="2232248" cy="1152128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</a:rPr>
              <a:t>byteček</a:t>
            </a:r>
            <a:endParaRPr lang="cs-CZ" sz="3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32192E-6 L 0.29132 -0.28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00" y="-1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35893E-6 L 0.02361 0.37766 " pathEditMode="relative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70213E-6 L 0.07083 0.46161 " pathEditMode="relative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08303" y="5206426"/>
            <a:ext cx="744017" cy="742854"/>
          </a:xfrm>
          <a:prstGeom prst="rect">
            <a:avLst/>
          </a:prstGeom>
          <a:noFill/>
        </p:spPr>
      </p:pic>
      <p:pic>
        <p:nvPicPr>
          <p:cNvPr id="1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5206426"/>
            <a:ext cx="744017" cy="742854"/>
          </a:xfrm>
          <a:prstGeom prst="rect">
            <a:avLst/>
          </a:prstGeom>
          <a:noFill/>
        </p:spPr>
      </p:pic>
      <p:pic>
        <p:nvPicPr>
          <p:cNvPr id="12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5206858"/>
            <a:ext cx="671463" cy="67041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 příbuzné k vyjmenovanému slovu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87824" y="1700808"/>
            <a:ext cx="2880320" cy="1368152"/>
          </a:xfrm>
          <a:prstGeom prst="ellipse">
            <a:avLst/>
          </a:prstGeom>
          <a:solidFill>
            <a:srgbClr val="FA32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nábytek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83568" y="5013176"/>
            <a:ext cx="2232248" cy="1152128"/>
          </a:xfrm>
          <a:prstGeom prst="ellipse">
            <a:avLst/>
          </a:prstGeom>
          <a:solidFill>
            <a:srgbClr val="F28ED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chemeClr val="tx1"/>
                </a:solidFill>
              </a:rPr>
              <a:t>bylinka</a:t>
            </a:r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275856" y="5013176"/>
            <a:ext cx="2448272" cy="1152128"/>
          </a:xfrm>
          <a:prstGeom prst="ellipse">
            <a:avLst/>
          </a:prstGeom>
          <a:solidFill>
            <a:srgbClr val="F28ED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chemeClr val="tx1"/>
                </a:solidFill>
              </a:rPr>
              <a:t>nábytkový</a:t>
            </a:r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940152" y="5013176"/>
            <a:ext cx="2232248" cy="1152128"/>
          </a:xfrm>
          <a:prstGeom prst="ellipse">
            <a:avLst/>
          </a:prstGeom>
          <a:solidFill>
            <a:srgbClr val="F28ED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chemeClr val="tx1"/>
                </a:solidFill>
              </a:rPr>
              <a:t>obyčejný</a:t>
            </a:r>
            <a:endParaRPr lang="cs-CZ" sz="2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32192E-6 L 2.5E-6 -0.28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6.10546E-7 L -0.00799 0.41975 " pathEditMode="relative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2.31267E-6 L 0.03143 0.38807 " pathEditMode="relative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5206426"/>
            <a:ext cx="744017" cy="742854"/>
          </a:xfrm>
          <a:prstGeom prst="rect">
            <a:avLst/>
          </a:prstGeom>
          <a:noFill/>
        </p:spPr>
      </p:pic>
      <p:pic>
        <p:nvPicPr>
          <p:cNvPr id="1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5206426"/>
            <a:ext cx="744017" cy="742854"/>
          </a:xfrm>
          <a:prstGeom prst="rect">
            <a:avLst/>
          </a:prstGeom>
          <a:noFill/>
        </p:spPr>
      </p:pic>
      <p:pic>
        <p:nvPicPr>
          <p:cNvPr id="12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08849" y="5206858"/>
            <a:ext cx="671463" cy="67041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 příbuzné k vyjmenovanému slovu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87824" y="1700808"/>
            <a:ext cx="2880320" cy="1368152"/>
          </a:xfrm>
          <a:prstGeom prst="ellipse">
            <a:avLst/>
          </a:prstGeom>
          <a:solidFill>
            <a:srgbClr val="E9F82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dobytek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83568" y="5013176"/>
            <a:ext cx="2232248" cy="1152128"/>
          </a:xfrm>
          <a:prstGeom prst="ellipse">
            <a:avLst/>
          </a:prstGeom>
          <a:solidFill>
            <a:srgbClr val="F1F98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býček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311860" y="5013176"/>
            <a:ext cx="2232248" cy="1152128"/>
          </a:xfrm>
          <a:prstGeom prst="ellipse">
            <a:avLst/>
          </a:prstGeom>
          <a:solidFill>
            <a:srgbClr val="F1F98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býkovec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940152" y="5013176"/>
            <a:ext cx="2232248" cy="1152128"/>
          </a:xfrm>
          <a:prstGeom prst="ellipse">
            <a:avLst/>
          </a:prstGeom>
          <a:solidFill>
            <a:srgbClr val="F1F98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dobytkář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6716E-6 L -0.07865 0.31452 " pathEditMode="relative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6.10546E-7 L 0.05503 0.32516 " pathEditMode="relative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32192E-6 L -0.27951 -0.283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00" y="-1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08303" y="5206426"/>
            <a:ext cx="744017" cy="742854"/>
          </a:xfrm>
          <a:prstGeom prst="rect">
            <a:avLst/>
          </a:prstGeom>
          <a:noFill/>
        </p:spPr>
      </p:pic>
      <p:pic>
        <p:nvPicPr>
          <p:cNvPr id="1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44007" y="5206426"/>
            <a:ext cx="744017" cy="742854"/>
          </a:xfrm>
          <a:prstGeom prst="rect">
            <a:avLst/>
          </a:prstGeom>
          <a:noFill/>
        </p:spPr>
      </p:pic>
      <p:pic>
        <p:nvPicPr>
          <p:cNvPr id="12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5229200"/>
            <a:ext cx="671463" cy="67041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 příbuzné k vyjmenovanému slovu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87824" y="1700808"/>
            <a:ext cx="2880320" cy="1368152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bydlit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83568" y="5013176"/>
            <a:ext cx="2232248" cy="115212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bydlo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311860" y="5013176"/>
            <a:ext cx="2232248" cy="115212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nábytkář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940152" y="5013176"/>
            <a:ext cx="2232248" cy="115212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býlí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32192E-6 L 0.29133 -0.29371 " pathEditMode="relative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31267E-6 L 0.01562 0.37766 " pathEditMode="relative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6.10546E-7 L 0.0158 0.48266 " pathEditMode="relative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08849" y="5206858"/>
            <a:ext cx="671463" cy="670414"/>
          </a:xfrm>
          <a:prstGeom prst="rect">
            <a:avLst/>
          </a:prstGeom>
          <a:noFill/>
        </p:spPr>
      </p:pic>
      <p:pic>
        <p:nvPicPr>
          <p:cNvPr id="12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5157192"/>
            <a:ext cx="744017" cy="742854"/>
          </a:xfrm>
          <a:prstGeom prst="rect">
            <a:avLst/>
          </a:prstGeom>
          <a:noFill/>
        </p:spPr>
      </p:pic>
      <p:pic>
        <p:nvPicPr>
          <p:cNvPr id="1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206426"/>
            <a:ext cx="744017" cy="74285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 příbuzné k vyjmenovanému slovu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87824" y="1700808"/>
            <a:ext cx="2880320" cy="136815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kobyla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83568" y="5013176"/>
            <a:ext cx="2232248" cy="115212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</a:rPr>
              <a:t>býkovec</a:t>
            </a:r>
            <a:endParaRPr lang="cs-CZ" sz="30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203848" y="5013176"/>
            <a:ext cx="2448272" cy="115212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</a:rPr>
              <a:t>starobylý</a:t>
            </a:r>
            <a:endParaRPr lang="cs-CZ" sz="30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940152" y="5013176"/>
            <a:ext cx="2232248" cy="115212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</a:rPr>
              <a:t>Kobylisy</a:t>
            </a:r>
            <a:endParaRPr lang="cs-CZ" sz="3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5.3284E-6 L -0.07083 0.43016 " pathEditMode="relative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70213E-6 L 0.02379 0.45121 " pathEditMode="relative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32192E-6 L -0.29149 -0.2833 " pathEditMode="relative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správné y/ý/i/í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8328" y="2123813"/>
            <a:ext cx="13724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malý  b_t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8328" y="1484784"/>
            <a:ext cx="21435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B_</a:t>
            </a:r>
            <a:r>
              <a:rPr lang="cs-CZ" sz="2400" dirty="0" err="1" smtClean="0"/>
              <a:t>strý</a:t>
            </a:r>
            <a:r>
              <a:rPr lang="cs-CZ" sz="2400" dirty="0" smtClean="0"/>
              <a:t>  chlapec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8328" y="2823319"/>
            <a:ext cx="13630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vyb</a:t>
            </a:r>
            <a:r>
              <a:rPr lang="cs-CZ" sz="2400" dirty="0" smtClean="0"/>
              <a:t>_</a:t>
            </a:r>
            <a:r>
              <a:rPr lang="cs-CZ" sz="2400" dirty="0" err="1" smtClean="0"/>
              <a:t>jená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8328" y="3471391"/>
            <a:ext cx="19656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kožený  b_</a:t>
            </a:r>
            <a:r>
              <a:rPr lang="cs-CZ" sz="2400" dirty="0" err="1" smtClean="0"/>
              <a:t>čík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8328" y="4191471"/>
            <a:ext cx="24641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dřevěný  </a:t>
            </a:r>
            <a:r>
              <a:rPr lang="cs-CZ" sz="2400" dirty="0" err="1" smtClean="0"/>
              <a:t>náb</a:t>
            </a:r>
            <a:r>
              <a:rPr lang="cs-CZ" sz="2400" dirty="0" smtClean="0"/>
              <a:t>_</a:t>
            </a:r>
            <a:r>
              <a:rPr lang="cs-CZ" sz="2400" dirty="0" err="1" smtClean="0"/>
              <a:t>tek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8328" y="4839543"/>
            <a:ext cx="15103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b_</a:t>
            </a:r>
            <a:r>
              <a:rPr lang="cs-CZ" sz="2400" dirty="0" err="1" smtClean="0"/>
              <a:t>lá</a:t>
            </a:r>
            <a:r>
              <a:rPr lang="cs-CZ" sz="2400" dirty="0" smtClean="0"/>
              <a:t>  látka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8328" y="5517232"/>
            <a:ext cx="2432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zb</a:t>
            </a:r>
            <a:r>
              <a:rPr lang="cs-CZ" sz="2400" dirty="0" smtClean="0"/>
              <a:t>_</a:t>
            </a:r>
            <a:r>
              <a:rPr lang="cs-CZ" sz="2400" dirty="0" err="1" smtClean="0"/>
              <a:t>tek</a:t>
            </a:r>
            <a:r>
              <a:rPr lang="cs-CZ" sz="2400" dirty="0" smtClean="0"/>
              <a:t>  provázku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8328" y="6165304"/>
            <a:ext cx="18357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léčivé  b_liny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2132856"/>
            <a:ext cx="22573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zb</a:t>
            </a:r>
            <a:r>
              <a:rPr lang="cs-CZ" sz="2400" dirty="0" smtClean="0"/>
              <a:t>_tečné obavy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1484784"/>
            <a:ext cx="24016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ob_</a:t>
            </a:r>
            <a:r>
              <a:rPr lang="cs-CZ" sz="2400" dirty="0" err="1" smtClean="0"/>
              <a:t>vatelé</a:t>
            </a:r>
            <a:r>
              <a:rPr lang="cs-CZ" sz="2400" dirty="0" smtClean="0"/>
              <a:t>  Jičína 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6016" y="2823319"/>
            <a:ext cx="19720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přib</a:t>
            </a:r>
            <a:r>
              <a:rPr lang="cs-CZ" sz="2400" dirty="0" smtClean="0"/>
              <a:t>_</a:t>
            </a:r>
            <a:r>
              <a:rPr lang="cs-CZ" sz="2400" dirty="0" err="1" smtClean="0"/>
              <a:t>tý</a:t>
            </a:r>
            <a:r>
              <a:rPr lang="cs-CZ" sz="2400" dirty="0" smtClean="0"/>
              <a:t> plakát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3471391"/>
            <a:ext cx="22317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sb</a:t>
            </a:r>
            <a:r>
              <a:rPr lang="cs-CZ" sz="2400" dirty="0" smtClean="0"/>
              <a:t>_</a:t>
            </a:r>
            <a:r>
              <a:rPr lang="cs-CZ" sz="2400" dirty="0" err="1" smtClean="0"/>
              <a:t>rka</a:t>
            </a:r>
            <a:r>
              <a:rPr lang="cs-CZ" sz="2400" dirty="0" smtClean="0"/>
              <a:t>  známek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16016" y="4191471"/>
            <a:ext cx="20890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kromob</a:t>
            </a:r>
            <a:r>
              <a:rPr lang="cs-CZ" sz="2400" dirty="0" smtClean="0"/>
              <a:t>_</a:t>
            </a:r>
            <a:r>
              <a:rPr lang="cs-CZ" sz="2400" dirty="0" err="1" smtClean="0"/>
              <a:t>čejně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16016" y="4839543"/>
            <a:ext cx="18662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dobré  b_</a:t>
            </a:r>
            <a:r>
              <a:rPr lang="cs-CZ" sz="2400" dirty="0" err="1" smtClean="0"/>
              <a:t>dlo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16016" y="5517232"/>
            <a:ext cx="27061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kovboj s b_</a:t>
            </a:r>
            <a:r>
              <a:rPr lang="cs-CZ" sz="2400" dirty="0" err="1" smtClean="0"/>
              <a:t>kovcem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16016" y="6165304"/>
            <a:ext cx="23022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rozb</a:t>
            </a:r>
            <a:r>
              <a:rPr lang="cs-CZ" sz="2400" dirty="0" smtClean="0"/>
              <a:t>_té  koleno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47864" y="2132856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95936" y="2132856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80570" y="1484784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629042" y="2823319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629042" y="2132856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19872" y="3471391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19872" y="4191471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419872" y="5517232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419872" y="6165304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995936" y="148478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995936" y="3471391"/>
            <a:ext cx="520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995936" y="4191471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208440" y="2823319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995936" y="6165304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995936" y="5517232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8208440" y="2132856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8280448" y="4191471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8280448" y="4839543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352456" y="6165304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596336" y="1484784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668344" y="4191471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668344" y="4839543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740352" y="6165304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8172400" y="1484784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8244408" y="3471391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995936" y="4839543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995936" y="2823319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8316416" y="5517232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668344" y="3471391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ý</a:t>
            </a:r>
            <a:endParaRPr lang="cs-CZ" sz="2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668344" y="5517232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ý</a:t>
            </a:r>
            <a:endParaRPr lang="cs-CZ" sz="24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419872" y="4839543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ý</a:t>
            </a:r>
            <a:endParaRPr lang="cs-CZ" sz="2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419872" y="2823319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ý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1.26735E-6 L -0.28125 -0.002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5.62442E-6 L -0.19688 -5.62442E-6 " pathEditMode="relative" ptsTypes="AA">
                                      <p:cBhvr>
                                        <p:cTn id="2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55134E-6 L -0.23316 0.0020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44033E-7 L -0.12812 0.0023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09991E-6 L -0.34844 0.0020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21092E-6 L -0.26979 -0.00185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89547E-6 L -0.31702 0.00231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08 -0.00209 L -0.19115 -0.00209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26735E-6 L -0.27778 -0.00208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92322E-6 L -0.28143 -0.00208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67345E-6 L -0.32292 -2.67345E-6 " pathEditMode="relative" ptsTypes="AA">
                                      <p:cBhvr>
                                        <p:cTn id="10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55134E-6 L -0.34844 0.00208 " pathEditMode="relative" rAng="0" ptsTypes="AA">
                                      <p:cBhvr>
                                        <p:cTn id="12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67345E-6 L -0.21267 -2.67345E-6 " pathEditMode="relative" ptsTypes="AA">
                                      <p:cBhvr>
                                        <p:cTn id="12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09991E-6 L -0.20677 0.00208 " pathEditMode="relative" rAng="0" ptsTypes="AA">
                                      <p:cBhvr>
                                        <p:cTn id="13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3876E-7 L -0.18108 1.3876E-7 " pathEditMode="relative" ptsTypes="AA">
                                      <p:cBhvr>
                                        <p:cTn id="14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86679E-6 L -0.32865 -0.00209 " pathEditMode="relative" rAng="0" ptsTypes="AA">
                                      <p:cBhvr>
                                        <p:cTn id="16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2348881"/>
            <a:ext cx="7956872" cy="3024335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tx1"/>
                </a:solidFill>
              </a:rPr>
              <a:t>Dřevěné </a:t>
            </a:r>
            <a:r>
              <a:rPr lang="cs-CZ" dirty="0" err="1" smtClean="0">
                <a:solidFill>
                  <a:schemeClr val="tx1"/>
                </a:solidFill>
              </a:rPr>
              <a:t>příb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tky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slíb</a:t>
            </a:r>
            <a:r>
              <a:rPr lang="cs-CZ" dirty="0" smtClean="0">
                <a:solidFill>
                  <a:schemeClr val="tx1"/>
                </a:solidFill>
              </a:rPr>
              <a:t>_li levný </a:t>
            </a:r>
            <a:r>
              <a:rPr lang="cs-CZ" dirty="0" err="1" smtClean="0">
                <a:solidFill>
                  <a:schemeClr val="tx1"/>
                </a:solidFill>
              </a:rPr>
              <a:t>náb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tek</a:t>
            </a:r>
            <a:r>
              <a:rPr lang="cs-CZ" dirty="0" smtClean="0">
                <a:solidFill>
                  <a:schemeClr val="tx1"/>
                </a:solidFill>
              </a:rPr>
              <a:t>, voda </a:t>
            </a:r>
            <a:r>
              <a:rPr lang="cs-CZ" dirty="0" err="1" smtClean="0">
                <a:solidFill>
                  <a:schemeClr val="tx1"/>
                </a:solidFill>
              </a:rPr>
              <a:t>ub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vá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zab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vá</a:t>
            </a:r>
            <a:r>
              <a:rPr lang="cs-CZ" dirty="0" smtClean="0">
                <a:solidFill>
                  <a:schemeClr val="tx1"/>
                </a:solidFill>
              </a:rPr>
              <a:t> se chovem dob_</a:t>
            </a:r>
            <a:r>
              <a:rPr lang="cs-CZ" dirty="0" err="1" smtClean="0">
                <a:solidFill>
                  <a:schemeClr val="tx1"/>
                </a:solidFill>
              </a:rPr>
              <a:t>tka</a:t>
            </a:r>
            <a:r>
              <a:rPr lang="cs-CZ" dirty="0" smtClean="0">
                <a:solidFill>
                  <a:schemeClr val="tx1"/>
                </a:solidFill>
              </a:rPr>
              <a:t>, maličký </a:t>
            </a:r>
            <a:r>
              <a:rPr lang="cs-CZ" dirty="0" err="1" smtClean="0">
                <a:solidFill>
                  <a:schemeClr val="tx1"/>
                </a:solidFill>
              </a:rPr>
              <a:t>příb</a:t>
            </a:r>
            <a:r>
              <a:rPr lang="cs-CZ" dirty="0" smtClean="0">
                <a:solidFill>
                  <a:schemeClr val="tx1"/>
                </a:solidFill>
              </a:rPr>
              <a:t>_teček, </a:t>
            </a:r>
            <a:r>
              <a:rPr lang="cs-CZ" dirty="0" err="1" smtClean="0">
                <a:solidFill>
                  <a:schemeClr val="tx1"/>
                </a:solidFill>
              </a:rPr>
              <a:t>náb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tkářský</a:t>
            </a:r>
            <a:r>
              <a:rPr lang="cs-CZ" dirty="0" smtClean="0">
                <a:solidFill>
                  <a:schemeClr val="tx1"/>
                </a:solidFill>
              </a:rPr>
              <a:t> podnik, b_dlí v b_tě, </a:t>
            </a:r>
            <a:r>
              <a:rPr lang="cs-CZ" dirty="0" err="1" smtClean="0">
                <a:solidFill>
                  <a:schemeClr val="tx1"/>
                </a:solidFill>
              </a:rPr>
              <a:t>zab</a:t>
            </a:r>
            <a:r>
              <a:rPr lang="cs-CZ" dirty="0" smtClean="0">
                <a:solidFill>
                  <a:schemeClr val="tx1"/>
                </a:solidFill>
              </a:rPr>
              <a:t>_t hřeb_k, nová </a:t>
            </a:r>
            <a:r>
              <a:rPr lang="cs-CZ" dirty="0" err="1" smtClean="0">
                <a:solidFill>
                  <a:schemeClr val="tx1"/>
                </a:solidFill>
              </a:rPr>
              <a:t>ub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tovna</a:t>
            </a:r>
            <a:r>
              <a:rPr lang="cs-CZ" dirty="0" smtClean="0">
                <a:solidFill>
                  <a:schemeClr val="tx1"/>
                </a:solidFill>
              </a:rPr>
              <a:t>, dob_t baterky, dob_</a:t>
            </a:r>
            <a:r>
              <a:rPr lang="cs-CZ" dirty="0" err="1" smtClean="0">
                <a:solidFill>
                  <a:schemeClr val="tx1"/>
                </a:solidFill>
              </a:rPr>
              <a:t>tek</a:t>
            </a:r>
            <a:r>
              <a:rPr lang="cs-CZ" dirty="0" smtClean="0">
                <a:solidFill>
                  <a:schemeClr val="tx1"/>
                </a:solidFill>
              </a:rPr>
              <a:t> na pastvě, ob_</a:t>
            </a:r>
            <a:r>
              <a:rPr lang="cs-CZ" dirty="0" err="1" smtClean="0">
                <a:solidFill>
                  <a:schemeClr val="tx1"/>
                </a:solidFill>
              </a:rPr>
              <a:t>vatelé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pob</a:t>
            </a:r>
            <a:r>
              <a:rPr lang="cs-CZ" dirty="0" smtClean="0">
                <a:solidFill>
                  <a:schemeClr val="tx1"/>
                </a:solidFill>
              </a:rPr>
              <a:t>_hají, </a:t>
            </a:r>
            <a:r>
              <a:rPr lang="cs-CZ" dirty="0" err="1" smtClean="0">
                <a:solidFill>
                  <a:schemeClr val="tx1"/>
                </a:solidFill>
              </a:rPr>
              <a:t>rozb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tá</a:t>
            </a:r>
            <a:r>
              <a:rPr lang="cs-CZ" dirty="0" smtClean="0">
                <a:solidFill>
                  <a:schemeClr val="tx1"/>
                </a:solidFill>
              </a:rPr>
              <a:t> krab_</a:t>
            </a:r>
            <a:r>
              <a:rPr lang="cs-CZ" dirty="0" err="1" smtClean="0">
                <a:solidFill>
                  <a:schemeClr val="tx1"/>
                </a:solidFill>
              </a:rPr>
              <a:t>čka</a:t>
            </a:r>
            <a:r>
              <a:rPr lang="cs-CZ" dirty="0" smtClean="0">
                <a:solidFill>
                  <a:schemeClr val="tx1"/>
                </a:solidFill>
              </a:rPr>
              <a:t>, b_l </a:t>
            </a:r>
            <a:r>
              <a:rPr lang="cs-CZ" dirty="0" err="1" smtClean="0">
                <a:solidFill>
                  <a:schemeClr val="tx1"/>
                </a:solidFill>
              </a:rPr>
              <a:t>hb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tý</a:t>
            </a:r>
            <a:r>
              <a:rPr lang="cs-CZ" dirty="0" smtClean="0">
                <a:solidFill>
                  <a:schemeClr val="tx1"/>
                </a:solidFill>
              </a:rPr>
              <a:t>, b_</a:t>
            </a:r>
            <a:r>
              <a:rPr lang="cs-CZ" dirty="0" err="1" smtClean="0">
                <a:solidFill>
                  <a:schemeClr val="tx1"/>
                </a:solidFill>
              </a:rPr>
              <a:t>da</a:t>
            </a:r>
            <a:r>
              <a:rPr lang="cs-CZ" dirty="0" smtClean="0">
                <a:solidFill>
                  <a:schemeClr val="tx1"/>
                </a:solidFill>
              </a:rPr>
              <a:t>, nikdy se neb_j, b_l v b_tě sám, </a:t>
            </a:r>
            <a:r>
              <a:rPr lang="cs-CZ" dirty="0" err="1" smtClean="0">
                <a:solidFill>
                  <a:schemeClr val="tx1"/>
                </a:solidFill>
              </a:rPr>
              <a:t>zb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tek</a:t>
            </a:r>
            <a:r>
              <a:rPr lang="cs-CZ" dirty="0" smtClean="0">
                <a:solidFill>
                  <a:schemeClr val="tx1"/>
                </a:solidFill>
              </a:rPr>
              <a:t> masa, učení </a:t>
            </a:r>
            <a:r>
              <a:rPr lang="cs-CZ" dirty="0" err="1" smtClean="0">
                <a:solidFill>
                  <a:schemeClr val="tx1"/>
                </a:solidFill>
              </a:rPr>
              <a:t>přib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vá</a:t>
            </a:r>
            <a:r>
              <a:rPr lang="cs-CZ" dirty="0" smtClean="0">
                <a:solidFill>
                  <a:schemeClr val="tx1"/>
                </a:solidFill>
              </a:rPr>
              <a:t>, b_</a:t>
            </a:r>
            <a:r>
              <a:rPr lang="cs-CZ" dirty="0" err="1" smtClean="0">
                <a:solidFill>
                  <a:schemeClr val="tx1"/>
                </a:solidFill>
              </a:rPr>
              <a:t>lé</a:t>
            </a:r>
            <a:r>
              <a:rPr lang="cs-CZ" dirty="0" smtClean="0">
                <a:solidFill>
                  <a:schemeClr val="tx1"/>
                </a:solidFill>
              </a:rPr>
              <a:t> květiny, zralé ob_</a:t>
            </a:r>
            <a:r>
              <a:rPr lang="cs-CZ" dirty="0" err="1" smtClean="0">
                <a:solidFill>
                  <a:schemeClr val="tx1"/>
                </a:solidFill>
              </a:rPr>
              <a:t>lí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hb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tá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kob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lka</a:t>
            </a:r>
            <a:r>
              <a:rPr lang="cs-CZ" dirty="0" smtClean="0">
                <a:solidFill>
                  <a:schemeClr val="tx1"/>
                </a:solidFill>
              </a:rPr>
              <a:t>, ab_s neb_l b_t, hrát </a:t>
            </a:r>
            <a:r>
              <a:rPr lang="cs-CZ" dirty="0" err="1" smtClean="0">
                <a:solidFill>
                  <a:schemeClr val="tx1"/>
                </a:solidFill>
              </a:rPr>
              <a:t>vyb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jenou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76072"/>
            <a:ext cx="8229600" cy="125272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Doplň y/ý/i/í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2244005"/>
            <a:ext cx="7956872" cy="4209331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tx1"/>
                </a:solidFill>
              </a:rPr>
              <a:t>Dřevěné příb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tky, slíb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chemeClr val="tx1"/>
                </a:solidFill>
              </a:rPr>
              <a:t>li levný náb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tek, voda ub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>
                <a:solidFill>
                  <a:schemeClr val="tx1"/>
                </a:solidFill>
              </a:rPr>
              <a:t>vá, zab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>
                <a:solidFill>
                  <a:schemeClr val="tx1"/>
                </a:solidFill>
              </a:rPr>
              <a:t>vá se chovem dob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tka, maličký příb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teček, náb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tkářský podnik, 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dlí v 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tě, zab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>
                <a:solidFill>
                  <a:schemeClr val="tx1"/>
                </a:solidFill>
              </a:rPr>
              <a:t>t hřeb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>
                <a:solidFill>
                  <a:schemeClr val="tx1"/>
                </a:solidFill>
              </a:rPr>
              <a:t>k, nová ub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tovna, dob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>
                <a:solidFill>
                  <a:schemeClr val="tx1"/>
                </a:solidFill>
              </a:rPr>
              <a:t>t baterky, dob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tek na pastvě, ob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vatelé pob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>
                <a:solidFill>
                  <a:schemeClr val="tx1"/>
                </a:solidFill>
              </a:rPr>
              <a:t>hají, rozb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chemeClr val="tx1"/>
                </a:solidFill>
              </a:rPr>
              <a:t>tá krab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chemeClr val="tx1"/>
                </a:solidFill>
              </a:rPr>
              <a:t>čka, 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l hb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chemeClr val="tx1"/>
                </a:solidFill>
              </a:rPr>
              <a:t>tý, 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>
                <a:solidFill>
                  <a:schemeClr val="tx1"/>
                </a:solidFill>
              </a:rPr>
              <a:t>da, nikdy se neb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chemeClr val="tx1"/>
                </a:solidFill>
              </a:rPr>
              <a:t>j, 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l v 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tě sám, zb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tek masa, učení přib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>
                <a:solidFill>
                  <a:schemeClr val="tx1"/>
                </a:solidFill>
              </a:rPr>
              <a:t>vá, 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>
                <a:solidFill>
                  <a:schemeClr val="tx1"/>
                </a:solidFill>
              </a:rPr>
              <a:t>lé květiny, zralé ob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chemeClr val="tx1"/>
                </a:solidFill>
              </a:rPr>
              <a:t>lí, hb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chemeClr val="tx1"/>
                </a:solidFill>
              </a:rPr>
              <a:t>tá kob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lka, ab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s neb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l 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chemeClr val="tx1"/>
                </a:solidFill>
              </a:rPr>
              <a:t>t, hrát vyb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>
                <a:solidFill>
                  <a:schemeClr val="tx1"/>
                </a:solidFill>
              </a:rPr>
              <a:t>jenou.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Kontrola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916832"/>
            <a:ext cx="7408333" cy="3450696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Použitá </a:t>
            </a:r>
            <a:r>
              <a:rPr lang="cs-CZ" u="sng" dirty="0" smtClean="0"/>
              <a:t>literatura: 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sz="1200" dirty="0" smtClean="0">
                <a:solidFill>
                  <a:schemeClr val="tx1"/>
                </a:solidFill>
              </a:rPr>
              <a:t>Český jazyk pro 3. ročník základní školy. </a:t>
            </a:r>
            <a:r>
              <a:rPr lang="cs-CZ" sz="1200" dirty="0" err="1" smtClean="0">
                <a:solidFill>
                  <a:schemeClr val="tx1"/>
                </a:solidFill>
              </a:rPr>
              <a:t>Didaktis</a:t>
            </a:r>
            <a:r>
              <a:rPr lang="cs-CZ" sz="1200" dirty="0" smtClean="0">
                <a:solidFill>
                  <a:schemeClr val="tx1"/>
                </a:solidFill>
              </a:rPr>
              <a:t>.</a:t>
            </a:r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i="1" u="sng" dirty="0" smtClean="0"/>
          </a:p>
          <a:p>
            <a:endParaRPr lang="cs-CZ" sz="1200" i="1" u="sng" dirty="0" smtClean="0"/>
          </a:p>
          <a:p>
            <a:r>
              <a:rPr lang="cs-CZ" i="1" u="sng" dirty="0" smtClean="0"/>
              <a:t>Internetové odkazy:</a:t>
            </a:r>
          </a:p>
          <a:p>
            <a:r>
              <a:rPr lang="pl-PL" sz="1200" b="1" dirty="0" smtClean="0">
                <a:solidFill>
                  <a:schemeClr val="tx1"/>
                </a:solidFill>
              </a:rPr>
              <a:t>NEUVEDEN. </a:t>
            </a:r>
            <a:r>
              <a:rPr lang="pl-PL" sz="12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200" b="1" dirty="0" smtClean="0">
                <a:solidFill>
                  <a:schemeClr val="tx1"/>
                </a:solidFill>
              </a:rPr>
              <a:t> [online]. [cit. 23.11.2013]. Dostupný na WWW: </a:t>
            </a:r>
            <a:r>
              <a:rPr lang="pl-PL" sz="1200" dirty="0" smtClean="0">
                <a:hlinkClick r:id="rId2"/>
              </a:rPr>
              <a:t>http://pixabay.com/cs/internet-ikona-%C5%BElut%C3%A1-%C5%A1%C5%A5astn%C3%BD-tv%C3%A1%C5%99e-25515/</a:t>
            </a:r>
            <a:endParaRPr lang="pl-PL" sz="1200" dirty="0" smtClean="0"/>
          </a:p>
          <a:p>
            <a:r>
              <a:rPr lang="pl-PL" sz="1200" b="1" dirty="0" smtClean="0">
                <a:solidFill>
                  <a:schemeClr val="tx1"/>
                </a:solidFill>
              </a:rPr>
              <a:t>NEUVEDEN. </a:t>
            </a:r>
            <a:r>
              <a:rPr lang="pl-PL" sz="12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200" b="1" dirty="0" smtClean="0">
                <a:solidFill>
                  <a:schemeClr val="tx1"/>
                </a:solidFill>
              </a:rPr>
              <a:t> [online]. [cit. 23.11.2013]. Dostupný na WWW: </a:t>
            </a:r>
            <a:r>
              <a:rPr lang="pl-PL" sz="1200" dirty="0" smtClean="0"/>
              <a:t>http://pixabay.com/cs/o%C4%8Di-modr%C3%A1-lid%C3%A9-%C5%A1%C5%A5astn%C3%BD-konverzace-25514/</a:t>
            </a:r>
            <a:endParaRPr lang="cs-CZ" sz="1200" i="1" u="sng" dirty="0" smtClean="0"/>
          </a:p>
          <a:p>
            <a:pPr marL="0" indent="0">
              <a:buNone/>
            </a:pPr>
            <a:endParaRPr lang="cs-CZ" sz="2000" i="1" u="sng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774</TotalTime>
  <Words>675</Words>
  <Application>Microsoft Office PowerPoint</Application>
  <PresentationFormat>Předvádění na obrazovce (4:3)</PresentationFormat>
  <Paragraphs>166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Základní škola a Mateřská škola Bílá Třemešná, okres Trutnov</vt:lpstr>
      <vt:lpstr>Anotace</vt:lpstr>
      <vt:lpstr>Klikni na slovo, které v řadě vyjmenovaných slov chybí </vt:lpstr>
      <vt:lpstr>Klikni na slovo, které v řadě vyjmenovaných slov chybí </vt:lpstr>
      <vt:lpstr>Klikni na slovo, které v řadě vyjmenovaných slov chybí </vt:lpstr>
      <vt:lpstr>Klikni na slovo, které v řadě vyjmenovaných slov chybí </vt:lpstr>
      <vt:lpstr>Klikni na slovo, které v řadě vyjmenovaných slov chybí </vt:lpstr>
      <vt:lpstr>Klikni na slovo, které v řadě vyjmenovaných slov chybí </vt:lpstr>
      <vt:lpstr>Klikni na slovo příbuzné k vyjmenovanému slovu</vt:lpstr>
      <vt:lpstr>Klikni na slovo příbuzné k vyjmenovanému slovu</vt:lpstr>
      <vt:lpstr>Klikni na slovo příbuzné k vyjmenovanému slovu</vt:lpstr>
      <vt:lpstr>Klikni na slovo příbuzné k vyjmenovanému slovu</vt:lpstr>
      <vt:lpstr>Klikni na slovo příbuzné k vyjmenovanému slovu</vt:lpstr>
      <vt:lpstr>Klikni na slovo příbuzné k vyjmenovanému slovu</vt:lpstr>
      <vt:lpstr>Klikni na slovo příbuzné k vyjmenovanému slovu</vt:lpstr>
      <vt:lpstr>Klikni na správné y/ý/i/í</vt:lpstr>
      <vt:lpstr>Doplň y/ý/i/í</vt:lpstr>
      <vt:lpstr>Kontrola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Markéta Žižková</cp:lastModifiedBy>
  <cp:revision>93</cp:revision>
  <dcterms:created xsi:type="dcterms:W3CDTF">2013-05-10T12:01:16Z</dcterms:created>
  <dcterms:modified xsi:type="dcterms:W3CDTF">2013-12-05T12:41:37Z</dcterms:modified>
</cp:coreProperties>
</file>