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4" r:id="rId15"/>
    <p:sldId id="275" r:id="rId16"/>
    <p:sldId id="276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1.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smtClean="0"/>
            <a:t>: Listopad/prosinec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 custLinFactNeighborX="-238" custLinFactNeighborY="-164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87852" y="13298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287852" y="13298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smtClean="0"/>
            <a:t>: Listopad/prosinec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1.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606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o%C4%8Di-modr%C3%A1-lid%C3%A9-%C5%A1%C5%A5astn%C3%BD-konverzace-25514/" TargetMode="External"/><Relationship Id="rId2" Type="http://schemas.openxmlformats.org/officeDocument/2006/relationships/hyperlink" Target="http://pixabay.com/cs/internet-ikona-%C5%BElut%C3%A1-%C5%A1%C5%A5astn%C3%BD-tv%C3%A1%C5%99e-2551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3079385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Inovativní pomůcka k výuce vyjmenovaných slov ve 3. třídě základní školy. Téma – význam slov s by – </a:t>
            </a:r>
            <a:r>
              <a:rPr lang="cs-CZ" sz="2000" dirty="0" err="1" smtClean="0">
                <a:solidFill>
                  <a:schemeClr val="tx1"/>
                </a:solidFill>
              </a:rPr>
              <a:t>bi</a:t>
            </a:r>
            <a:r>
              <a:rPr lang="cs-CZ" sz="2000" dirty="0" smtClean="0">
                <a:solidFill>
                  <a:schemeClr val="tx1"/>
                </a:solidFill>
              </a:rPr>
              <a:t>. Časové období – listopad/prosinec. Časová dotace 30 minut.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Snímek 1 a 2 – úvod, anotace.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Snímek 3 </a:t>
            </a:r>
            <a:r>
              <a:rPr lang="cs-CZ" sz="2000" dirty="0" smtClean="0">
                <a:solidFill>
                  <a:schemeClr val="tx1"/>
                </a:solidFill>
              </a:rPr>
              <a:t>– </a:t>
            </a:r>
            <a:r>
              <a:rPr lang="cs-CZ" sz="2000" dirty="0" smtClean="0">
                <a:solidFill>
                  <a:schemeClr val="tx1"/>
                </a:solidFill>
              </a:rPr>
              <a:t>výkladový.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Snímek 4 – 13 – procvičování. Děti klikají na správná slov, pokud udělají chybu, slovo odletí mimo snímek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2000" dirty="0">
                <a:solidFill>
                  <a:schemeClr val="tx1"/>
                </a:solidFill>
              </a:rPr>
              <a:t>Snímek </a:t>
            </a:r>
            <a:r>
              <a:rPr lang="cs-CZ" sz="2000" dirty="0" smtClean="0">
                <a:solidFill>
                  <a:schemeClr val="tx1"/>
                </a:solidFill>
              </a:rPr>
              <a:t>14 – upozornění na </a:t>
            </a:r>
            <a:r>
              <a:rPr lang="cs-CZ" sz="2000" b="1" dirty="0" smtClean="0">
                <a:solidFill>
                  <a:schemeClr val="tx1"/>
                </a:solidFill>
              </a:rPr>
              <a:t>odbýt/odbít, nabýt/nabít, dobýt/dobít </a:t>
            </a:r>
            <a:r>
              <a:rPr lang="cs-CZ" sz="2000" dirty="0" smtClean="0">
                <a:solidFill>
                  <a:schemeClr val="tx1"/>
                </a:solidFill>
              </a:rPr>
              <a:t>(lze využít jako podklad k zápisu do notýsku).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Snímek 15 – procvičování. Děti klikají na správné </a:t>
            </a:r>
            <a:r>
              <a:rPr lang="cs-CZ" sz="2000" b="1" dirty="0" smtClean="0">
                <a:solidFill>
                  <a:schemeClr val="tx1"/>
                </a:solidFill>
              </a:rPr>
              <a:t>i</a:t>
            </a:r>
            <a:r>
              <a:rPr lang="cs-CZ" sz="2000" dirty="0" smtClean="0">
                <a:solidFill>
                  <a:schemeClr val="tx1"/>
                </a:solidFill>
              </a:rPr>
              <a:t>, pokud udělají chybu, odletí </a:t>
            </a:r>
            <a:r>
              <a:rPr lang="cs-CZ" sz="2000" b="1" dirty="0" smtClean="0">
                <a:solidFill>
                  <a:schemeClr val="tx1"/>
                </a:solidFill>
              </a:rPr>
              <a:t>i</a:t>
            </a:r>
            <a:r>
              <a:rPr lang="cs-CZ" sz="2000" dirty="0" smtClean="0">
                <a:solidFill>
                  <a:schemeClr val="tx1"/>
                </a:solidFill>
              </a:rPr>
              <a:t> mimo snímek.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Snímek 16 – </a:t>
            </a:r>
            <a:r>
              <a:rPr lang="cs-CZ" sz="2000" dirty="0" smtClean="0">
                <a:solidFill>
                  <a:schemeClr val="tx1"/>
                </a:solidFill>
              </a:rPr>
              <a:t>samostatná práce. </a:t>
            </a:r>
            <a:r>
              <a:rPr lang="cs-CZ" sz="2000" dirty="0" smtClean="0">
                <a:solidFill>
                  <a:schemeClr val="tx1"/>
                </a:solidFill>
              </a:rPr>
              <a:t>Lze použít k vytisknutí jako pracovní list nebo děti mohou zapisovat </a:t>
            </a:r>
            <a:r>
              <a:rPr lang="cs-CZ" sz="2000" b="1" dirty="0" smtClean="0">
                <a:solidFill>
                  <a:schemeClr val="tx1"/>
                </a:solidFill>
              </a:rPr>
              <a:t>i/y </a:t>
            </a:r>
            <a:r>
              <a:rPr lang="cs-CZ" sz="2000" dirty="0" smtClean="0">
                <a:solidFill>
                  <a:schemeClr val="tx1"/>
                </a:solidFill>
              </a:rPr>
              <a:t>do textu. Po kliknutí na červený ovál se zobrazí kontrola.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Snímek 17 – použité zdroje.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VYJMENOVANÁ SLOVA - PROCVIČOVÁNÍ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627784" y="2060848"/>
            <a:ext cx="5688632" cy="3528392"/>
          </a:xfrm>
          <a:prstGeom prst="cloudCallout">
            <a:avLst>
              <a:gd name="adj1" fmla="val -69235"/>
              <a:gd name="adj2" fmla="val 6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NĚKTERÁ SLOVA ZNĚJÍ STEJNĚ. PÍŠE SE V NICH POKAŽDÉ JINÉ I. ZÁLEŽÍ NA TOM, JAKÝ MAJÍ VÝZNAM.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877272"/>
            <a:ext cx="4745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Zkus uvést příklad těchto slov</a:t>
            </a:r>
            <a:endParaRPr lang="cs-CZ" sz="2800" b="1" dirty="0"/>
          </a:p>
        </p:txBody>
      </p:sp>
      <p:pic>
        <p:nvPicPr>
          <p:cNvPr id="7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710" y="2924944"/>
            <a:ext cx="1234938" cy="160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4653136"/>
            <a:ext cx="527447" cy="526623"/>
          </a:xfrm>
          <a:prstGeom prst="rect">
            <a:avLst/>
          </a:prstGeom>
          <a:noFill/>
        </p:spPr>
      </p:pic>
      <p:sp>
        <p:nvSpPr>
          <p:cNvPr id="10" name="Ovál 9"/>
          <p:cNvSpPr/>
          <p:nvPr/>
        </p:nvSpPr>
        <p:spPr>
          <a:xfrm>
            <a:off x="7092280" y="2420888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350621"/>
            <a:ext cx="5727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Písmenko najednou zatoužil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140968"/>
            <a:ext cx="5383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doma s těmi, které má rád.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být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bít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771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47639 -0.335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19" y="-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0017 0.399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702577"/>
            <a:ext cx="527447" cy="526623"/>
          </a:xfrm>
          <a:prstGeom prst="rect">
            <a:avLst/>
          </a:prstGeom>
          <a:noFill/>
        </p:spPr>
      </p:pic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6300192" y="2492896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8615" y="2350621"/>
            <a:ext cx="4283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Zaslechl totiž z dálky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2065" y="3140968"/>
            <a:ext cx="2881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vánoční zvon.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bít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být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753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39757 -0.32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-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0017 0.399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2602" y="4653136"/>
            <a:ext cx="553254" cy="552390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44753" y="4653136"/>
            <a:ext cx="527447" cy="526623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6156176" y="2442592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50621"/>
            <a:ext cx="45784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Protože ve světě mínil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140968"/>
            <a:ext cx="6797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několik měsíců, zamkl pečlivě byt.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pobít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pobýt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27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00382 0.47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3941 -0.325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653136"/>
            <a:ext cx="527447" cy="526623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1619672" y="3284984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50621"/>
            <a:ext cx="7066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Když jej teď odemkl, musel nejprve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140968"/>
            <a:ext cx="30524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všechen hmyz.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pobít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pobýt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461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13004 -0.209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10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4739 0.535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2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653136"/>
            <a:ext cx="527447" cy="526623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5940152" y="2852936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156663"/>
            <a:ext cx="77620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Kde se tam vzal? Zřejmě mu </a:t>
            </a:r>
            <a:r>
              <a:rPr lang="cs-CZ" sz="3600" dirty="0" err="1" smtClean="0"/>
              <a:t>Písmenkův</a:t>
            </a:r>
            <a:endParaRPr lang="cs-CZ" sz="3600" dirty="0" smtClean="0"/>
          </a:p>
          <a:p>
            <a:r>
              <a:rPr lang="cs-CZ" sz="3600" dirty="0" smtClean="0"/>
              <a:t>byt připadal jako dobré                    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bydlo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bidlo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79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35833 -0.272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17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4739 0.535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2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4753" y="4653136"/>
            <a:ext cx="527447" cy="526623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653136"/>
            <a:ext cx="553254" cy="552390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6372200" y="2276872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8328" y="2156663"/>
            <a:ext cx="4411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Mokré šaty pověsil na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bydlo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bidlo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2926685"/>
            <a:ext cx="2427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nad kamny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48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01979 0.546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2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6302 -0.356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653136"/>
            <a:ext cx="527447" cy="526623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5292080" y="2492896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7034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 stole prostřel                        ubrus.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bílý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býlí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18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27951 -0.32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76" y="-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6302 0.504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4753" y="4653136"/>
            <a:ext cx="527447" cy="526623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676810"/>
            <a:ext cx="553254" cy="552390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3563888" y="2802632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3772" y="2132856"/>
            <a:ext cx="65485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Ozdobil stromeček a do vázy dal </a:t>
            </a:r>
          </a:p>
          <a:p>
            <a:r>
              <a:rPr lang="cs-CZ" sz="3600" dirty="0" smtClean="0"/>
              <a:t>voňavé                      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bílý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býlí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01181 0.5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" y="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-0.25191 -0.272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0954" y="4653136"/>
            <a:ext cx="553254" cy="552390"/>
          </a:xfrm>
          <a:prstGeom prst="rect">
            <a:avLst/>
          </a:prstGeom>
          <a:noFill/>
        </p:spPr>
      </p:pic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653136"/>
            <a:ext cx="527447" cy="526623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2987824" y="2874640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32856"/>
            <a:ext cx="73773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Protože končil prosinec, uvědomil si, </a:t>
            </a:r>
          </a:p>
          <a:p>
            <a:r>
              <a:rPr lang="cs-CZ" sz="3600" dirty="0" smtClean="0"/>
              <a:t>že mu                       jeden rok.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přibyl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přibil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8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0276 -0.272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2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0017 0.766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2745" y="4702577"/>
            <a:ext cx="527447" cy="526623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676810"/>
            <a:ext cx="553254" cy="552390"/>
          </a:xfrm>
          <a:prstGeom prst="rect">
            <a:avLst/>
          </a:prstGeom>
          <a:noFill/>
        </p:spPr>
      </p:pic>
      <p:sp>
        <p:nvSpPr>
          <p:cNvPr id="9" name="Ovál 8"/>
          <p:cNvSpPr/>
          <p:nvPr/>
        </p:nvSpPr>
        <p:spPr>
          <a:xfrm>
            <a:off x="6084168" y="2276872"/>
            <a:ext cx="504056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Klikni na správné 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32856"/>
            <a:ext cx="6985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Vzal hřebík a na stěnu                          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4653136"/>
            <a:ext cx="1512168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přibyl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4653136"/>
            <a:ext cx="144016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přibil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2996952"/>
            <a:ext cx="3034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nový kalendář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45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13004 0.682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10" y="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316 -0.356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POZOR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07976" y="1628800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 w="19050"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ODBÝT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(provést ledabyle, odmítnout)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6016" y="1645149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0800000" scaled="1"/>
            <a:tileRect/>
          </a:gradFill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ODBÍT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(odtlouci údery, oznámit čas)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07976" y="3356992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 w="19050"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NABÝT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(získat vědomosti, majetek)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07976" y="5085184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 w="19050">
            <a:solidFill>
              <a:srgbClr val="FF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DOBÝT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(hrad)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16016" y="3429000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0800000" scaled="1"/>
            <a:tileRect/>
          </a:gradFill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NABÍT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(pušku, natlouci někomu)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6016" y="5157192"/>
            <a:ext cx="3384376" cy="1368152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0800000" scaled="1"/>
            <a:tileRect/>
          </a:gradFill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DOBÍT</a:t>
            </a:r>
            <a:endParaRPr lang="cs-CZ" sz="3200" b="1" dirty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(mobil, baterky)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11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správné i, í, y, 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132856"/>
            <a:ext cx="4172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Marek </a:t>
            </a:r>
            <a:r>
              <a:rPr lang="cs-CZ" sz="2800" dirty="0" err="1" smtClean="0"/>
              <a:t>odb_l</a:t>
            </a:r>
            <a:r>
              <a:rPr lang="cs-CZ" sz="2800" dirty="0" smtClean="0"/>
              <a:t> domácí úkol.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762694"/>
            <a:ext cx="3475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Myslivec </a:t>
            </a:r>
            <a:r>
              <a:rPr lang="cs-CZ" sz="2800" dirty="0" err="1" smtClean="0"/>
              <a:t>nab_l</a:t>
            </a:r>
            <a:r>
              <a:rPr lang="cs-CZ" sz="2800" dirty="0" smtClean="0"/>
              <a:t> pušku.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392532"/>
            <a:ext cx="3353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Hodiny </a:t>
            </a:r>
            <a:r>
              <a:rPr lang="cs-CZ" sz="2800" dirty="0" err="1" smtClean="0"/>
              <a:t>odb_ly</a:t>
            </a:r>
            <a:r>
              <a:rPr lang="cs-CZ" sz="2800" dirty="0" smtClean="0"/>
              <a:t> sedm.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022370"/>
            <a:ext cx="3297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Rytíři </a:t>
            </a:r>
            <a:r>
              <a:rPr lang="cs-CZ" sz="2800" dirty="0" err="1" smtClean="0"/>
              <a:t>dob_valy</a:t>
            </a:r>
            <a:r>
              <a:rPr lang="cs-CZ" sz="2800" dirty="0" smtClean="0"/>
              <a:t> hrad.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652208"/>
            <a:ext cx="3518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Musím si </a:t>
            </a:r>
            <a:r>
              <a:rPr lang="cs-CZ" sz="2800" dirty="0" err="1" smtClean="0"/>
              <a:t>dob_t</a:t>
            </a:r>
            <a:r>
              <a:rPr lang="cs-CZ" sz="2800" dirty="0" smtClean="0"/>
              <a:t> mobil.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282044"/>
            <a:ext cx="5219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Pan Nový </a:t>
            </a:r>
            <a:r>
              <a:rPr lang="cs-CZ" sz="2800" dirty="0" err="1" smtClean="0"/>
              <a:t>nab_l</a:t>
            </a:r>
            <a:r>
              <a:rPr lang="cs-CZ" sz="2800" dirty="0" smtClean="0"/>
              <a:t> majetek po otci.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21328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21328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276269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276269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3925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33925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02237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402237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46522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ý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528204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46522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528204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603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07407E-6 L -0.46059 0.003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38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07407E-6 L 0.23246 0.014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15" y="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6 -0.00393 L 0.31909 0.006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L -0.50782 -0.003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9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52361 -0.001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81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0.31128 0.1351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L -0.48038 4.07407E-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0139 L 0.2717 0.1064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67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1481E-6 L 0.29548 0.2034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74" y="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0649 L -0.5 0.0041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-0.41337 0.0067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77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L 0.00382 0.2539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tx1"/>
                </a:solidFill>
              </a:rPr>
              <a:t>Doplň správné i, í, y, </a:t>
            </a:r>
            <a:r>
              <a:rPr lang="cs-CZ" sz="3200" b="1" dirty="0" smtClean="0">
                <a:solidFill>
                  <a:schemeClr val="tx1"/>
                </a:solidFill>
              </a:rPr>
              <a:t>ý</a:t>
            </a:r>
            <a:endParaRPr lang="cs-CZ" sz="3200" b="1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3528" y="764704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err="1" smtClean="0"/>
              <a:t>Rozb_tý</a:t>
            </a:r>
            <a:r>
              <a:rPr lang="cs-CZ" sz="2800" dirty="0" smtClean="0"/>
              <a:t> talíř, </a:t>
            </a:r>
            <a:r>
              <a:rPr lang="cs-CZ" sz="2800" dirty="0" err="1" smtClean="0"/>
              <a:t>nedob_tný</a:t>
            </a:r>
            <a:r>
              <a:rPr lang="cs-CZ" sz="2800" dirty="0" smtClean="0"/>
              <a:t> hrad, hodiny </a:t>
            </a:r>
            <a:r>
              <a:rPr lang="cs-CZ" sz="2800" dirty="0" err="1" smtClean="0"/>
              <a:t>odb_ly</a:t>
            </a:r>
            <a:r>
              <a:rPr lang="cs-CZ" sz="2800" dirty="0" smtClean="0"/>
              <a:t> půlnoc, </a:t>
            </a:r>
            <a:r>
              <a:rPr lang="cs-CZ" sz="2800" dirty="0" err="1" smtClean="0"/>
              <a:t>ob_vací</a:t>
            </a:r>
            <a:r>
              <a:rPr lang="cs-CZ" sz="2800" dirty="0" smtClean="0"/>
              <a:t> pokoj, nová </a:t>
            </a:r>
            <a:r>
              <a:rPr lang="cs-CZ" sz="2800" dirty="0" err="1" smtClean="0"/>
              <a:t>sb_ječka</a:t>
            </a:r>
            <a:r>
              <a:rPr lang="cs-CZ" sz="2800" dirty="0" smtClean="0"/>
              <a:t>, </a:t>
            </a:r>
            <a:r>
              <a:rPr lang="cs-CZ" sz="2800" dirty="0" err="1" smtClean="0"/>
              <a:t>neb_valý</a:t>
            </a:r>
            <a:r>
              <a:rPr lang="cs-CZ" sz="2800" dirty="0" smtClean="0"/>
              <a:t> zájem, </a:t>
            </a:r>
            <a:r>
              <a:rPr lang="cs-CZ" sz="2800" dirty="0" err="1" smtClean="0"/>
              <a:t>starob_lá</a:t>
            </a:r>
            <a:r>
              <a:rPr lang="cs-CZ" sz="2800" dirty="0" smtClean="0"/>
              <a:t> truhla, pase se </a:t>
            </a:r>
            <a:r>
              <a:rPr lang="cs-CZ" sz="2800" dirty="0" err="1" smtClean="0"/>
              <a:t>dob_tek</a:t>
            </a:r>
            <a:r>
              <a:rPr lang="cs-CZ" sz="2800" dirty="0" smtClean="0"/>
              <a:t>, </a:t>
            </a:r>
            <a:r>
              <a:rPr lang="cs-CZ" sz="2800" dirty="0" err="1" smtClean="0"/>
              <a:t>b_lá</a:t>
            </a:r>
            <a:r>
              <a:rPr lang="cs-CZ" sz="2800" dirty="0" smtClean="0"/>
              <a:t> zeď, </a:t>
            </a:r>
            <a:r>
              <a:rPr lang="cs-CZ" sz="2800" dirty="0" err="1" smtClean="0"/>
              <a:t>hb_tě</a:t>
            </a:r>
            <a:r>
              <a:rPr lang="cs-CZ" sz="2800" dirty="0" smtClean="0"/>
              <a:t> poskočil, hodná </a:t>
            </a:r>
            <a:r>
              <a:rPr lang="cs-CZ" sz="2800" dirty="0" err="1" smtClean="0"/>
              <a:t>bab_čka</a:t>
            </a:r>
            <a:r>
              <a:rPr lang="cs-CZ" sz="2800" dirty="0" smtClean="0"/>
              <a:t>, dlouhé </a:t>
            </a:r>
            <a:r>
              <a:rPr lang="cs-CZ" sz="2800" dirty="0" err="1" smtClean="0"/>
              <a:t>b_dlo</a:t>
            </a:r>
            <a:r>
              <a:rPr lang="cs-CZ" sz="2800" dirty="0" smtClean="0"/>
              <a:t>, pěkný </a:t>
            </a:r>
            <a:r>
              <a:rPr lang="cs-CZ" sz="2800" dirty="0" err="1" smtClean="0"/>
              <a:t>příb_tek</a:t>
            </a:r>
            <a:r>
              <a:rPr lang="cs-CZ" sz="2800" dirty="0" smtClean="0"/>
              <a:t>, četl si </a:t>
            </a:r>
            <a:r>
              <a:rPr lang="cs-CZ" sz="2800" dirty="0" err="1" smtClean="0"/>
              <a:t>b_bli</a:t>
            </a:r>
            <a:r>
              <a:rPr lang="cs-CZ" sz="2800" dirty="0" smtClean="0"/>
              <a:t>, </a:t>
            </a:r>
            <a:r>
              <a:rPr lang="cs-CZ" sz="2800" dirty="0" err="1" smtClean="0"/>
              <a:t>b_cí</a:t>
            </a:r>
            <a:r>
              <a:rPr lang="cs-CZ" sz="2800" dirty="0" smtClean="0"/>
              <a:t> nástroj, </a:t>
            </a:r>
            <a:r>
              <a:rPr lang="cs-CZ" sz="2800" dirty="0" err="1" smtClean="0"/>
              <a:t>neob_čejný</a:t>
            </a:r>
            <a:r>
              <a:rPr lang="cs-CZ" sz="2800" dirty="0" smtClean="0"/>
              <a:t> příběh, </a:t>
            </a:r>
            <a:r>
              <a:rPr lang="cs-CZ" sz="2800" dirty="0" err="1" smtClean="0"/>
              <a:t>nezb_tná</a:t>
            </a:r>
            <a:r>
              <a:rPr lang="cs-CZ" sz="2800" dirty="0" smtClean="0"/>
              <a:t> pomoc, prudké </a:t>
            </a:r>
            <a:r>
              <a:rPr lang="cs-CZ" sz="2800" dirty="0" err="1" smtClean="0"/>
              <a:t>krupob_tí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23528" y="6944032"/>
            <a:ext cx="856895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/>
              <a:t>Rozb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tý </a:t>
            </a:r>
            <a:r>
              <a:rPr lang="cs-CZ" sz="2800" dirty="0"/>
              <a:t>talíř, </a:t>
            </a:r>
            <a:r>
              <a:rPr lang="cs-CZ" sz="2800" dirty="0" smtClean="0"/>
              <a:t>nedob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tný </a:t>
            </a:r>
            <a:r>
              <a:rPr lang="cs-CZ" sz="2800" dirty="0"/>
              <a:t>hrad, hodiny </a:t>
            </a:r>
            <a:r>
              <a:rPr lang="cs-CZ" sz="2800" dirty="0" smtClean="0"/>
              <a:t>odb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ly </a:t>
            </a:r>
            <a:r>
              <a:rPr lang="cs-CZ" sz="2800" dirty="0"/>
              <a:t>půlnoc</a:t>
            </a:r>
            <a:r>
              <a:rPr lang="cs-CZ" sz="2800" dirty="0" smtClean="0"/>
              <a:t>, ob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vací </a:t>
            </a:r>
            <a:r>
              <a:rPr lang="cs-CZ" sz="2800" dirty="0"/>
              <a:t>pokoj, nová </a:t>
            </a:r>
            <a:r>
              <a:rPr lang="cs-CZ" sz="2800" dirty="0" smtClean="0"/>
              <a:t>sb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ječka</a:t>
            </a:r>
            <a:r>
              <a:rPr lang="cs-CZ" sz="2800" dirty="0"/>
              <a:t>, </a:t>
            </a:r>
            <a:r>
              <a:rPr lang="cs-CZ" sz="2800" dirty="0" smtClean="0"/>
              <a:t>neb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valý </a:t>
            </a:r>
            <a:r>
              <a:rPr lang="cs-CZ" sz="2800" dirty="0"/>
              <a:t>zájem, </a:t>
            </a:r>
            <a:r>
              <a:rPr lang="cs-CZ" sz="2800" dirty="0" smtClean="0"/>
              <a:t>starob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lá </a:t>
            </a:r>
            <a:r>
              <a:rPr lang="cs-CZ" sz="2800" dirty="0"/>
              <a:t>truhla, pase se </a:t>
            </a:r>
            <a:r>
              <a:rPr lang="cs-CZ" sz="2800" dirty="0" smtClean="0"/>
              <a:t>dob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tek</a:t>
            </a:r>
            <a:r>
              <a:rPr lang="cs-CZ" sz="2800" dirty="0"/>
              <a:t>, </a:t>
            </a:r>
            <a:r>
              <a:rPr lang="cs-CZ" sz="2800" dirty="0" smtClean="0"/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lá </a:t>
            </a:r>
            <a:r>
              <a:rPr lang="cs-CZ" sz="2800" dirty="0"/>
              <a:t>zeď, </a:t>
            </a:r>
            <a:r>
              <a:rPr lang="cs-CZ" sz="2800" dirty="0" smtClean="0"/>
              <a:t>hb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tě </a:t>
            </a:r>
            <a:r>
              <a:rPr lang="cs-CZ" sz="2800" dirty="0"/>
              <a:t>poskočil, hodná </a:t>
            </a:r>
            <a:r>
              <a:rPr lang="cs-CZ" sz="2800" dirty="0" smtClean="0"/>
              <a:t>bab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čka</a:t>
            </a:r>
            <a:r>
              <a:rPr lang="cs-CZ" sz="2800" dirty="0"/>
              <a:t>, </a:t>
            </a:r>
            <a:r>
              <a:rPr lang="cs-CZ" sz="2800"/>
              <a:t>dlouhé </a:t>
            </a:r>
            <a:r>
              <a:rPr lang="cs-CZ" sz="2800" smtClean="0"/>
              <a:t>b</a:t>
            </a:r>
            <a:r>
              <a:rPr lang="cs-CZ" sz="2800">
                <a:solidFill>
                  <a:srgbClr val="FF0000"/>
                </a:solidFill>
              </a:rPr>
              <a:t>i</a:t>
            </a:r>
            <a:r>
              <a:rPr lang="cs-CZ" sz="2800" smtClean="0"/>
              <a:t>dlo</a:t>
            </a:r>
            <a:r>
              <a:rPr lang="cs-CZ" sz="2800" dirty="0"/>
              <a:t>, pěkný </a:t>
            </a:r>
            <a:r>
              <a:rPr lang="cs-CZ" sz="2800" dirty="0" smtClean="0"/>
              <a:t>příb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tek</a:t>
            </a:r>
            <a:r>
              <a:rPr lang="cs-CZ" sz="2800" dirty="0"/>
              <a:t>, četl si </a:t>
            </a:r>
            <a:r>
              <a:rPr lang="cs-CZ" sz="2800" dirty="0" smtClean="0"/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bli, 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cí </a:t>
            </a:r>
            <a:r>
              <a:rPr lang="cs-CZ" sz="2800" dirty="0"/>
              <a:t>nástroj, </a:t>
            </a:r>
            <a:r>
              <a:rPr lang="cs-CZ" sz="2800" dirty="0" smtClean="0"/>
              <a:t>neob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čejný </a:t>
            </a:r>
            <a:r>
              <a:rPr lang="cs-CZ" sz="2800" dirty="0"/>
              <a:t>příběh, </a:t>
            </a:r>
            <a:r>
              <a:rPr lang="cs-CZ" sz="2800" dirty="0" smtClean="0"/>
              <a:t>nezb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tná </a:t>
            </a:r>
            <a:r>
              <a:rPr lang="cs-CZ" sz="2800" dirty="0"/>
              <a:t>pomoc, prudké </a:t>
            </a:r>
            <a:r>
              <a:rPr lang="cs-CZ" sz="2800" dirty="0" smtClean="0"/>
              <a:t>krupob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tí</a:t>
            </a:r>
            <a:r>
              <a:rPr lang="cs-CZ" sz="2800" dirty="0"/>
              <a:t>.</a:t>
            </a:r>
          </a:p>
        </p:txBody>
      </p:sp>
      <p:sp>
        <p:nvSpPr>
          <p:cNvPr id="10" name="Ovál 9"/>
          <p:cNvSpPr/>
          <p:nvPr/>
        </p:nvSpPr>
        <p:spPr>
          <a:xfrm>
            <a:off x="467544" y="3501008"/>
            <a:ext cx="457200" cy="4572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501008"/>
            <a:ext cx="2728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Klikni pro kontrolu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91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-0.0118 -0.434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" y="-2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844824"/>
            <a:ext cx="7408333" cy="44644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ročník základní školy.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23.11.2013]. Dostupný na WWW: </a:t>
            </a:r>
            <a:r>
              <a:rPr lang="pl-PL" sz="1600" dirty="0" smtClean="0">
                <a:hlinkClick r:id="rId2"/>
              </a:rPr>
              <a:t>http://pixabay.com/cs/internet-ikona-%C5%BElut%C3%A1-%C5%A1%C5%A5astn%C3%BD-tv%C3%A1%C5%99e-25515/</a:t>
            </a:r>
            <a:endParaRPr lang="pl-PL" sz="1600" dirty="0" smtClean="0"/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23.11.2013]. Dostupný na WWW: </a:t>
            </a:r>
            <a:r>
              <a:rPr lang="pl-PL" sz="1600" dirty="0" smtClean="0">
                <a:hlinkClick r:id="rId3"/>
              </a:rPr>
              <a:t>http://pixabay.com/cs/o%C4%8Di-modr%C3%A1-lid%C3%A9-%C5%A1%C5%A5astn%C3%BD-konverzace-25514/</a:t>
            </a:r>
            <a:endParaRPr lang="pl-PL" sz="1600" dirty="0" smtClean="0"/>
          </a:p>
          <a:p>
            <a:r>
              <a:rPr lang="pl-PL" sz="1600" b="1" dirty="0">
                <a:solidFill>
                  <a:schemeClr val="tx1"/>
                </a:solidFill>
              </a:rPr>
              <a:t>NEUVEDEN. </a:t>
            </a:r>
            <a:r>
              <a:rPr lang="pl-PL" sz="1600" b="1" i="1" dirty="0">
                <a:solidFill>
                  <a:schemeClr val="tx1"/>
                </a:solidFill>
              </a:rPr>
              <a:t>http://pixabay.com/</a:t>
            </a:r>
            <a:r>
              <a:rPr lang="pl-PL" sz="1600" b="1" dirty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600" dirty="0"/>
              <a:t>: </a:t>
            </a:r>
            <a:r>
              <a:rPr lang="pl-PL" sz="1600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http://pixabay.com/cs/gandalf-tux-zv%C3%AD%C5%99e-pt%C3%A1k-vykouzlit-161456</a:t>
            </a:r>
            <a:r>
              <a:rPr lang="pl-PL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/</a:t>
            </a:r>
            <a:endParaRPr lang="cs-CZ" sz="1600" i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1400" i="1" u="sng" dirty="0" smtClean="0"/>
          </a:p>
          <a:p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474</TotalTime>
  <Words>634</Words>
  <Application>Microsoft Office PowerPoint</Application>
  <PresentationFormat>Předvádění na obrazovce (4:3)</PresentationFormat>
  <Paragraphs>140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VYJMENOVANÁ SLOVA - PROCVIČOVÁNÍ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Klikni na správné slovo</vt:lpstr>
      <vt:lpstr>POZOR</vt:lpstr>
      <vt:lpstr>Doplň správné i, í, y, ý</vt:lpstr>
      <vt:lpstr>Doplň správné i, í, y, ý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48</cp:revision>
  <dcterms:created xsi:type="dcterms:W3CDTF">2013-05-10T12:01:16Z</dcterms:created>
  <dcterms:modified xsi:type="dcterms:W3CDTF">2014-01-10T17:18:01Z</dcterms:modified>
</cp:coreProperties>
</file>