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63" r:id="rId4"/>
    <p:sldId id="280" r:id="rId5"/>
    <p:sldId id="285" r:id="rId6"/>
    <p:sldId id="284" r:id="rId7"/>
    <p:sldId id="282" r:id="rId8"/>
    <p:sldId id="271" r:id="rId9"/>
    <p:sldId id="278" r:id="rId10"/>
    <p:sldId id="286" r:id="rId11"/>
    <p:sldId id="273" r:id="rId12"/>
    <p:sldId id="269" r:id="rId13"/>
    <p:sldId id="260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44EE7D"/>
    <a:srgbClr val="E1854D"/>
    <a:srgbClr val="FECAFA"/>
    <a:srgbClr val="FF6600"/>
    <a:srgbClr val="3AF4DE"/>
    <a:srgbClr val="FFFF66"/>
    <a:srgbClr val="FF2F3E"/>
    <a:srgbClr val="ED6113"/>
    <a:srgbClr val="FB33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612" autoAdjust="0"/>
  </p:normalViewPr>
  <p:slideViewPr>
    <p:cSldViewPr>
      <p:cViewPr>
        <p:scale>
          <a:sx n="73" d="100"/>
          <a:sy n="73" d="100"/>
        </p:scale>
        <p:origin x="-954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I.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Prosinec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Prosinec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I.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209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73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4/Artemisia_absinthium_Prague_2013_2.jpg?uselang=cs" TargetMode="External"/><Relationship Id="rId2" Type="http://schemas.openxmlformats.org/officeDocument/2006/relationships/hyperlink" Target="http://pixabay.com/cs/ly%C5%BEov%C3%A1n%C3%AD-ly%C5%BEa%C5%99sk%C3%A9-vybaven%C3%AD-232167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mourovat%C3%A1-ko%C4%8Dka-ko%C4%8Dka-zbl%C3%ADzka-114782/" TargetMode="External"/><Relationship Id="rId4" Type="http://schemas.openxmlformats.org/officeDocument/2006/relationships/hyperlink" Target="http://pixabay.com/cs/opice-%C3%A4ffchen-steiff-zv%C3%AD%C5%99ata-8143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967479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516357" cy="4824536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Inovativní pomůcka k výuce českého jazyka ve 3. třídě – úvod do vyjmenovaných slov po l – </a:t>
            </a:r>
            <a:r>
              <a:rPr lang="cs-CZ" sz="2000" b="1" dirty="0" smtClean="0">
                <a:solidFill>
                  <a:schemeClr val="tx1"/>
                </a:solidFill>
              </a:rPr>
              <a:t>lyže, pelyněk, plyš</a:t>
            </a:r>
            <a:r>
              <a:rPr lang="cs-CZ" sz="2000" dirty="0" smtClean="0">
                <a:solidFill>
                  <a:schemeClr val="tx1"/>
                </a:solidFill>
              </a:rPr>
              <a:t>. Část roku – prosinec/leden. Časová dotace – se zápisem do notýsku  - celá hodina. 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První a druhý snímek – úvod, anotace.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Třetí snímek – vyjmenovaná slova po l.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Čtvrtý snímek – seznámení s vyjmenovaným slovem </a:t>
            </a:r>
            <a:r>
              <a:rPr lang="cs-CZ" sz="2000" b="1" dirty="0" smtClean="0">
                <a:solidFill>
                  <a:schemeClr val="tx1"/>
                </a:solidFill>
              </a:rPr>
              <a:t>lyže</a:t>
            </a:r>
            <a:r>
              <a:rPr lang="cs-CZ" sz="2000" dirty="0" smtClean="0">
                <a:solidFill>
                  <a:schemeClr val="tx1"/>
                </a:solidFill>
              </a:rPr>
              <a:t> – děti hledají slova příbuzná, po kliknutí na slovo vyjmenované se odkryje část obrázku. Po kliknutí na chybné slovo dojde k jeho zmizení. 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Pátý snímek – upozornění na </a:t>
            </a:r>
            <a:r>
              <a:rPr lang="cs-CZ" sz="2000" b="1" dirty="0" smtClean="0">
                <a:solidFill>
                  <a:schemeClr val="tx1"/>
                </a:solidFill>
              </a:rPr>
              <a:t>lyže/líže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Šestý - seznámení s vyjmenovaným slovem </a:t>
            </a:r>
            <a:r>
              <a:rPr lang="cs-CZ" sz="2000" b="1" dirty="0" smtClean="0">
                <a:solidFill>
                  <a:schemeClr val="tx1"/>
                </a:solidFill>
              </a:rPr>
              <a:t>pelyněk</a:t>
            </a:r>
            <a:r>
              <a:rPr lang="cs-CZ" sz="2000" dirty="0" smtClean="0">
                <a:solidFill>
                  <a:schemeClr val="tx1"/>
                </a:solidFill>
              </a:rPr>
              <a:t> – děti hledají slova příbuzná, po kliknutí na slovo vyjmenované se odkryje část obrázku. Po kliknutí na chybné slovo dojde k jeho zmizení.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Sedmý snímek - seznámení s vyjmenovaným slovem </a:t>
            </a:r>
            <a:r>
              <a:rPr lang="cs-CZ" sz="2000" b="1" dirty="0" smtClean="0">
                <a:solidFill>
                  <a:schemeClr val="tx1"/>
                </a:solidFill>
              </a:rPr>
              <a:t>plyš</a:t>
            </a:r>
            <a:r>
              <a:rPr lang="cs-CZ" sz="2000" dirty="0" smtClean="0">
                <a:solidFill>
                  <a:schemeClr val="tx1"/>
                </a:solidFill>
              </a:rPr>
              <a:t> - děti hledají slova příbuzná, po kliknutí na slovo vyjmenované se odkryje část obrázku. Po kliknutí na chybné slovo dojde k jeho zmizení.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Osmý snímek – děti přiřazují slova příbuzná k vyjmenovaným slovům, po kliknutí – kontrola.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Devátý snímek – děti určí, které z daných slov nepatří do řady slov a kliknou na ně.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Desátý snímek  - Děti zdůvodní pravopis, kliknou na správné i/í/y/</a:t>
            </a:r>
            <a:r>
              <a:rPr lang="cs-CZ" sz="2000" dirty="0" err="1" smtClean="0">
                <a:solidFill>
                  <a:schemeClr val="tx1"/>
                </a:solidFill>
              </a:rPr>
              <a:t>ý</a:t>
            </a:r>
            <a:r>
              <a:rPr lang="cs-CZ" sz="2000" dirty="0" smtClean="0">
                <a:solidFill>
                  <a:schemeClr val="tx1"/>
                </a:solidFill>
              </a:rPr>
              <a:t>. Pokud kliknou správně, i/í/y/ý se zařadí do slova, pokud kliknou chybně, i/í/y/ý se otočí kolem své osy.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Jedenáctý snímek – doplňování y/i – možno jako pracovní list, či psát do textu, po kliknutí na vývojový diagram se zobrazí kontrola.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Dvanáctý snímek - zápis slov vyjmenovaných a příbuzných do slovníčku.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Třináctý snímek – zdroje.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Slyšet, mlýn, blýskat se, polykat, plynout, plýtvat, vzlykat, lysý, lýtko, lýko, lyže, pelyněk, plyš.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Vyjmenovaná slova po </a:t>
            </a:r>
            <a:r>
              <a:rPr lang="cs-CZ" sz="5400" b="1" dirty="0" smtClean="0">
                <a:solidFill>
                  <a:schemeClr val="tx1"/>
                </a:solidFill>
              </a:rPr>
              <a:t>l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1666528" cy="96469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LYŽE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95536" y="3458712"/>
            <a:ext cx="1872208" cy="804672"/>
          </a:xfrm>
          <a:prstGeom prst="flowChartPunchedTape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lyžař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395536" y="2336296"/>
            <a:ext cx="193089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804248" y="2347288"/>
            <a:ext cx="1944216" cy="804672"/>
          </a:xfrm>
          <a:prstGeom prst="flowChartPunchedTap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lyžování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395536" y="4589692"/>
            <a:ext cx="19442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zalyžovat si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395536" y="5720672"/>
            <a:ext cx="1910680" cy="804672"/>
          </a:xfrm>
          <a:prstGeom prst="flowChartPunchedTape">
            <a:avLst/>
          </a:prstGeom>
          <a:solidFill>
            <a:srgbClr val="ED61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lyžařka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2771800" y="5720672"/>
            <a:ext cx="1584176" cy="804672"/>
          </a:xfrm>
          <a:prstGeom prst="flowChartPunchedTap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plyn</a:t>
            </a: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804248" y="1196752"/>
            <a:ext cx="1944216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slyšet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>
            <a:off x="6871320" y="4589692"/>
            <a:ext cx="1877144" cy="822674"/>
          </a:xfrm>
          <a:prstGeom prst="flowChartPunchedTape">
            <a:avLst/>
          </a:prstGeom>
          <a:solidFill>
            <a:srgbClr val="44EE7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nelyžovat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>
            <a:off x="6871320" y="5720672"/>
            <a:ext cx="1877144" cy="80467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lyžníci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395536" y="1196752"/>
            <a:ext cx="1930896" cy="792088"/>
          </a:xfrm>
          <a:prstGeom prst="flowChartPunchedTape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lyžovat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6804248" y="3494716"/>
            <a:ext cx="1944216" cy="804672"/>
          </a:xfrm>
          <a:prstGeom prst="flowChartPunchedTap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mlýn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4821560" y="5720672"/>
            <a:ext cx="1584176" cy="804672"/>
          </a:xfrm>
          <a:prstGeom prst="flowChartPunchedTape">
            <a:avLst/>
          </a:prstGeom>
          <a:solidFill>
            <a:srgbClr val="3AF4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lyžáky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2762920" y="1196752"/>
            <a:ext cx="1584176" cy="804672"/>
          </a:xfrm>
          <a:prstGeom prst="flowChartPunchedTap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4783584" y="1196752"/>
            <a:ext cx="1584176" cy="804672"/>
          </a:xfrm>
          <a:prstGeom prst="flowChartPunchedTape">
            <a:avLst/>
          </a:prstGeom>
          <a:solidFill>
            <a:srgbClr val="E185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lyžařský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8196" name="Picture 4" descr="Lyžování, Lyžařské Vybavení, Lyžařské Hůlky, Zim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564904"/>
            <a:ext cx="3744416" cy="2492377"/>
          </a:xfrm>
          <a:prstGeom prst="rect">
            <a:avLst/>
          </a:prstGeom>
          <a:noFill/>
        </p:spPr>
      </p:pic>
      <p:sp>
        <p:nvSpPr>
          <p:cNvPr id="38" name="Vývojový diagram: postup 37"/>
          <p:cNvSpPr/>
          <p:nvPr/>
        </p:nvSpPr>
        <p:spPr>
          <a:xfrm>
            <a:off x="2699792" y="2492896"/>
            <a:ext cx="1224136" cy="9006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postup 38"/>
          <p:cNvSpPr/>
          <p:nvPr/>
        </p:nvSpPr>
        <p:spPr>
          <a:xfrm>
            <a:off x="2699792" y="3356992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postup 39"/>
          <p:cNvSpPr/>
          <p:nvPr/>
        </p:nvSpPr>
        <p:spPr>
          <a:xfrm>
            <a:off x="2699792" y="4221088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postup 40"/>
          <p:cNvSpPr/>
          <p:nvPr/>
        </p:nvSpPr>
        <p:spPr>
          <a:xfrm>
            <a:off x="3923928" y="2492896"/>
            <a:ext cx="1296144" cy="9006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postup 46"/>
          <p:cNvSpPr/>
          <p:nvPr/>
        </p:nvSpPr>
        <p:spPr>
          <a:xfrm>
            <a:off x="5220072" y="2492896"/>
            <a:ext cx="1224136" cy="9006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postup 47"/>
          <p:cNvSpPr/>
          <p:nvPr/>
        </p:nvSpPr>
        <p:spPr>
          <a:xfrm>
            <a:off x="3923928" y="3356992"/>
            <a:ext cx="1296144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postup 48"/>
          <p:cNvSpPr/>
          <p:nvPr/>
        </p:nvSpPr>
        <p:spPr>
          <a:xfrm>
            <a:off x="5220072" y="3356992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postup 49"/>
          <p:cNvSpPr/>
          <p:nvPr/>
        </p:nvSpPr>
        <p:spPr>
          <a:xfrm>
            <a:off x="3923928" y="4221088"/>
            <a:ext cx="1296144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postup 50"/>
          <p:cNvSpPr/>
          <p:nvPr/>
        </p:nvSpPr>
        <p:spPr>
          <a:xfrm>
            <a:off x="5220072" y="4221088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093257" y="332656"/>
            <a:ext cx="5115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lyže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Každé slovo vysvětli a utvoř s ním větu.</a:t>
            </a:r>
          </a:p>
        </p:txBody>
      </p:sp>
    </p:spTree>
    <p:extLst>
      <p:ext uri="{BB962C8B-B14F-4D97-AF65-F5344CB8AC3E}">
        <p14:creationId xmlns:p14="http://schemas.microsoft.com/office/powerpoint/2010/main" val="397374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9" grpId="0" animBg="1"/>
      <p:bldP spid="33" grpId="0" animBg="1"/>
      <p:bldP spid="34" grpId="0" animBg="1"/>
      <p:bldP spid="21" grpId="0" animBg="1"/>
      <p:bldP spid="23" grpId="0" animBg="1"/>
      <p:bldP spid="38" grpId="0" animBg="1"/>
      <p:bldP spid="39" grpId="0" animBg="1"/>
      <p:bldP spid="40" grpId="0" animBg="1"/>
      <p:bldP spid="41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POZOR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296" y="1916832"/>
            <a:ext cx="1127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LYŽE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64792" y="1916832"/>
            <a:ext cx="10182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LÍŽE</a:t>
            </a:r>
            <a:endParaRPr lang="cs-CZ" sz="3600" b="1" dirty="0"/>
          </a:p>
        </p:txBody>
      </p:sp>
      <p:pic>
        <p:nvPicPr>
          <p:cNvPr id="26626" name="Picture 2" descr="Mourovatá Kočka, Kočka, Zblízka, Portrét, Kočkovit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852936"/>
            <a:ext cx="1464097" cy="19162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10802" y="4995173"/>
            <a:ext cx="370967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Příklad:</a:t>
            </a:r>
            <a:endParaRPr lang="cs-CZ" sz="2800" dirty="0" smtClean="0"/>
          </a:p>
          <a:p>
            <a:r>
              <a:rPr lang="cs-CZ" sz="2800" dirty="0" smtClean="0"/>
              <a:t>Př.: Kočka si líže tlapku.</a:t>
            </a:r>
            <a:endParaRPr lang="cs-CZ" sz="2800" dirty="0"/>
          </a:p>
        </p:txBody>
      </p:sp>
      <p:pic>
        <p:nvPicPr>
          <p:cNvPr id="26628" name="Picture 4" descr="Lyžování, Lyžař, Lyže, Zimní Sporty, Sport, Fitnes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492896"/>
            <a:ext cx="1687825" cy="247754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3528" y="4995173"/>
            <a:ext cx="39164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Příklad:</a:t>
            </a:r>
          </a:p>
          <a:p>
            <a:r>
              <a:rPr lang="cs-CZ" sz="2800" dirty="0" smtClean="0"/>
              <a:t>Paní si koupila nové lyže.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PELYNĚK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624880" y="2636912"/>
            <a:ext cx="2218928" cy="792088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plynárenský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47936" y="4077072"/>
            <a:ext cx="2295872" cy="792088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pelyňkový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5602" name="Picture 2" descr="File:Artemisia absinthium Prague 2013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420888"/>
            <a:ext cx="2376264" cy="2881341"/>
          </a:xfrm>
          <a:prstGeom prst="rect">
            <a:avLst/>
          </a:prstGeom>
          <a:noFill/>
        </p:spPr>
      </p:pic>
      <p:sp>
        <p:nvSpPr>
          <p:cNvPr id="9" name="Vývojový diagram: postup 8"/>
          <p:cNvSpPr/>
          <p:nvPr/>
        </p:nvSpPr>
        <p:spPr>
          <a:xfrm>
            <a:off x="4427984" y="2348880"/>
            <a:ext cx="3024336" cy="3168352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1196752"/>
            <a:ext cx="54938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slovo příbuzné ke slovu pelyněk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ním větu.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Opice, Äffchen, Steiff Zvířata, Steiff Tierch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780928"/>
            <a:ext cx="3170767" cy="2378075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195456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PLYŠ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683568" y="5720672"/>
            <a:ext cx="1584176" cy="804672"/>
          </a:xfrm>
          <a:prstGeom prst="flowChartPunchedTap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plyn</a:t>
            </a: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804248" y="1256176"/>
            <a:ext cx="1944216" cy="804672"/>
          </a:xfrm>
          <a:prstGeom prst="flowChartPunchedTape">
            <a:avLst/>
          </a:prstGeom>
          <a:solidFill>
            <a:srgbClr val="E185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slyšet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>
            <a:off x="6871320" y="5720672"/>
            <a:ext cx="1877144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mlýn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6804248" y="3488424"/>
            <a:ext cx="1944216" cy="804672"/>
          </a:xfrm>
          <a:prstGeom prst="flowChartPunchedTape">
            <a:avLst/>
          </a:prstGeom>
          <a:solidFill>
            <a:srgbClr val="44EE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plyšáček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3777444" y="5720672"/>
            <a:ext cx="1584176" cy="804672"/>
          </a:xfrm>
          <a:prstGeom prst="flowChartPunchedTape">
            <a:avLst/>
          </a:prstGeom>
          <a:solidFill>
            <a:srgbClr val="3AF4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plyšák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683568" y="1256176"/>
            <a:ext cx="1584176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plyšový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683568" y="3488424"/>
            <a:ext cx="1584176" cy="804672"/>
          </a:xfrm>
          <a:prstGeom prst="flowChartPunchedTap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lyžařský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2699792" y="2492896"/>
            <a:ext cx="1224136" cy="2880320"/>
          </a:xfrm>
          <a:prstGeom prst="flowChartProcess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postup 40"/>
          <p:cNvSpPr/>
          <p:nvPr/>
        </p:nvSpPr>
        <p:spPr>
          <a:xfrm>
            <a:off x="3923928" y="2492896"/>
            <a:ext cx="1296144" cy="2880320"/>
          </a:xfrm>
          <a:prstGeom prst="flowChartProcess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postup 46"/>
          <p:cNvSpPr/>
          <p:nvPr/>
        </p:nvSpPr>
        <p:spPr>
          <a:xfrm>
            <a:off x="5220072" y="2492896"/>
            <a:ext cx="1224136" cy="2880320"/>
          </a:xfrm>
          <a:prstGeom prst="flowChartProcess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děrná páska 36"/>
          <p:cNvSpPr/>
          <p:nvPr/>
        </p:nvSpPr>
        <p:spPr>
          <a:xfrm>
            <a:off x="3743908" y="1256176"/>
            <a:ext cx="158417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61209" y="332656"/>
            <a:ext cx="5115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plyš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  <p:extLst>
      <p:ext uri="{BB962C8B-B14F-4D97-AF65-F5344CB8AC3E}">
        <p14:creationId xmlns:p14="http://schemas.microsoft.com/office/powerpoint/2010/main" val="397374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6" grpId="0" animBg="1"/>
      <p:bldP spid="24" grpId="0" animBg="1"/>
      <p:bldP spid="38" grpId="0" animBg="1"/>
      <p:bldP spid="41" grpId="0" animBg="1"/>
      <p:bldP spid="47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414120" y="2556890"/>
            <a:ext cx="96372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lyžovat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4056"/>
            <a:ext cx="8435280" cy="119675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1. Řekni ke kterým slovům vyjmenovaným patří slova příbuzná.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2. Pro kontrolu na ně klikni.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42042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LYŽE: __________________________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60938"/>
            <a:ext cx="4670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PELYNĚK :__________________________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5219908"/>
            <a:ext cx="42122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PLYŠ: __________________________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120" y="1844824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plyšáček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4120" y="3268956"/>
            <a:ext cx="12859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pelyňkový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14120" y="3981022"/>
            <a:ext cx="1293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pelyňková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14120" y="4693088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plyšový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14120" y="5405154"/>
            <a:ext cx="1614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lyžníci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49461 0.485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40" y="2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7407E-6 L -0.35955 0.0701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86" y="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47899 -0.090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-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1111E-6 L -0.34479 -0.5062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40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-0.49219 0.0152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" y="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2222E-6 L -0.32726 -0.0886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" y="-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8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138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lyžování,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276872"/>
            <a:ext cx="681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lýčí,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276872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lyžařka,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29000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pelyněk,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429000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polykat,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429000"/>
            <a:ext cx="1651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pelyňkový,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7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lyže,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87346" y="4725144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plyšák,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7761" y="2276872"/>
            <a:ext cx="15581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nelyžovat,</a:t>
            </a:r>
            <a:endParaRPr lang="cs-CZ" sz="2400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2768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zalyžovat si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26092" y="3429000"/>
            <a:ext cx="1515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pelyňková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25528" y="4725144"/>
            <a:ext cx="13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plyšový,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70370" y="4725144"/>
            <a:ext cx="1374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plyšáček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48007" y="4725144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371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1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48680"/>
            <a:ext cx="3121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800" b="1" dirty="0" smtClean="0"/>
              <a:t>Zdůvodni pravopis</a:t>
            </a:r>
            <a:r>
              <a:rPr lang="cs-CZ" sz="2800" dirty="0" smtClean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37032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</a:t>
            </a:r>
            <a:r>
              <a:rPr lang="cs-CZ" sz="2800" dirty="0" err="1" smtClean="0"/>
              <a:t>pl</a:t>
            </a:r>
            <a:r>
              <a:rPr lang="cs-CZ" sz="2800" dirty="0" smtClean="0"/>
              <a:t>_</a:t>
            </a:r>
            <a:r>
              <a:rPr lang="cs-CZ" sz="2800" dirty="0" err="1" smtClean="0"/>
              <a:t>še</a:t>
            </a:r>
            <a:r>
              <a:rPr lang="cs-CZ" sz="2800" dirty="0" smtClean="0"/>
              <a:t> se dělají hračky.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276872"/>
            <a:ext cx="4613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Kočka se k nám pomalu </a:t>
            </a:r>
            <a:r>
              <a:rPr lang="cs-CZ" sz="2800" dirty="0" err="1" smtClean="0"/>
              <a:t>pl</a:t>
            </a:r>
            <a:r>
              <a:rPr lang="cs-CZ" sz="2800" dirty="0" smtClean="0"/>
              <a:t>_</a:t>
            </a:r>
            <a:r>
              <a:rPr lang="cs-CZ" sz="2800" dirty="0" err="1" smtClean="0"/>
              <a:t>ží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924944"/>
            <a:ext cx="3820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Eva si koupila nové l_že.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3645024"/>
            <a:ext cx="29594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Kočka l_že mlíčko.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365104"/>
            <a:ext cx="3959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to hořké jako pel_</a:t>
            </a:r>
            <a:r>
              <a:rPr lang="cs-CZ" sz="2800" dirty="0" err="1" smtClean="0"/>
              <a:t>něk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013176"/>
            <a:ext cx="3384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Zbyněk </a:t>
            </a:r>
            <a:r>
              <a:rPr lang="cs-CZ" sz="2800" dirty="0" err="1" smtClean="0"/>
              <a:t>rozl_l</a:t>
            </a:r>
            <a:r>
              <a:rPr lang="cs-CZ" sz="2800" dirty="0" smtClean="0"/>
              <a:t>  mléko.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642084"/>
            <a:ext cx="3029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 je dobrý l_</a:t>
            </a:r>
            <a:r>
              <a:rPr lang="cs-CZ" sz="2800" dirty="0" err="1" smtClean="0"/>
              <a:t>žař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40902" y="1681644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05130" y="1700808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40902" y="2257708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40902" y="290578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40902" y="362586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ý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40902" y="434594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40902" y="5013176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40902" y="5570076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05130" y="2257708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05130" y="2905780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05130" y="3625860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05130" y="4345940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05130" y="5013176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05130" y="5570076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7.03704E-6 L -0.59843 -0.01064 " pathEditMode="relative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L -0.30052 0.006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44444E-6 L -0.32725 -0.0037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00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1 0.01713 L -0.60764 0.0067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00" y="-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7.40741E-7 L -0.33524 0.0067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48148E-6 L -0.52882 0.0039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41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8148E-6 L -0.42968 0.0067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340768"/>
            <a:ext cx="7668840" cy="1944216"/>
          </a:xfrm>
        </p:spPr>
        <p:txBody>
          <a:bodyPr>
            <a:noAutofit/>
          </a:bodyPr>
          <a:lstStyle/>
          <a:p>
            <a:pPr algn="just"/>
            <a:r>
              <a:rPr lang="cs-CZ" dirty="0" err="1" smtClean="0">
                <a:solidFill>
                  <a:schemeClr val="tx1"/>
                </a:solidFill>
              </a:rPr>
              <a:t>Pl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šový</a:t>
            </a:r>
            <a:r>
              <a:rPr lang="cs-CZ" dirty="0" smtClean="0">
                <a:solidFill>
                  <a:schemeClr val="tx1"/>
                </a:solidFill>
              </a:rPr>
              <a:t> koberec, zaječí pel_šek, pel_</a:t>
            </a:r>
            <a:r>
              <a:rPr lang="cs-CZ" dirty="0" err="1" smtClean="0">
                <a:solidFill>
                  <a:schemeClr val="tx1"/>
                </a:solidFill>
              </a:rPr>
              <a:t>ňkový</a:t>
            </a:r>
            <a:r>
              <a:rPr lang="cs-CZ" dirty="0" smtClean="0">
                <a:solidFill>
                  <a:schemeClr val="tx1"/>
                </a:solidFill>
              </a:rPr>
              <a:t> čaj, El_</a:t>
            </a:r>
            <a:r>
              <a:rPr lang="cs-CZ" dirty="0" err="1" smtClean="0">
                <a:solidFill>
                  <a:schemeClr val="tx1"/>
                </a:solidFill>
              </a:rPr>
              <a:t>ška</a:t>
            </a:r>
            <a:r>
              <a:rPr lang="cs-CZ" dirty="0" smtClean="0">
                <a:solidFill>
                  <a:schemeClr val="tx1"/>
                </a:solidFill>
              </a:rPr>
              <a:t> a L_</a:t>
            </a:r>
            <a:r>
              <a:rPr lang="cs-CZ" dirty="0" err="1" smtClean="0">
                <a:solidFill>
                  <a:schemeClr val="tx1"/>
                </a:solidFill>
              </a:rPr>
              <a:t>dka</a:t>
            </a:r>
            <a:r>
              <a:rPr lang="cs-CZ" dirty="0" smtClean="0">
                <a:solidFill>
                  <a:schemeClr val="tx1"/>
                </a:solidFill>
              </a:rPr>
              <a:t>, sjezdové l_že, kočka l_že ml_</a:t>
            </a:r>
            <a:r>
              <a:rPr lang="cs-CZ" dirty="0" err="1" smtClean="0">
                <a:solidFill>
                  <a:schemeClr val="tx1"/>
                </a:solidFill>
              </a:rPr>
              <a:t>čko</a:t>
            </a:r>
            <a:r>
              <a:rPr lang="cs-CZ" dirty="0" smtClean="0">
                <a:solidFill>
                  <a:schemeClr val="tx1"/>
                </a:solidFill>
              </a:rPr>
              <a:t>, nebezpečná </a:t>
            </a:r>
            <a:r>
              <a:rPr lang="cs-CZ" dirty="0" err="1" smtClean="0">
                <a:solidFill>
                  <a:schemeClr val="tx1"/>
                </a:solidFill>
              </a:rPr>
              <a:t>pl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seň</a:t>
            </a:r>
            <a:r>
              <a:rPr lang="cs-CZ" dirty="0" smtClean="0">
                <a:solidFill>
                  <a:schemeClr val="tx1"/>
                </a:solidFill>
              </a:rPr>
              <a:t>, l_</a:t>
            </a:r>
            <a:r>
              <a:rPr lang="cs-CZ" dirty="0" err="1" smtClean="0">
                <a:solidFill>
                  <a:schemeClr val="tx1"/>
                </a:solidFill>
              </a:rPr>
              <a:t>žařská</a:t>
            </a:r>
            <a:r>
              <a:rPr lang="cs-CZ" dirty="0" smtClean="0">
                <a:solidFill>
                  <a:schemeClr val="tx1"/>
                </a:solidFill>
              </a:rPr>
              <a:t> sjezdovka, </a:t>
            </a:r>
            <a:r>
              <a:rPr lang="cs-CZ" dirty="0" err="1" smtClean="0">
                <a:solidFill>
                  <a:schemeClr val="tx1"/>
                </a:solidFill>
              </a:rPr>
              <a:t>pl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šová</a:t>
            </a:r>
            <a:r>
              <a:rPr lang="cs-CZ" dirty="0" smtClean="0">
                <a:solidFill>
                  <a:schemeClr val="tx1"/>
                </a:solidFill>
              </a:rPr>
              <a:t> bunda, hořké jako pel_</a:t>
            </a:r>
            <a:r>
              <a:rPr lang="cs-CZ" dirty="0" err="1" smtClean="0">
                <a:solidFill>
                  <a:schemeClr val="tx1"/>
                </a:solidFill>
              </a:rPr>
              <a:t>něk</a:t>
            </a:r>
            <a:r>
              <a:rPr lang="cs-CZ" dirty="0" smtClean="0">
                <a:solidFill>
                  <a:schemeClr val="tx1"/>
                </a:solidFill>
              </a:rPr>
              <a:t>, l_</a:t>
            </a:r>
            <a:r>
              <a:rPr lang="cs-CZ" dirty="0" err="1" smtClean="0">
                <a:solidFill>
                  <a:schemeClr val="tx1"/>
                </a:solidFill>
              </a:rPr>
              <a:t>chá</a:t>
            </a:r>
            <a:r>
              <a:rPr lang="cs-CZ" dirty="0" smtClean="0">
                <a:solidFill>
                  <a:schemeClr val="tx1"/>
                </a:solidFill>
              </a:rPr>
              <a:t> čísla, l_</a:t>
            </a:r>
            <a:r>
              <a:rPr lang="cs-CZ" dirty="0" err="1" smtClean="0">
                <a:solidFill>
                  <a:schemeClr val="tx1"/>
                </a:solidFill>
              </a:rPr>
              <a:t>čka</a:t>
            </a:r>
            <a:r>
              <a:rPr lang="cs-CZ" dirty="0" smtClean="0">
                <a:solidFill>
                  <a:schemeClr val="tx1"/>
                </a:solidFill>
              </a:rPr>
              <a:t> jako </a:t>
            </a:r>
            <a:r>
              <a:rPr lang="cs-CZ" dirty="0" err="1" smtClean="0">
                <a:solidFill>
                  <a:schemeClr val="tx1"/>
                </a:solidFill>
              </a:rPr>
              <a:t>jabl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čka</a:t>
            </a:r>
            <a:r>
              <a:rPr lang="cs-CZ" dirty="0" smtClean="0">
                <a:solidFill>
                  <a:schemeClr val="tx1"/>
                </a:solidFill>
              </a:rPr>
              <a:t>, nové l_žáky, </a:t>
            </a:r>
            <a:r>
              <a:rPr lang="cs-CZ" dirty="0" err="1" smtClean="0">
                <a:solidFill>
                  <a:schemeClr val="tx1"/>
                </a:solidFill>
              </a:rPr>
              <a:t>osl</a:t>
            </a:r>
            <a:r>
              <a:rPr lang="cs-CZ" dirty="0" smtClean="0">
                <a:solidFill>
                  <a:schemeClr val="tx1"/>
                </a:solidFill>
              </a:rPr>
              <a:t>_k, zmrzl_na, </a:t>
            </a:r>
            <a:r>
              <a:rPr lang="cs-CZ" dirty="0" err="1" smtClean="0">
                <a:solidFill>
                  <a:schemeClr val="tx1"/>
                </a:solidFill>
              </a:rPr>
              <a:t>pl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šové</a:t>
            </a:r>
            <a:r>
              <a:rPr lang="cs-CZ" dirty="0" smtClean="0">
                <a:solidFill>
                  <a:schemeClr val="tx1"/>
                </a:solidFill>
              </a:rPr>
              <a:t> zvířátko, l_</a:t>
            </a:r>
            <a:r>
              <a:rPr lang="cs-CZ" dirty="0" err="1" smtClean="0">
                <a:solidFill>
                  <a:schemeClr val="tx1"/>
                </a:solidFill>
              </a:rPr>
              <a:t>stonoš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Doplň y/i.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6858000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/>
              <a:t>Pl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šový koberec, zaječí pel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šek, pel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ňkový čaj, Eliška a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dka, sjezdové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že, kočka 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že ml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čko, nebezpečná pl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seň,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žařská sjezdovka, pl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šová bunda, hořké jako pel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něk,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chá čísla, 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čka jako jabl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čka, nové </a:t>
            </a:r>
            <a:r>
              <a:rPr lang="cs-CZ" sz="2400" dirty="0" err="1" smtClean="0"/>
              <a:t>l</a:t>
            </a:r>
            <a:r>
              <a:rPr lang="cs-CZ" sz="2400" dirty="0" err="1" smtClean="0">
                <a:solidFill>
                  <a:srgbClr val="FF0000"/>
                </a:solidFill>
              </a:rPr>
              <a:t>y</a:t>
            </a:r>
            <a:r>
              <a:rPr lang="cs-CZ" sz="2400" dirty="0" err="1" smtClean="0"/>
              <a:t>žáky</a:t>
            </a:r>
            <a:r>
              <a:rPr lang="cs-CZ" sz="2400" dirty="0" smtClean="0"/>
              <a:t>, osl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k, zmrzl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na, pl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šové zvířátko,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stonoš.</a:t>
            </a:r>
            <a:endParaRPr lang="cs-CZ" sz="2400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251520" y="3501008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L -0.004 -0.377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Zapiš si do slovníčku slovo vyjmenované a k němu slova příbuzná.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/>
            </a:r>
            <a:br>
              <a:rPr lang="cs-CZ" sz="2800" b="1" dirty="0" smtClean="0">
                <a:solidFill>
                  <a:schemeClr val="tx1"/>
                </a:solidFill>
              </a:rPr>
            </a:b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62174" y="1628800"/>
            <a:ext cx="8137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LYŽE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62174" y="3140968"/>
            <a:ext cx="1374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PELYNĚK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62174" y="5013176"/>
            <a:ext cx="8217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PLYŠ</a:t>
            </a:r>
            <a:endParaRPr lang="cs-CZ" sz="2400" b="1" dirty="0"/>
          </a:p>
        </p:txBody>
      </p:sp>
      <p:pic>
        <p:nvPicPr>
          <p:cNvPr id="2050" name="Picture 2" descr="Lyžování, Lyžařské Vybavení, Lyžařské Hůlky, Zim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3669" y="1628800"/>
            <a:ext cx="1883922" cy="125398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915816" y="2276872"/>
            <a:ext cx="5184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lyžovat, lyžař, lyžařka, lyžařský, lyžování, nelyžovat, zalyžovat si, </a:t>
            </a:r>
            <a:r>
              <a:rPr lang="cs-CZ" dirty="0" err="1" smtClean="0"/>
              <a:t>lyžáky</a:t>
            </a:r>
            <a:r>
              <a:rPr lang="cs-CZ" dirty="0" smtClean="0"/>
              <a:t>, </a:t>
            </a:r>
            <a:r>
              <a:rPr lang="cs-CZ" dirty="0" err="1" smtClean="0"/>
              <a:t>lyžníci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3933056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pelyňkový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5805264"/>
            <a:ext cx="2574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plyšový, plyšák, </a:t>
            </a:r>
            <a:r>
              <a:rPr lang="cs-CZ" dirty="0" err="1" smtClean="0"/>
              <a:t>plyšáček</a:t>
            </a:r>
            <a:endParaRPr lang="cs-CZ" dirty="0"/>
          </a:p>
        </p:txBody>
      </p:sp>
      <p:pic>
        <p:nvPicPr>
          <p:cNvPr id="2" name="Picture 2" descr="Opice, Äffchen, Steiff Zvířata, Steiff Tierche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1547" y="5085184"/>
            <a:ext cx="2088166" cy="1566125"/>
          </a:xfrm>
          <a:prstGeom prst="rect">
            <a:avLst/>
          </a:prstGeom>
          <a:noFill/>
        </p:spPr>
      </p:pic>
      <p:pic>
        <p:nvPicPr>
          <p:cNvPr id="2052" name="Picture 4" descr="File:Artemisia absinthium Prague 2013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2964" y="3140968"/>
            <a:ext cx="1365333" cy="165553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7408333" cy="4896544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Průvodce k učebnicím českého jazyka pro učitele 3. ročníku základní školy. </a:t>
            </a:r>
            <a:r>
              <a:rPr lang="cs-CZ" sz="1400" dirty="0" err="1" smtClean="0">
                <a:solidFill>
                  <a:schemeClr val="tx1"/>
                </a:solidFill>
              </a:rPr>
              <a:t>Didaktis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endParaRPr lang="cs-CZ" sz="1200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400" b="1" dirty="0" smtClean="0">
                <a:solidFill>
                  <a:schemeClr val="tx1"/>
                </a:solidFill>
              </a:rPr>
              <a:t>NEUVEDEN. </a:t>
            </a:r>
            <a:r>
              <a:rPr lang="pl-PL" sz="14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400" dirty="0" smtClean="0">
                <a:hlinkClick r:id="rId2"/>
              </a:rPr>
              <a:t>http://pixabay.com/cs/ly%C5%BEov%C3%A1n%C3%AD-ly%C5%BEa%C5%99sk%C3%A9-vybaven%C3%AD-232167/</a:t>
            </a:r>
            <a:endParaRPr lang="pl-PL" sz="1400" dirty="0" smtClean="0"/>
          </a:p>
          <a:p>
            <a:r>
              <a:rPr lang="pl-PL" sz="1400" b="1" dirty="0" smtClean="0">
                <a:solidFill>
                  <a:schemeClr val="tx1"/>
                </a:solidFill>
              </a:rPr>
              <a:t>KARELJ. </a:t>
            </a:r>
            <a:r>
              <a:rPr lang="pl-PL" sz="1400" b="1" i="1" dirty="0" smtClean="0">
                <a:solidFill>
                  <a:schemeClr val="tx1"/>
                </a:solidFill>
              </a:rPr>
              <a:t>http://upload.wikimedia.org/</a:t>
            </a:r>
            <a:r>
              <a:rPr lang="pl-PL" sz="14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400" dirty="0" smtClean="0">
                <a:hlinkClick r:id="rId3"/>
              </a:rPr>
              <a:t>http://upload.wikimedia.org/wikipedia/commons/f/f4/Artemisia_absinthium_Prague_2013_2.jpg?uselang=cs</a:t>
            </a:r>
            <a:endParaRPr lang="pl-PL" sz="1400" dirty="0" smtClean="0"/>
          </a:p>
          <a:p>
            <a:r>
              <a:rPr lang="pl-PL" sz="1400" b="1" dirty="0" smtClean="0">
                <a:solidFill>
                  <a:schemeClr val="tx1"/>
                </a:solidFill>
              </a:rPr>
              <a:t>NEUVEDEN. </a:t>
            </a:r>
            <a:r>
              <a:rPr lang="pl-PL" sz="14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400" dirty="0" smtClean="0">
                <a:hlinkClick r:id="rId4"/>
              </a:rPr>
              <a:t>http://pixabay.com/cs/opice-%C3%A4ffchen-steiff-zv%C3%AD%C5%99ata-81432/</a:t>
            </a:r>
            <a:endParaRPr lang="pl-PL" sz="1400" dirty="0" smtClean="0"/>
          </a:p>
          <a:p>
            <a:r>
              <a:rPr lang="pl-PL" sz="1400" b="1" dirty="0" smtClean="0">
                <a:solidFill>
                  <a:schemeClr val="tx1"/>
                </a:solidFill>
              </a:rPr>
              <a:t>NEUVEDEN. </a:t>
            </a:r>
            <a:r>
              <a:rPr lang="pl-PL" sz="14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400" dirty="0" smtClean="0">
                <a:hlinkClick r:id="rId5"/>
              </a:rPr>
              <a:t>http://pixabay.com/cs/mourovat%C3%A1-ko%C4%8Dka-ko%C4%8Dka-zbl%C3%ADzka-114782/</a:t>
            </a:r>
            <a:endParaRPr lang="pl-PL" sz="1400" dirty="0" smtClean="0"/>
          </a:p>
          <a:p>
            <a:r>
              <a:rPr lang="pl-PL" sz="1400" b="1" dirty="0" smtClean="0">
                <a:solidFill>
                  <a:schemeClr val="tx1"/>
                </a:solidFill>
              </a:rPr>
              <a:t>NEUVEDEN. </a:t>
            </a:r>
            <a:r>
              <a:rPr lang="pl-PL" sz="14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http://pixabay.com/cs/ly%C5%BEov%C3%A1n%C3%AD-ly%C5%BEa%C5%99-ly%C5%BEe-zimn%C3%AD-sporty-73994/</a:t>
            </a:r>
            <a:endParaRPr lang="cs-CZ" sz="1400" i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1981</TotalTime>
  <Words>750</Words>
  <Application>Microsoft Office PowerPoint</Application>
  <PresentationFormat>Předvádění na obrazovce (4:3)</PresentationFormat>
  <Paragraphs>145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Vyjmenovaná slova po l</vt:lpstr>
      <vt:lpstr>LYŽE</vt:lpstr>
      <vt:lpstr>POZOR</vt:lpstr>
      <vt:lpstr>PELYNĚK</vt:lpstr>
      <vt:lpstr>PLYŠ</vt:lpstr>
      <vt:lpstr>1. Řekni ke kterým slovům vyjmenovaným patří slova příbuzná. 2. Pro kontrolu na ně klikni.  </vt:lpstr>
      <vt:lpstr>Klikni na slovo, které do řady slov nepatří</vt:lpstr>
      <vt:lpstr>Prezentace aplikace PowerPoint</vt:lpstr>
      <vt:lpstr>Doplň y/i.</vt:lpstr>
      <vt:lpstr>Zapiš si do slovníčku slovo vyjmenované a k němu slova příbuzná.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235</cp:revision>
  <cp:lastPrinted>2013-11-18T06:49:07Z</cp:lastPrinted>
  <dcterms:created xsi:type="dcterms:W3CDTF">2013-05-10T12:01:16Z</dcterms:created>
  <dcterms:modified xsi:type="dcterms:W3CDTF">2014-01-10T19:57:42Z</dcterms:modified>
</cp:coreProperties>
</file>