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0"/>
  </p:notesMasterIdLst>
  <p:sldIdLst>
    <p:sldId id="256" r:id="rId2"/>
    <p:sldId id="262" r:id="rId3"/>
    <p:sldId id="266" r:id="rId4"/>
    <p:sldId id="263" r:id="rId5"/>
    <p:sldId id="264" r:id="rId6"/>
    <p:sldId id="265" r:id="rId7"/>
    <p:sldId id="267" r:id="rId8"/>
    <p:sldId id="268" r:id="rId9"/>
    <p:sldId id="270" r:id="rId10"/>
    <p:sldId id="273" r:id="rId11"/>
    <p:sldId id="274" r:id="rId12"/>
    <p:sldId id="271" r:id="rId13"/>
    <p:sldId id="275" r:id="rId14"/>
    <p:sldId id="276" r:id="rId15"/>
    <p:sldId id="272" r:id="rId16"/>
    <p:sldId id="277" r:id="rId17"/>
    <p:sldId id="278" r:id="rId18"/>
    <p:sldId id="26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1F987"/>
    <a:srgbClr val="E9F820"/>
    <a:srgbClr val="F28ED1"/>
    <a:srgbClr val="FA32B7"/>
    <a:srgbClr val="F47762"/>
    <a:srgbClr val="C43C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044" y="-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Český jazyk pro 3. ročník ZŠ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Markéta Žižková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 custLinFactNeighborX="215" custLinFactNeighborY="-93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14352" y="160940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Markéta Žižková</a:t>
          </a:r>
        </a:p>
      </dsp:txBody>
      <dsp:txXfrm>
        <a:off x="314352" y="160940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Český jazyk pro 3. ročník ZŠ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cs/internet-ikona-%C5%BElut%C3%A1-%C5%A1%C5%A5astn%C3%BD-tv%C3%A1%C5%99e-25515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732360690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320480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Inovativní pomůcka k výuce českého jazyka ve 3. třídě základní školy. Téma – procvičování vyjmenovaných slov po l. Časová dotace – </a:t>
            </a:r>
            <a:r>
              <a:rPr lang="cs-CZ" sz="1600" dirty="0" smtClean="0">
                <a:solidFill>
                  <a:schemeClr val="tx1"/>
                </a:solidFill>
              </a:rPr>
              <a:t>25 </a:t>
            </a:r>
            <a:r>
              <a:rPr lang="cs-CZ" sz="1600" dirty="0" smtClean="0">
                <a:solidFill>
                  <a:schemeClr val="tx1"/>
                </a:solidFill>
              </a:rPr>
              <a:t>minut.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Snímek 1 a 2 – úvod, anotace.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Snímek 3 - 8 - procvičování řady vyjmenovaných slov. Děti kliknou na slovo, které chybí v řadě vyjmenovaných slov. Pokud kliknou dobře, slovo se zařadí mezi vyjmenovaná slova a objeví se </a:t>
            </a:r>
            <a:r>
              <a:rPr lang="cs-CZ" sz="1600" dirty="0" err="1" smtClean="0">
                <a:solidFill>
                  <a:schemeClr val="tx1"/>
                </a:solidFill>
              </a:rPr>
              <a:t>smajlík</a:t>
            </a:r>
            <a:r>
              <a:rPr lang="cs-CZ" sz="1600" dirty="0" smtClean="0">
                <a:solidFill>
                  <a:schemeClr val="tx1"/>
                </a:solidFill>
              </a:rPr>
              <a:t>, pokud kliknou chybně, slovo odletí pryč a objeví se mračící </a:t>
            </a:r>
            <a:r>
              <a:rPr lang="cs-CZ" sz="1600" dirty="0" err="1" smtClean="0">
                <a:solidFill>
                  <a:schemeClr val="tx1"/>
                </a:solidFill>
              </a:rPr>
              <a:t>smajlík</a:t>
            </a:r>
            <a:r>
              <a:rPr lang="cs-CZ" sz="1600" dirty="0" smtClean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Snímek 9-15 - procvičování slov příbuzných. Děti kliknou na slovo příbuzné k vyjmenovanému slovu. Pokud kliknou správně, slovo se zařadí pod vyjmenované slovo a objeví se </a:t>
            </a:r>
            <a:r>
              <a:rPr lang="cs-CZ" sz="1600" dirty="0" err="1" smtClean="0">
                <a:solidFill>
                  <a:schemeClr val="tx1"/>
                </a:solidFill>
              </a:rPr>
              <a:t>smajlík</a:t>
            </a:r>
            <a:r>
              <a:rPr lang="cs-CZ" sz="1600" dirty="0" smtClean="0">
                <a:solidFill>
                  <a:schemeClr val="tx1"/>
                </a:solidFill>
              </a:rPr>
              <a:t>. Pokud kliknou chybně, slovo odletí  a objeví se mračící </a:t>
            </a:r>
            <a:r>
              <a:rPr lang="cs-CZ" sz="1600" dirty="0" err="1" smtClean="0">
                <a:solidFill>
                  <a:schemeClr val="tx1"/>
                </a:solidFill>
              </a:rPr>
              <a:t>smajlík</a:t>
            </a:r>
            <a:r>
              <a:rPr lang="cs-CZ" sz="1600" dirty="0" smtClean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Snímek 16 - procvičování psaní i/í/y/ý. Děti kliknou </a:t>
            </a:r>
            <a:r>
              <a:rPr lang="cs-CZ" sz="1600" dirty="0">
                <a:solidFill>
                  <a:schemeClr val="tx1"/>
                </a:solidFill>
              </a:rPr>
              <a:t>na </a:t>
            </a:r>
            <a:r>
              <a:rPr lang="cs-CZ" sz="1600" dirty="0" smtClean="0">
                <a:solidFill>
                  <a:schemeClr val="tx1"/>
                </a:solidFill>
              </a:rPr>
              <a:t>i/í/y/ý z nabídky. Pokud kliknou dobře, i/í/y/ý se zařadí do slova. Pokud kliknou chybně i/í/y/ý odletí.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Snímek 17 - procvičování </a:t>
            </a:r>
            <a:r>
              <a:rPr lang="cs-CZ" sz="1600" dirty="0">
                <a:solidFill>
                  <a:schemeClr val="tx1"/>
                </a:solidFill>
              </a:rPr>
              <a:t>psaní </a:t>
            </a:r>
            <a:r>
              <a:rPr lang="cs-CZ" sz="1600" dirty="0" smtClean="0">
                <a:solidFill>
                  <a:schemeClr val="tx1"/>
                </a:solidFill>
              </a:rPr>
              <a:t>i/í/y/ý. Snímek může sloužit jako pracovní list k vytištění, či děti mohou i/í/y/ý zapisovat do snímku. Po kliknutí na vývojový diagram se zobrazí kontrola.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Snímek 18 - použité zdroje.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4846818"/>
            <a:ext cx="671463" cy="670414"/>
          </a:xfrm>
          <a:prstGeom prst="rect">
            <a:avLst/>
          </a:prstGeom>
          <a:noFill/>
        </p:spPr>
      </p:pic>
      <p:pic>
        <p:nvPicPr>
          <p:cNvPr id="15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44007" y="4797152"/>
            <a:ext cx="744017" cy="742854"/>
          </a:xfrm>
          <a:prstGeom prst="rect">
            <a:avLst/>
          </a:prstGeom>
          <a:noFill/>
        </p:spPr>
      </p:pic>
      <p:pic>
        <p:nvPicPr>
          <p:cNvPr id="1026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4774378"/>
            <a:ext cx="744017" cy="742854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971600" y="3018656"/>
            <a:ext cx="1800200" cy="91440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slyšet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599892" y="3018656"/>
            <a:ext cx="1800200" cy="91440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6228184" y="3018656"/>
            <a:ext cx="1800200" cy="91440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blýskat se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228184" y="4746848"/>
            <a:ext cx="1800200" cy="914400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mlýn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599892" y="4725144"/>
            <a:ext cx="1800200" cy="914400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plynout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71600" y="4725144"/>
            <a:ext cx="1800200" cy="914400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polykat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Nadpis 3"/>
          <p:cNvSpPr>
            <a:spLocks noGrp="1"/>
          </p:cNvSpPr>
          <p:nvPr>
            <p:ph type="title"/>
          </p:nvPr>
        </p:nvSpPr>
        <p:spPr>
          <a:xfrm>
            <a:off x="457200" y="808120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Klikni na slovo, které v řadě vyjmenovaných slov chybí 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8.02035E-6 L -0.09462 0.47201 " pathEditMode="relative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34875E-6 L 0.11024 0.47202 " pathEditMode="relative" ptsTypes="A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35708E-6 L -0.28732 -0.2481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00" y="-12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4846818"/>
            <a:ext cx="671463" cy="670414"/>
          </a:xfrm>
          <a:prstGeom prst="rect">
            <a:avLst/>
          </a:prstGeom>
          <a:noFill/>
        </p:spPr>
      </p:pic>
      <p:pic>
        <p:nvPicPr>
          <p:cNvPr id="15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0311" y="4797152"/>
            <a:ext cx="744017" cy="742854"/>
          </a:xfrm>
          <a:prstGeom prst="rect">
            <a:avLst/>
          </a:prstGeom>
          <a:noFill/>
        </p:spPr>
      </p:pic>
      <p:pic>
        <p:nvPicPr>
          <p:cNvPr id="1026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4774378"/>
            <a:ext cx="744017" cy="742854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971600" y="3018656"/>
            <a:ext cx="1800200" cy="91440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mlýn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599892" y="3018656"/>
            <a:ext cx="1800200" cy="91440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blýskat se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228184" y="3018656"/>
            <a:ext cx="1800200" cy="91440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228184" y="4746848"/>
            <a:ext cx="1800200" cy="914400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slyšet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71600" y="4725144"/>
            <a:ext cx="1800200" cy="914400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plynout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599892" y="4725144"/>
            <a:ext cx="1800200" cy="914400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polykat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9" name="Nadpis 3"/>
          <p:cNvSpPr>
            <a:spLocks noGrp="1"/>
          </p:cNvSpPr>
          <p:nvPr>
            <p:ph type="title"/>
          </p:nvPr>
        </p:nvSpPr>
        <p:spPr>
          <a:xfrm>
            <a:off x="457200" y="736112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Klikni na slovo, které v řadě vyjmenovaných slov chybí 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7.40981E-6 L -0.17309 0.37765 " pathEditMode="relative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6.75301E-6 L 0.14965 0.57679 " pathEditMode="relative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38575E-6 L 0.29132 -0.2449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600" y="-12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4846818"/>
            <a:ext cx="671463" cy="670414"/>
          </a:xfrm>
          <a:prstGeom prst="rect">
            <a:avLst/>
          </a:prstGeom>
          <a:noFill/>
        </p:spPr>
      </p:pic>
      <p:pic>
        <p:nvPicPr>
          <p:cNvPr id="15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44007" y="4797152"/>
            <a:ext cx="744017" cy="742854"/>
          </a:xfrm>
          <a:prstGeom prst="rect">
            <a:avLst/>
          </a:prstGeom>
          <a:noFill/>
        </p:spPr>
      </p:pic>
      <p:pic>
        <p:nvPicPr>
          <p:cNvPr id="1026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4774378"/>
            <a:ext cx="744017" cy="742854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971600" y="3018656"/>
            <a:ext cx="1800200" cy="91440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599892" y="3018656"/>
            <a:ext cx="1800200" cy="91440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plýtvat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228184" y="3018656"/>
            <a:ext cx="1800200" cy="91440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vzlykat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599892" y="4725144"/>
            <a:ext cx="1800200" cy="914400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mlýn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71600" y="4725144"/>
            <a:ext cx="1800200" cy="914400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polykat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228184" y="4725144"/>
            <a:ext cx="1800200" cy="914400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plynout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Nadpis 3"/>
          <p:cNvSpPr>
            <a:spLocks noGrp="1"/>
          </p:cNvSpPr>
          <p:nvPr>
            <p:ph type="title"/>
          </p:nvPr>
        </p:nvSpPr>
        <p:spPr>
          <a:xfrm>
            <a:off x="457200" y="736112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Klikni na slovo, které v řadě vyjmenovaných slov chybí 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34875E-6 L -0.03941 0.36702 " pathEditMode="relative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-5.05088E-6 L 0.07881 0.38829 " pathEditMode="relative" ptsTypes="A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38575E-6 L -0.57882 -0.2449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900" y="-12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273" y="4846818"/>
            <a:ext cx="671463" cy="670414"/>
          </a:xfrm>
          <a:prstGeom prst="rect">
            <a:avLst/>
          </a:prstGeom>
          <a:noFill/>
        </p:spPr>
      </p:pic>
      <p:pic>
        <p:nvPicPr>
          <p:cNvPr id="15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44007" y="4797152"/>
            <a:ext cx="744017" cy="742854"/>
          </a:xfrm>
          <a:prstGeom prst="rect">
            <a:avLst/>
          </a:prstGeom>
          <a:noFill/>
        </p:spPr>
      </p:pic>
      <p:pic>
        <p:nvPicPr>
          <p:cNvPr id="1026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0311" y="4774378"/>
            <a:ext cx="744017" cy="742854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971600" y="3018656"/>
            <a:ext cx="1800200" cy="91440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polykat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599892" y="3018656"/>
            <a:ext cx="1800200" cy="91440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plynout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228184" y="3018656"/>
            <a:ext cx="1800200" cy="91440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228184" y="4746848"/>
            <a:ext cx="1800200" cy="914400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slyšet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599892" y="4725144"/>
            <a:ext cx="1800200" cy="914400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vzlykat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71600" y="4725144"/>
            <a:ext cx="1800200" cy="914400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plýtvat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Nadpis 3"/>
          <p:cNvSpPr>
            <a:spLocks noGrp="1"/>
          </p:cNvSpPr>
          <p:nvPr>
            <p:ph type="title"/>
          </p:nvPr>
        </p:nvSpPr>
        <p:spPr>
          <a:xfrm>
            <a:off x="457200" y="736112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Klikni na slovo, které v řadě vyjmenovaných slov chybí 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5.05088E-6 L -0.02361 0.4091 " pathEditMode="relative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39408E-6 L 0.0158 0.52451 " pathEditMode="relative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38575E-6 L 0.57882 -0.2449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900" y="-12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4846818"/>
            <a:ext cx="671463" cy="670414"/>
          </a:xfrm>
          <a:prstGeom prst="rect">
            <a:avLst/>
          </a:prstGeom>
          <a:noFill/>
        </p:spPr>
      </p:pic>
      <p:pic>
        <p:nvPicPr>
          <p:cNvPr id="15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44007" y="4797152"/>
            <a:ext cx="744017" cy="742854"/>
          </a:xfrm>
          <a:prstGeom prst="rect">
            <a:avLst/>
          </a:prstGeom>
          <a:noFill/>
        </p:spPr>
      </p:pic>
      <p:pic>
        <p:nvPicPr>
          <p:cNvPr id="1026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3727" y="4774378"/>
            <a:ext cx="744017" cy="742854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971600" y="3018656"/>
            <a:ext cx="1800200" cy="91440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vzlykat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599892" y="3018656"/>
            <a:ext cx="1800200" cy="91440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228184" y="3018656"/>
            <a:ext cx="1800200" cy="91440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lýtko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228184" y="4725144"/>
            <a:ext cx="1800200" cy="914400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lysý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599892" y="4725144"/>
            <a:ext cx="1800200" cy="914400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polykat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71600" y="4725144"/>
            <a:ext cx="1872208" cy="914400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plynout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Nadpis 3"/>
          <p:cNvSpPr>
            <a:spLocks noGrp="1"/>
          </p:cNvSpPr>
          <p:nvPr>
            <p:ph type="title"/>
          </p:nvPr>
        </p:nvSpPr>
        <p:spPr>
          <a:xfrm>
            <a:off x="457200" y="808120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Klikni na slovo, které v řadě vyjmenovaných slov chybí 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-2.69195E-6 L -0.19289 0.43016 " pathEditMode="relative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38575E-6 L -0.28732 -0.2449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00" y="-12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8.02035E-6 L -0.04722 0.52451 " pathEditMode="relative" ptsTypes="AA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3727" y="4774378"/>
            <a:ext cx="744017" cy="742854"/>
          </a:xfrm>
          <a:prstGeom prst="rect">
            <a:avLst/>
          </a:prstGeom>
          <a:noFill/>
        </p:spPr>
      </p:pic>
      <p:sp>
        <p:nvSpPr>
          <p:cNvPr id="12" name="Zaoblený obdélník 11"/>
          <p:cNvSpPr/>
          <p:nvPr/>
        </p:nvSpPr>
        <p:spPr>
          <a:xfrm>
            <a:off x="971600" y="4725144"/>
            <a:ext cx="1872208" cy="914400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vzlykat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3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88569" y="4846818"/>
            <a:ext cx="671463" cy="670414"/>
          </a:xfrm>
          <a:prstGeom prst="rect">
            <a:avLst/>
          </a:prstGeom>
          <a:noFill/>
        </p:spPr>
      </p:pic>
      <p:pic>
        <p:nvPicPr>
          <p:cNvPr id="15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08303" y="4797152"/>
            <a:ext cx="744017" cy="742854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971600" y="3018656"/>
            <a:ext cx="1800200" cy="91440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lyže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599892" y="3018656"/>
            <a:ext cx="1800200" cy="91440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pelyněk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228184" y="3018656"/>
            <a:ext cx="1800200" cy="91440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228184" y="4725144"/>
            <a:ext cx="1800200" cy="914400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plynout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Nadpis 3"/>
          <p:cNvSpPr>
            <a:spLocks noGrp="1"/>
          </p:cNvSpPr>
          <p:nvPr>
            <p:ph type="title"/>
          </p:nvPr>
        </p:nvSpPr>
        <p:spPr>
          <a:xfrm>
            <a:off x="457200" y="808120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Klikni na slovo, které v řadě vyjmenovaných slov chybí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599892" y="4725144"/>
            <a:ext cx="1872208" cy="914400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plyš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5.05088E-6 L -0.2717 0.48265 " pathEditMode="relative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38575E-6 L 0.2875 -0.2449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00" y="-12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6 -8.02035E-6 L 0.12587 0.52451 " pathEditMode="relative" ptsTypes="A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2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08303" y="5206426"/>
            <a:ext cx="744017" cy="742854"/>
          </a:xfrm>
          <a:prstGeom prst="rect">
            <a:avLst/>
          </a:prstGeom>
          <a:noFill/>
        </p:spPr>
      </p:pic>
      <p:pic>
        <p:nvPicPr>
          <p:cNvPr id="11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19698" y="5206426"/>
            <a:ext cx="744017" cy="742854"/>
          </a:xfrm>
          <a:prstGeom prst="rect">
            <a:avLst/>
          </a:prstGeom>
          <a:noFill/>
        </p:spPr>
      </p:pic>
      <p:pic>
        <p:nvPicPr>
          <p:cNvPr id="10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5206858"/>
            <a:ext cx="671463" cy="670414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Klikni na slovo příbuzné k vyjmenovanému slovu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987824" y="1700808"/>
            <a:ext cx="2880320" cy="136815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mlýn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683568" y="5013176"/>
            <a:ext cx="2232248" cy="1152128"/>
          </a:xfrm>
          <a:prstGeom prst="ellipse">
            <a:avLst/>
          </a:prstGeom>
          <a:solidFill>
            <a:srgbClr val="F4776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mlýnice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311860" y="5013176"/>
            <a:ext cx="2232248" cy="1152128"/>
          </a:xfrm>
          <a:prstGeom prst="ellipse">
            <a:avLst/>
          </a:prstGeom>
          <a:solidFill>
            <a:srgbClr val="F4776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mlít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940152" y="5013176"/>
            <a:ext cx="2232248" cy="1152128"/>
          </a:xfrm>
          <a:prstGeom prst="ellipse">
            <a:avLst/>
          </a:prstGeom>
          <a:solidFill>
            <a:srgbClr val="F4776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lysý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32192E-6 L 0.29133 -0.29371 " pathEditMode="relative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96947E-6 L -1.38889E-6 0.38807 " pathEditMode="relative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1.70213E-6 L 0.03941 0.56661 " pathEditMode="relative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5206858"/>
            <a:ext cx="671463" cy="670414"/>
          </a:xfrm>
          <a:prstGeom prst="rect">
            <a:avLst/>
          </a:prstGeom>
          <a:noFill/>
        </p:spPr>
      </p:pic>
      <p:pic>
        <p:nvPicPr>
          <p:cNvPr id="11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19698" y="5206426"/>
            <a:ext cx="744017" cy="742854"/>
          </a:xfrm>
          <a:prstGeom prst="rect">
            <a:avLst/>
          </a:prstGeom>
          <a:noFill/>
        </p:spPr>
      </p:pic>
      <p:pic>
        <p:nvPicPr>
          <p:cNvPr id="12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79711" y="5206426"/>
            <a:ext cx="744017" cy="742854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Klikni na slovo příbuzné k vyjmenovanému slovu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987824" y="1700808"/>
            <a:ext cx="2880320" cy="136815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plynout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611560" y="5013176"/>
            <a:ext cx="2304256" cy="115212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plýtvání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311860" y="5013176"/>
            <a:ext cx="2232248" cy="115212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polykat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940152" y="5013176"/>
            <a:ext cx="2232248" cy="115212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plyn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-2.32192E-6 L -0.2875 -0.283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00" y="-14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31267E-6 L -0.00781 0.45097 " pathEditMode="relative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96947E-6 L -0.10243 0.5666 " pathEditMode="relative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08303" y="5206426"/>
            <a:ext cx="744017" cy="742854"/>
          </a:xfrm>
          <a:prstGeom prst="rect">
            <a:avLst/>
          </a:prstGeom>
          <a:noFill/>
        </p:spPr>
      </p:pic>
      <p:pic>
        <p:nvPicPr>
          <p:cNvPr id="11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19698" y="5206426"/>
            <a:ext cx="744017" cy="742854"/>
          </a:xfrm>
          <a:prstGeom prst="rect">
            <a:avLst/>
          </a:prstGeom>
          <a:noFill/>
        </p:spPr>
      </p:pic>
      <p:pic>
        <p:nvPicPr>
          <p:cNvPr id="10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5206858"/>
            <a:ext cx="671463" cy="670414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Klikni na slovo příbuzné k vyjmenovanému slovu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987824" y="1700808"/>
            <a:ext cx="2880320" cy="136815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lýko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39552" y="5013176"/>
            <a:ext cx="2448272" cy="1152128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tx1"/>
                </a:solidFill>
              </a:rPr>
              <a:t>lýčí</a:t>
            </a:r>
            <a:endParaRPr lang="cs-CZ" sz="30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311860" y="5013176"/>
            <a:ext cx="2232248" cy="1152128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tx1"/>
                </a:solidFill>
              </a:rPr>
              <a:t>líčí</a:t>
            </a:r>
            <a:endParaRPr lang="cs-CZ" sz="3000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940152" y="5013176"/>
            <a:ext cx="2232248" cy="1152128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tx1"/>
                </a:solidFill>
              </a:rPr>
              <a:t>lýtko</a:t>
            </a:r>
            <a:endParaRPr lang="cs-CZ" sz="3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32192E-6 L 0.29132 -0.283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600" y="-14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35893E-6 L 0.02361 0.37766 " pathEditMode="relative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70213E-6 L 0.07083 0.46161 " pathEditMode="relative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08303" y="5206426"/>
            <a:ext cx="744017" cy="742854"/>
          </a:xfrm>
          <a:prstGeom prst="rect">
            <a:avLst/>
          </a:prstGeom>
          <a:noFill/>
        </p:spPr>
      </p:pic>
      <p:pic>
        <p:nvPicPr>
          <p:cNvPr id="10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5206426"/>
            <a:ext cx="744017" cy="742854"/>
          </a:xfrm>
          <a:prstGeom prst="rect">
            <a:avLst/>
          </a:prstGeom>
          <a:noFill/>
        </p:spPr>
      </p:pic>
      <p:pic>
        <p:nvPicPr>
          <p:cNvPr id="12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5206858"/>
            <a:ext cx="671463" cy="670414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Klikni na slovo příbuzné k vyjmenovanému slovu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987824" y="1700808"/>
            <a:ext cx="2880320" cy="1368152"/>
          </a:xfrm>
          <a:prstGeom prst="ellipse">
            <a:avLst/>
          </a:prstGeom>
          <a:solidFill>
            <a:srgbClr val="FA32B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lysý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683568" y="5013176"/>
            <a:ext cx="2232248" cy="1152128"/>
          </a:xfrm>
          <a:prstGeom prst="ellipse">
            <a:avLst/>
          </a:prstGeom>
          <a:solidFill>
            <a:srgbClr val="F28ED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b="1" dirty="0" smtClean="0">
                <a:solidFill>
                  <a:schemeClr val="tx1"/>
                </a:solidFill>
              </a:rPr>
              <a:t>lýčí</a:t>
            </a:r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275856" y="5013176"/>
            <a:ext cx="2448272" cy="1152128"/>
          </a:xfrm>
          <a:prstGeom prst="ellipse">
            <a:avLst/>
          </a:prstGeom>
          <a:solidFill>
            <a:srgbClr val="F28ED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b="1" dirty="0" smtClean="0">
                <a:solidFill>
                  <a:schemeClr val="tx1"/>
                </a:solidFill>
              </a:rPr>
              <a:t>lysina</a:t>
            </a:r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940152" y="5013176"/>
            <a:ext cx="2232248" cy="1152128"/>
          </a:xfrm>
          <a:prstGeom prst="ellipse">
            <a:avLst/>
          </a:prstGeom>
          <a:solidFill>
            <a:srgbClr val="F28ED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b="1" dirty="0" smtClean="0">
                <a:solidFill>
                  <a:schemeClr val="tx1"/>
                </a:solidFill>
              </a:rPr>
              <a:t>lýko</a:t>
            </a:r>
            <a:endParaRPr lang="cs-CZ" sz="2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32192E-6 L 2.5E-6 -0.283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6.10546E-7 L -0.00799 0.41975 " pathEditMode="relative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2.31267E-6 L 0.03143 0.38807 " pathEditMode="relative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5206426"/>
            <a:ext cx="744017" cy="742854"/>
          </a:xfrm>
          <a:prstGeom prst="rect">
            <a:avLst/>
          </a:prstGeom>
          <a:noFill/>
        </p:spPr>
      </p:pic>
      <p:pic>
        <p:nvPicPr>
          <p:cNvPr id="11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5206426"/>
            <a:ext cx="744017" cy="742854"/>
          </a:xfrm>
          <a:prstGeom prst="rect">
            <a:avLst/>
          </a:prstGeom>
          <a:noFill/>
        </p:spPr>
      </p:pic>
      <p:pic>
        <p:nvPicPr>
          <p:cNvPr id="12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08849" y="5206858"/>
            <a:ext cx="671463" cy="670414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Klikni na slovo příbuzné k vyjmenovanému slovu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987824" y="1700808"/>
            <a:ext cx="2880320" cy="1368152"/>
          </a:xfrm>
          <a:prstGeom prst="ellipse">
            <a:avLst/>
          </a:prstGeom>
          <a:solidFill>
            <a:srgbClr val="E9F82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blýskat se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683568" y="5013176"/>
            <a:ext cx="2232248" cy="1152128"/>
          </a:xfrm>
          <a:prstGeom prst="ellipse">
            <a:avLst/>
          </a:prstGeom>
          <a:solidFill>
            <a:srgbClr val="F1F98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blížit se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311860" y="5013176"/>
            <a:ext cx="2232248" cy="1152128"/>
          </a:xfrm>
          <a:prstGeom prst="ellipse">
            <a:avLst/>
          </a:prstGeom>
          <a:solidFill>
            <a:srgbClr val="F1F98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neslyšně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940152" y="5013176"/>
            <a:ext cx="2232248" cy="1152128"/>
          </a:xfrm>
          <a:prstGeom prst="ellipse">
            <a:avLst/>
          </a:prstGeom>
          <a:solidFill>
            <a:srgbClr val="F1F98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blýskavý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6716E-6 L -0.07865 0.31452 " pathEditMode="relative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6.10546E-7 L 0.05503 0.32516 " pathEditMode="relative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2.32192E-6 L -0.27951 -0.283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00" y="-14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08303" y="5206426"/>
            <a:ext cx="744017" cy="742854"/>
          </a:xfrm>
          <a:prstGeom prst="rect">
            <a:avLst/>
          </a:prstGeom>
          <a:noFill/>
        </p:spPr>
      </p:pic>
      <p:pic>
        <p:nvPicPr>
          <p:cNvPr id="10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44007" y="5206426"/>
            <a:ext cx="744017" cy="742854"/>
          </a:xfrm>
          <a:prstGeom prst="rect">
            <a:avLst/>
          </a:prstGeom>
          <a:noFill/>
        </p:spPr>
      </p:pic>
      <p:pic>
        <p:nvPicPr>
          <p:cNvPr id="12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5229200"/>
            <a:ext cx="671463" cy="670414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Klikni na slovo příbuzné k vyjmenovanému slovu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987824" y="1700808"/>
            <a:ext cx="2880320" cy="1368152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pelyněk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683568" y="5013176"/>
            <a:ext cx="2232248" cy="115212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pelyňkový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311860" y="5013176"/>
            <a:ext cx="2232248" cy="115212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plynulý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940152" y="5013176"/>
            <a:ext cx="2232248" cy="115212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plyn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32192E-6 L 0.29133 -0.29371 " pathEditMode="relative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31267E-6 L 0.01562 0.37766 " pathEditMode="relative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6.10546E-7 L 0.0158 0.48266 " pathEditMode="relative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Oči, Modrá, Lidé, Šťastný, Konverzace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08849" y="5206858"/>
            <a:ext cx="671463" cy="670414"/>
          </a:xfrm>
          <a:prstGeom prst="rect">
            <a:avLst/>
          </a:prstGeom>
          <a:noFill/>
        </p:spPr>
      </p:pic>
      <p:pic>
        <p:nvPicPr>
          <p:cNvPr id="12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5157192"/>
            <a:ext cx="744017" cy="742854"/>
          </a:xfrm>
          <a:prstGeom prst="rect">
            <a:avLst/>
          </a:prstGeom>
          <a:noFill/>
        </p:spPr>
      </p:pic>
      <p:pic>
        <p:nvPicPr>
          <p:cNvPr id="11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5206426"/>
            <a:ext cx="744017" cy="742854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Klikni na slovo příbuzné k vyjmenovanému slovu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987824" y="1700808"/>
            <a:ext cx="2880320" cy="136815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plýtvat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683568" y="5013176"/>
            <a:ext cx="2232248" cy="1152128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tx1"/>
                </a:solidFill>
              </a:rPr>
              <a:t>plyn</a:t>
            </a:r>
            <a:endParaRPr lang="cs-CZ" sz="30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203848" y="5013176"/>
            <a:ext cx="2448272" cy="1152128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tx1"/>
                </a:solidFill>
              </a:rPr>
              <a:t>plynout</a:t>
            </a:r>
            <a:endParaRPr lang="cs-CZ" sz="3000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940152" y="5013176"/>
            <a:ext cx="2232248" cy="1152128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tx1"/>
                </a:solidFill>
              </a:rPr>
              <a:t>plytký</a:t>
            </a:r>
            <a:endParaRPr lang="cs-CZ" sz="3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5.3284E-6 L -0.07083 0.43016 " pathEditMode="relative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70213E-6 L 0.02379 0.45121 " pathEditMode="relative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32192E-6 L -0.29149 -0.2833 " pathEditMode="relative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52728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Klikni na správné y/ý/i/í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8328" y="2123813"/>
            <a:ext cx="14478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nové l_že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8328" y="1484784"/>
            <a:ext cx="1547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Pl</a:t>
            </a:r>
            <a:r>
              <a:rPr lang="cs-CZ" sz="2400" dirty="0" smtClean="0"/>
              <a:t>_</a:t>
            </a:r>
            <a:r>
              <a:rPr lang="cs-CZ" sz="2400" dirty="0" err="1" smtClean="0"/>
              <a:t>tký</a:t>
            </a:r>
            <a:r>
              <a:rPr lang="cs-CZ" sz="2400" dirty="0" smtClean="0"/>
              <a:t> talíř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8328" y="2823319"/>
            <a:ext cx="12458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l_čí past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8328" y="3471391"/>
            <a:ext cx="25043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vypl</a:t>
            </a:r>
            <a:r>
              <a:rPr lang="cs-CZ" sz="2400" dirty="0" smtClean="0"/>
              <a:t>_</a:t>
            </a:r>
            <a:r>
              <a:rPr lang="cs-CZ" sz="2400" dirty="0" err="1" smtClean="0"/>
              <a:t>vnout</a:t>
            </a:r>
            <a:r>
              <a:rPr lang="cs-CZ" sz="2400" dirty="0" smtClean="0"/>
              <a:t> pecku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8328" y="4191471"/>
            <a:ext cx="15343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bl</a:t>
            </a:r>
            <a:r>
              <a:rPr lang="cs-CZ" sz="2400" dirty="0" smtClean="0"/>
              <a:t>_</a:t>
            </a:r>
            <a:r>
              <a:rPr lang="cs-CZ" sz="2400" dirty="0" err="1" smtClean="0"/>
              <a:t>skavice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8328" y="4839543"/>
            <a:ext cx="19062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kočka se l_</a:t>
            </a:r>
            <a:r>
              <a:rPr lang="cs-CZ" sz="2400" dirty="0" err="1" smtClean="0"/>
              <a:t>sá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8328" y="5517232"/>
            <a:ext cx="12057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ml_nice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8328" y="6165304"/>
            <a:ext cx="21755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nový </a:t>
            </a:r>
            <a:r>
              <a:rPr lang="cs-CZ" sz="2400" dirty="0" err="1" smtClean="0"/>
              <a:t>pl</a:t>
            </a:r>
            <a:r>
              <a:rPr lang="cs-CZ" sz="2400" dirty="0" smtClean="0"/>
              <a:t>_</a:t>
            </a:r>
            <a:r>
              <a:rPr lang="cs-CZ" sz="2400" dirty="0" err="1" smtClean="0"/>
              <a:t>noměr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2132856"/>
            <a:ext cx="26164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nedosl</a:t>
            </a:r>
            <a:r>
              <a:rPr lang="cs-CZ" sz="2400" dirty="0" smtClean="0"/>
              <a:t>_</a:t>
            </a:r>
            <a:r>
              <a:rPr lang="cs-CZ" sz="2400" dirty="0" err="1" smtClean="0"/>
              <a:t>chavý</a:t>
            </a:r>
            <a:r>
              <a:rPr lang="cs-CZ" sz="2400" dirty="0" smtClean="0"/>
              <a:t> muž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16016" y="1484784"/>
            <a:ext cx="22044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l_</a:t>
            </a:r>
            <a:r>
              <a:rPr lang="cs-CZ" sz="2400" dirty="0" err="1" smtClean="0"/>
              <a:t>žařský</a:t>
            </a:r>
            <a:r>
              <a:rPr lang="cs-CZ" sz="2400" dirty="0" smtClean="0"/>
              <a:t> zájezd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16016" y="2823319"/>
            <a:ext cx="14718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l_monáda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16016" y="3471391"/>
            <a:ext cx="11737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l_</a:t>
            </a:r>
            <a:r>
              <a:rPr lang="cs-CZ" sz="2400" dirty="0" err="1" smtClean="0"/>
              <a:t>vanec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716016" y="4191471"/>
            <a:ext cx="14879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zal</a:t>
            </a:r>
            <a:r>
              <a:rPr lang="cs-CZ" sz="2400" dirty="0" smtClean="0"/>
              <a:t>_kat se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716016" y="4839543"/>
            <a:ext cx="17475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nový </a:t>
            </a:r>
            <a:r>
              <a:rPr lang="cs-CZ" sz="2400" dirty="0" err="1" smtClean="0"/>
              <a:t>pl</a:t>
            </a:r>
            <a:r>
              <a:rPr lang="cs-CZ" sz="2400" dirty="0" smtClean="0"/>
              <a:t>_</a:t>
            </a:r>
            <a:r>
              <a:rPr lang="cs-CZ" sz="2400" dirty="0" err="1" smtClean="0"/>
              <a:t>šák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716016" y="5517232"/>
            <a:ext cx="22012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l_</a:t>
            </a:r>
            <a:r>
              <a:rPr lang="cs-CZ" sz="2400" dirty="0" err="1" smtClean="0"/>
              <a:t>čené</a:t>
            </a:r>
            <a:r>
              <a:rPr lang="cs-CZ" sz="2400" dirty="0" smtClean="0"/>
              <a:t> střevíce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716016" y="6165304"/>
            <a:ext cx="17956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poml</a:t>
            </a:r>
            <a:r>
              <a:rPr lang="cs-CZ" sz="2400" dirty="0" smtClean="0"/>
              <a:t>_t kávu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347864" y="2132856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y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95936" y="2132856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380570" y="1484784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y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629042" y="2823319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y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629042" y="2132856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ý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419872" y="3471391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y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419872" y="4191471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ý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419872" y="5517232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ý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419872" y="6165304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y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995936" y="148478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995936" y="3471391"/>
            <a:ext cx="520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995936" y="4191471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í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8208440" y="2823319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995936" y="6165304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995936" y="5517232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í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8208440" y="2132856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í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8280448" y="4191471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8280448" y="4839543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8352456" y="6165304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í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596336" y="1484784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y</a:t>
            </a:r>
            <a:endParaRPr lang="cs-CZ" sz="2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668344" y="4191471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y</a:t>
            </a:r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668344" y="4839543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y</a:t>
            </a:r>
            <a:endParaRPr lang="cs-CZ" sz="2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740352" y="6165304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ý</a:t>
            </a:r>
            <a:endParaRPr lang="cs-CZ" sz="24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8172400" y="1484784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8244408" y="3471391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í</a:t>
            </a:r>
            <a:endParaRPr lang="cs-CZ" sz="24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995936" y="4839543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í</a:t>
            </a:r>
            <a:endParaRPr lang="cs-CZ" sz="24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995936" y="2823319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í</a:t>
            </a:r>
            <a:endParaRPr lang="cs-CZ" sz="24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8316416" y="5517232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í</a:t>
            </a:r>
            <a:endParaRPr lang="cs-CZ" sz="24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668344" y="3471391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ý</a:t>
            </a:r>
            <a:endParaRPr lang="cs-CZ" sz="24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668344" y="5517232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ý</a:t>
            </a:r>
            <a:endParaRPr lang="cs-CZ" sz="24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419872" y="4839543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ý</a:t>
            </a:r>
            <a:endParaRPr lang="cs-CZ" sz="24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419872" y="2823319"/>
            <a:ext cx="3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ý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99 1.26735E-6 L -0.27344 -0.0020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3" y="-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2.92322E-6 L -0.21476 -0.0020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" y="-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55134E-6 L -0.30399 0.0020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2" y="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44033E-7 L -0.27778 0.0023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" y="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09991E-6 L -0.23038 0.00208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5" y="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2.21092E-6 L -0.26979 -0.00185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5" y="-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89547E-6 L -0.35625 0.00231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8" y="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4.7271E-6 L -0.20469 -4.7271E-6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26735E-6 L -0.3092 -0.00208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5" y="-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92322E-6 L -0.22622 -0.00208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3" y="-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89547E-6 L -0.36823 0.00231 " pathEditMode="relative" rAng="0" ptsTypes="AA">
                                      <p:cBhvr>
                                        <p:cTn id="10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4" y="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6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4.55134E-6 L -0.37205 0.00208 " pathEditMode="relative" rAng="0" ptsTypes="AA">
                                      <p:cBhvr>
                                        <p:cTn id="121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6" y="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4.44033E-7 L -0.28559 0.00231 " pathEditMode="relative" rAng="0" ptsTypes="AA">
                                      <p:cBhvr>
                                        <p:cTn id="12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3" y="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2.09991E-6 L -0.22257 0.00208 " pathEditMode="relative" rAng="0" ptsTypes="AA">
                                      <p:cBhvr>
                                        <p:cTn id="13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1" y="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2.21092E-6 L -0.31684 -0.00185 " pathEditMode="relative" rAng="0" ptsTypes="AA">
                                      <p:cBhvr>
                                        <p:cTn id="146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9" y="-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1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3.86679E-6 L -0.32084 -0.00209 " pathEditMode="relative" rAng="0" ptsTypes="AA">
                                      <p:cBhvr>
                                        <p:cTn id="16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0" y="-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1340769"/>
            <a:ext cx="7956872" cy="2304255"/>
          </a:xfrm>
        </p:spPr>
        <p:txBody>
          <a:bodyPr/>
          <a:lstStyle/>
          <a:p>
            <a:pPr algn="just"/>
            <a:r>
              <a:rPr lang="cs-CZ" dirty="0" smtClean="0">
                <a:solidFill>
                  <a:schemeClr val="tx1"/>
                </a:solidFill>
              </a:rPr>
              <a:t>Větrný ml_n, </a:t>
            </a:r>
            <a:r>
              <a:rPr lang="cs-CZ" dirty="0" err="1" smtClean="0">
                <a:solidFill>
                  <a:schemeClr val="tx1"/>
                </a:solidFill>
              </a:rPr>
              <a:t>zal_vat</a:t>
            </a:r>
            <a:r>
              <a:rPr lang="cs-CZ" dirty="0" smtClean="0">
                <a:solidFill>
                  <a:schemeClr val="tx1"/>
                </a:solidFill>
              </a:rPr>
              <a:t> květiny, namožené </a:t>
            </a:r>
            <a:r>
              <a:rPr lang="cs-CZ" dirty="0" err="1" smtClean="0">
                <a:solidFill>
                  <a:schemeClr val="tx1"/>
                </a:solidFill>
              </a:rPr>
              <a:t>l_tko</a:t>
            </a:r>
            <a:r>
              <a:rPr lang="cs-CZ" dirty="0" smtClean="0">
                <a:solidFill>
                  <a:schemeClr val="tx1"/>
                </a:solidFill>
              </a:rPr>
              <a:t>, sladká </a:t>
            </a:r>
            <a:r>
              <a:rPr lang="cs-CZ" dirty="0" err="1" smtClean="0">
                <a:solidFill>
                  <a:schemeClr val="tx1"/>
                </a:solidFill>
              </a:rPr>
              <a:t>kobl_ha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pl_šová</a:t>
            </a:r>
            <a:r>
              <a:rPr lang="cs-CZ" dirty="0" smtClean="0">
                <a:solidFill>
                  <a:schemeClr val="tx1"/>
                </a:solidFill>
              </a:rPr>
              <a:t> kočička, </a:t>
            </a:r>
            <a:r>
              <a:rPr lang="cs-CZ" dirty="0" err="1" smtClean="0">
                <a:solidFill>
                  <a:schemeClr val="tx1"/>
                </a:solidFill>
              </a:rPr>
              <a:t>L_sá</a:t>
            </a:r>
            <a:r>
              <a:rPr lang="cs-CZ" dirty="0" smtClean="0">
                <a:solidFill>
                  <a:schemeClr val="tx1"/>
                </a:solidFill>
              </a:rPr>
              <a:t> hora, zdravé </a:t>
            </a:r>
            <a:r>
              <a:rPr lang="cs-CZ" dirty="0" err="1" smtClean="0">
                <a:solidFill>
                  <a:schemeClr val="tx1"/>
                </a:solidFill>
              </a:rPr>
              <a:t>pl_ce</a:t>
            </a:r>
            <a:r>
              <a:rPr lang="cs-CZ" dirty="0" smtClean="0">
                <a:solidFill>
                  <a:schemeClr val="tx1"/>
                </a:solidFill>
              </a:rPr>
              <a:t>, dřevěný kol_k, dobrý </a:t>
            </a:r>
            <a:r>
              <a:rPr lang="cs-CZ" dirty="0" err="1" smtClean="0">
                <a:solidFill>
                  <a:schemeClr val="tx1"/>
                </a:solidFill>
              </a:rPr>
              <a:t>l_žař</a:t>
            </a:r>
            <a:r>
              <a:rPr lang="cs-CZ" dirty="0" smtClean="0">
                <a:solidFill>
                  <a:schemeClr val="tx1"/>
                </a:solidFill>
              </a:rPr>
              <a:t>, natržený </a:t>
            </a:r>
            <a:r>
              <a:rPr lang="cs-CZ" dirty="0" err="1" smtClean="0">
                <a:solidFill>
                  <a:schemeClr val="tx1"/>
                </a:solidFill>
              </a:rPr>
              <a:t>l_tkový</a:t>
            </a:r>
            <a:r>
              <a:rPr lang="cs-CZ" dirty="0" smtClean="0">
                <a:solidFill>
                  <a:schemeClr val="tx1"/>
                </a:solidFill>
              </a:rPr>
              <a:t> sval, drak z l_stí, sklenice l_monády, </a:t>
            </a:r>
            <a:r>
              <a:rPr lang="cs-CZ" dirty="0" err="1" smtClean="0">
                <a:solidFill>
                  <a:schemeClr val="tx1"/>
                </a:solidFill>
              </a:rPr>
              <a:t>sl_ším</a:t>
            </a:r>
            <a:r>
              <a:rPr lang="cs-CZ" dirty="0" smtClean="0">
                <a:solidFill>
                  <a:schemeClr val="tx1"/>
                </a:solidFill>
              </a:rPr>
              <a:t> šepot, žlutý </a:t>
            </a:r>
            <a:r>
              <a:rPr lang="cs-CZ" dirty="0" err="1" smtClean="0">
                <a:solidFill>
                  <a:schemeClr val="tx1"/>
                </a:solidFill>
              </a:rPr>
              <a:t>petrkl_č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smtClean="0">
                <a:solidFill>
                  <a:schemeClr val="tx1"/>
                </a:solidFill>
              </a:rPr>
              <a:t>malý </a:t>
            </a:r>
            <a:r>
              <a:rPr lang="cs-CZ" dirty="0" err="1" smtClean="0">
                <a:solidFill>
                  <a:schemeClr val="tx1"/>
                </a:solidFill>
              </a:rPr>
              <a:t>kol_břík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l_hový</a:t>
            </a:r>
            <a:r>
              <a:rPr lang="cs-CZ" dirty="0" smtClean="0">
                <a:solidFill>
                  <a:schemeClr val="tx1"/>
                </a:solidFill>
              </a:rPr>
              <a:t> vařič, </a:t>
            </a:r>
            <a:r>
              <a:rPr lang="cs-CZ" dirty="0" err="1" smtClean="0">
                <a:solidFill>
                  <a:schemeClr val="tx1"/>
                </a:solidFill>
              </a:rPr>
              <a:t>seml_t</a:t>
            </a:r>
            <a:r>
              <a:rPr lang="cs-CZ" dirty="0" smtClean="0">
                <a:solidFill>
                  <a:schemeClr val="tx1"/>
                </a:solidFill>
              </a:rPr>
              <a:t> obilí, bílá </a:t>
            </a:r>
            <a:r>
              <a:rPr lang="cs-CZ" dirty="0" err="1" smtClean="0">
                <a:solidFill>
                  <a:schemeClr val="tx1"/>
                </a:solidFill>
              </a:rPr>
              <a:t>l_sinka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25272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Doplň y/ý/i/í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Vývojový diagram: příprava 4"/>
          <p:cNvSpPr/>
          <p:nvPr/>
        </p:nvSpPr>
        <p:spPr>
          <a:xfrm>
            <a:off x="251520" y="3573016"/>
            <a:ext cx="1872208" cy="612648"/>
          </a:xfrm>
          <a:prstGeom prst="flowChartPreparati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Kontrola  klikni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6953324"/>
            <a:ext cx="77768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Větrný ml</a:t>
            </a:r>
            <a:r>
              <a:rPr lang="cs-CZ" sz="2400" dirty="0" smtClean="0">
                <a:solidFill>
                  <a:srgbClr val="FF0000"/>
                </a:solidFill>
              </a:rPr>
              <a:t>ý</a:t>
            </a:r>
            <a:r>
              <a:rPr lang="cs-CZ" sz="2400" dirty="0" smtClean="0"/>
              <a:t>n, zal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vat květiny, namožené l</a:t>
            </a:r>
            <a:r>
              <a:rPr lang="cs-CZ" sz="2400" dirty="0" smtClean="0">
                <a:solidFill>
                  <a:srgbClr val="FF0000"/>
                </a:solidFill>
              </a:rPr>
              <a:t>ý</a:t>
            </a:r>
            <a:r>
              <a:rPr lang="cs-CZ" sz="2400" dirty="0" smtClean="0"/>
              <a:t>tko, sladká kobl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ha, pl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šová kočička, L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sá hora, zdravé pl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ce, dřevěný kol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k, dobrý l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žař, natržený l</a:t>
            </a:r>
            <a:r>
              <a:rPr lang="cs-CZ" sz="2400" dirty="0" smtClean="0">
                <a:solidFill>
                  <a:srgbClr val="FF0000"/>
                </a:solidFill>
              </a:rPr>
              <a:t>ý</a:t>
            </a:r>
            <a:r>
              <a:rPr lang="cs-CZ" sz="2400" dirty="0" smtClean="0"/>
              <a:t>tkový sval, drak z l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stí, sklenice l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monády, sl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ším šepot, žlutý petrkl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č, </a:t>
            </a:r>
            <a:r>
              <a:rPr lang="cs-CZ" sz="2400" dirty="0" smtClean="0"/>
              <a:t>malý </a:t>
            </a:r>
            <a:r>
              <a:rPr lang="cs-CZ" sz="2400" dirty="0" smtClean="0"/>
              <a:t>kol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břík, l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hový vařič, seml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t obilí, bílá l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sinka, </a:t>
            </a:r>
          </a:p>
          <a:p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33117E-6 L -0.00781 -0.3878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0" y="-19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916832"/>
            <a:ext cx="7408333" cy="3450696"/>
          </a:xfrm>
        </p:spPr>
        <p:txBody>
          <a:bodyPr>
            <a:normAutofit fontScale="92500" lnSpcReduction="20000"/>
          </a:bodyPr>
          <a:lstStyle/>
          <a:p>
            <a:r>
              <a:rPr lang="cs-CZ" i="1" u="sng" dirty="0" smtClean="0"/>
              <a:t>Použitá </a:t>
            </a:r>
            <a:r>
              <a:rPr lang="cs-CZ" u="sng" dirty="0" smtClean="0"/>
              <a:t>literatura: 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sz="1600" dirty="0" smtClean="0">
                <a:solidFill>
                  <a:schemeClr val="tx1"/>
                </a:solidFill>
              </a:rPr>
              <a:t>Český jazyk pro 3. ročník základní školy. </a:t>
            </a:r>
            <a:r>
              <a:rPr lang="cs-CZ" sz="1600" dirty="0" err="1" smtClean="0">
                <a:solidFill>
                  <a:schemeClr val="tx1"/>
                </a:solidFill>
              </a:rPr>
              <a:t>Didaktis</a:t>
            </a:r>
            <a:r>
              <a:rPr lang="cs-CZ" sz="16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Český jazyk pro 3. ročník základní školy. Jinan.</a:t>
            </a: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endParaRPr lang="cs-CZ" sz="1200" i="1" u="sng" dirty="0" smtClean="0"/>
          </a:p>
          <a:p>
            <a:endParaRPr lang="cs-CZ" sz="1200" i="1" u="sng" dirty="0" smtClean="0"/>
          </a:p>
          <a:p>
            <a:r>
              <a:rPr lang="cs-CZ" i="1" u="sng" dirty="0" smtClean="0"/>
              <a:t>Internetové odkazy:</a:t>
            </a:r>
          </a:p>
          <a:p>
            <a:r>
              <a:rPr lang="pl-PL" sz="1700" b="1" dirty="0" smtClean="0">
                <a:solidFill>
                  <a:schemeClr val="tx1"/>
                </a:solidFill>
              </a:rPr>
              <a:t>NEUVEDEN. </a:t>
            </a:r>
            <a:r>
              <a:rPr lang="pl-PL" sz="1700" b="1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700" b="1" dirty="0" smtClean="0">
                <a:solidFill>
                  <a:schemeClr val="tx1"/>
                </a:solidFill>
              </a:rPr>
              <a:t> [online]. [cit. 3.1.2014]. Dostupný na WWW</a:t>
            </a:r>
            <a:r>
              <a:rPr lang="pl-PL" sz="1700" dirty="0" smtClean="0"/>
              <a:t>: </a:t>
            </a:r>
            <a:r>
              <a:rPr lang="pl-PL" sz="1700" dirty="0" smtClean="0">
                <a:hlinkClick r:id="rId2"/>
              </a:rPr>
              <a:t>http://pixabay.com/cs/internet-ikona-%C5%BElut%C3%A1-%C5%A1%C5%A5astn%C3%BD-tv%C3%A1%C5%99e-25515/</a:t>
            </a:r>
            <a:endParaRPr lang="pl-PL" sz="1700" dirty="0" smtClean="0"/>
          </a:p>
          <a:p>
            <a:r>
              <a:rPr lang="pl-PL" sz="1800" b="1" dirty="0" smtClean="0">
                <a:solidFill>
                  <a:schemeClr val="tx1"/>
                </a:solidFill>
              </a:rPr>
              <a:t>NEUVEDEN. </a:t>
            </a:r>
            <a:r>
              <a:rPr lang="pl-PL" sz="1800" b="1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800" b="1" dirty="0" smtClean="0">
                <a:solidFill>
                  <a:schemeClr val="tx1"/>
                </a:solidFill>
              </a:rPr>
              <a:t> [online]. [cit. 3.1.2014]. Dostupný na WWW: </a:t>
            </a:r>
            <a:r>
              <a:rPr lang="pl-PL" sz="1800" dirty="0" smtClean="0"/>
              <a:t>http://pixabay.com/cs/o%C4%8Di-modr%C3%A1-lid%C3%A9-%C5%A1%C5%A5astn%C3%BD-konverzace-25514/</a:t>
            </a:r>
            <a:endParaRPr lang="cs-CZ" sz="1700" i="1" u="sng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832</TotalTime>
  <Words>642</Words>
  <Application>Microsoft Office PowerPoint</Application>
  <PresentationFormat>Předvádění na obrazovce (4:3)</PresentationFormat>
  <Paragraphs>167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Vlnění</vt:lpstr>
      <vt:lpstr>Základní škola a Mateřská škola Bílá Třemešná, okres Trutnov</vt:lpstr>
      <vt:lpstr>Anotace</vt:lpstr>
      <vt:lpstr>Klikni na slovo, které v řadě vyjmenovaných slov chybí </vt:lpstr>
      <vt:lpstr>Klikni na slovo, které v řadě vyjmenovaných slov chybí </vt:lpstr>
      <vt:lpstr>Klikni na slovo, které v řadě vyjmenovaných slov chybí </vt:lpstr>
      <vt:lpstr>Klikni na slovo, které v řadě vyjmenovaných slov chybí </vt:lpstr>
      <vt:lpstr>Klikni na slovo, které v řadě vyjmenovaných slov chybí </vt:lpstr>
      <vt:lpstr>Klikni na slovo, které v řadě vyjmenovaných slov chybí </vt:lpstr>
      <vt:lpstr>Klikni na slovo příbuzné k vyjmenovanému slovu</vt:lpstr>
      <vt:lpstr>Klikni na slovo příbuzné k vyjmenovanému slovu</vt:lpstr>
      <vt:lpstr>Klikni na slovo příbuzné k vyjmenovanému slovu</vt:lpstr>
      <vt:lpstr>Klikni na slovo příbuzné k vyjmenovanému slovu</vt:lpstr>
      <vt:lpstr>Klikni na slovo příbuzné k vyjmenovanému slovu</vt:lpstr>
      <vt:lpstr>Klikni na slovo příbuzné k vyjmenovanému slovu</vt:lpstr>
      <vt:lpstr>Klikni na slovo příbuzné k vyjmenovanému slovu</vt:lpstr>
      <vt:lpstr>Klikni na správné y/ý/i/í</vt:lpstr>
      <vt:lpstr>Doplň y/ý/i/í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Markéta Žižková</cp:lastModifiedBy>
  <cp:revision>102</cp:revision>
  <dcterms:created xsi:type="dcterms:W3CDTF">2013-05-10T12:01:16Z</dcterms:created>
  <dcterms:modified xsi:type="dcterms:W3CDTF">2014-01-10T17:33:57Z</dcterms:modified>
</cp:coreProperties>
</file>