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3" r:id="rId4"/>
    <p:sldId id="279" r:id="rId5"/>
    <p:sldId id="280" r:id="rId6"/>
    <p:sldId id="281" r:id="rId7"/>
    <p:sldId id="271" r:id="rId8"/>
    <p:sldId id="278" r:id="rId9"/>
    <p:sldId id="273" r:id="rId10"/>
    <p:sldId id="269" r:id="rId11"/>
    <p:sldId id="260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00"/>
    <a:srgbClr val="44EE7D"/>
    <a:srgbClr val="3AF4DE"/>
    <a:srgbClr val="FFFF66"/>
    <a:srgbClr val="FF2F3E"/>
    <a:srgbClr val="E1854D"/>
    <a:srgbClr val="ED6113"/>
    <a:srgbClr val="FB33ED"/>
    <a:srgbClr val="FECA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612" autoAdjust="0"/>
  </p:normalViewPr>
  <p:slideViewPr>
    <p:cSldViewPr>
      <p:cViewPr>
        <p:scale>
          <a:sx n="73" d="100"/>
          <a:sy n="73" d="100"/>
        </p:scale>
        <p:origin x="-95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I.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Prosinec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Prosinec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I.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73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j%C3%ADdlo-trh-laos-pikantn%C3%AD-chu%C5%A5-224029/" TargetMode="External"/><Relationship Id="rId2" Type="http://schemas.openxmlformats.org/officeDocument/2006/relationships/hyperlink" Target="http://pixabay.com/cs/vesm%C3%ADr-mlha-plyny-barva-3657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967479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516357" cy="482453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Inovativní pomůcka na  výuku českého jazyka ve 3. třídě – úvod do vyjmenovaných slov po l – polykat, plynout, plýtvat. Část roku – prosinec. Časová dotace – se zápisem do notýsku  - celá hodina. 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První a druhý snímek – úvod, anotace.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Třetí snímek – vyjmenovaná slova po l.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Čtvrtý snímek –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polykat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vyjmenované se odkryje část obrázku. Po kliknutí na chybné slovo dojde k jeho zmizení. 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Pátý snímek - seznámení s vyjmenovaným slovem </a:t>
            </a:r>
            <a:r>
              <a:rPr lang="cs-CZ" sz="1900" b="1" dirty="0" smtClean="0">
                <a:solidFill>
                  <a:schemeClr val="tx1"/>
                </a:solidFill>
              </a:rPr>
              <a:t>plynout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vyjmenované se odkryje část obrázku. Po kliknutí na chybné slovo dojde k jeho zmizení.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Šestý snímek -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plýtvat</a:t>
            </a:r>
            <a:r>
              <a:rPr lang="cs-CZ" sz="1900" dirty="0" smtClean="0">
                <a:solidFill>
                  <a:schemeClr val="tx1"/>
                </a:solidFill>
              </a:rPr>
              <a:t> - děti hledají slova příbuzná, po kliknutí na slovo vyjmenované se odkryje část obrázku. Po kliknutí na chybné slovo dojde k jeho zmizení.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Sedmý snímek – děti přiřazují slova příbuzná k vyjmenovaným slovům, po kliknutí </a:t>
            </a:r>
            <a:r>
              <a:rPr lang="cs-CZ" sz="1900" dirty="0" smtClean="0">
                <a:solidFill>
                  <a:schemeClr val="tx1"/>
                </a:solidFill>
              </a:rPr>
              <a:t>– kontrola.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Osmý snímek – děti určí, které z daných slov nepatří do řady slov a kliknou na </a:t>
            </a:r>
            <a:r>
              <a:rPr lang="cs-CZ" sz="1900" dirty="0" smtClean="0">
                <a:solidFill>
                  <a:schemeClr val="tx1"/>
                </a:solidFill>
              </a:rPr>
              <a:t>ně.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Devátý snímek – doplňování y/i – možno jako pracovní list, či psát do textu, po kliknutí na vývojový diagram se zobrazí kontrola.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Desátý snímek - zápis slov vyjmenovaných a příbuzných do </a:t>
            </a:r>
            <a:r>
              <a:rPr lang="cs-CZ" sz="1900" dirty="0" smtClean="0">
                <a:solidFill>
                  <a:schemeClr val="tx1"/>
                </a:solidFill>
              </a:rPr>
              <a:t>slovníčku.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Jedenáctý snímek </a:t>
            </a:r>
            <a:r>
              <a:rPr lang="cs-CZ" sz="1900" dirty="0" smtClean="0">
                <a:solidFill>
                  <a:schemeClr val="tx1"/>
                </a:solidFill>
              </a:rPr>
              <a:t>– zdroje.</a:t>
            </a:r>
          </a:p>
          <a:p>
            <a:pPr algn="just"/>
            <a:endParaRPr lang="cs-CZ" sz="1900" dirty="0" smtClean="0">
              <a:solidFill>
                <a:schemeClr val="tx1"/>
              </a:solidFill>
            </a:endParaRP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Slyšet, mlýn, blýskat se, polykat, plynout, plýtvat, vzlykat, </a:t>
            </a:r>
            <a:r>
              <a:rPr lang="cs-CZ" sz="4000" dirty="0" smtClean="0">
                <a:solidFill>
                  <a:schemeClr val="tx1"/>
                </a:solidFill>
              </a:rPr>
              <a:t>lysý, </a:t>
            </a:r>
            <a:r>
              <a:rPr lang="cs-CZ" sz="4000" dirty="0" smtClean="0">
                <a:solidFill>
                  <a:schemeClr val="tx1"/>
                </a:solidFill>
              </a:rPr>
              <a:t>lýtko, </a:t>
            </a:r>
            <a:r>
              <a:rPr lang="cs-CZ" sz="4000" dirty="0" smtClean="0">
                <a:solidFill>
                  <a:schemeClr val="tx1"/>
                </a:solidFill>
              </a:rPr>
              <a:t>lýko, lyže</a:t>
            </a:r>
            <a:r>
              <a:rPr lang="cs-CZ" sz="4000" dirty="0" smtClean="0">
                <a:solidFill>
                  <a:schemeClr val="tx1"/>
                </a:solidFill>
              </a:rPr>
              <a:t>, pelyněk, </a:t>
            </a:r>
            <a:r>
              <a:rPr lang="cs-CZ" sz="4000" dirty="0" smtClean="0">
                <a:solidFill>
                  <a:schemeClr val="tx1"/>
                </a:solidFill>
              </a:rPr>
              <a:t>plyš.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Vyjmenovaná slova po </a:t>
            </a:r>
            <a:r>
              <a:rPr lang="cs-CZ" sz="5400" b="1" dirty="0" smtClean="0">
                <a:solidFill>
                  <a:schemeClr val="tx1"/>
                </a:solidFill>
              </a:rPr>
              <a:t>l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pití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2780928"/>
            <a:ext cx="2111896" cy="2065698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2344576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POLYKAT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11560" y="2776733"/>
            <a:ext cx="1872208" cy="804672"/>
          </a:xfrm>
          <a:prstGeom prst="flowChartPunchedTape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chemeClr val="tx1"/>
                </a:solidFill>
              </a:rPr>
              <a:t>nepolykání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611560" y="1484784"/>
            <a:ext cx="193089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nespolykat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228184" y="2776733"/>
            <a:ext cx="1944216" cy="804672"/>
          </a:xfrm>
          <a:prstGeom prst="flowChartPunchedTap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blýskání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611560" y="4105941"/>
            <a:ext cx="19442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neslyšet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611560" y="5504648"/>
            <a:ext cx="1910680" cy="804672"/>
          </a:xfrm>
          <a:prstGeom prst="flowChartPunchedTape">
            <a:avLst/>
          </a:prstGeom>
          <a:solidFill>
            <a:srgbClr val="ED61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mlýnek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3436640" y="5504648"/>
            <a:ext cx="1944216" cy="804672"/>
          </a:xfrm>
          <a:prstGeom prst="flowChartPunchedTap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zalykat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228184" y="1484784"/>
            <a:ext cx="1944216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spolykat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>
            <a:off x="6444208" y="4140690"/>
            <a:ext cx="1728192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polykání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>
            <a:off x="6295256" y="5504648"/>
            <a:ext cx="1877144" cy="80467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nepolykat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Vývojový diagram: děrná páska 36"/>
          <p:cNvSpPr/>
          <p:nvPr/>
        </p:nvSpPr>
        <p:spPr>
          <a:xfrm>
            <a:off x="3361184" y="1484784"/>
            <a:ext cx="1930896" cy="804672"/>
          </a:xfrm>
          <a:prstGeom prst="flowChartPunchedTap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mlynářka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7cípá hvězda 26"/>
          <p:cNvSpPr/>
          <p:nvPr/>
        </p:nvSpPr>
        <p:spPr>
          <a:xfrm rot="20572758">
            <a:off x="2996455" y="2227284"/>
            <a:ext cx="1873330" cy="1683353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7cípá hvězda 41"/>
          <p:cNvSpPr/>
          <p:nvPr/>
        </p:nvSpPr>
        <p:spPr>
          <a:xfrm>
            <a:off x="3788296" y="3068960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7cípá hvězda 42"/>
          <p:cNvSpPr/>
          <p:nvPr/>
        </p:nvSpPr>
        <p:spPr>
          <a:xfrm>
            <a:off x="3940696" y="3861048"/>
            <a:ext cx="1783432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7cípá hvězda 43"/>
          <p:cNvSpPr/>
          <p:nvPr/>
        </p:nvSpPr>
        <p:spPr>
          <a:xfrm rot="521073">
            <a:off x="2934586" y="3270768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7cípá hvězda 44"/>
          <p:cNvSpPr/>
          <p:nvPr/>
        </p:nvSpPr>
        <p:spPr>
          <a:xfrm rot="20985486">
            <a:off x="4788024" y="3347290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7cípá hvězda 45"/>
          <p:cNvSpPr/>
          <p:nvPr/>
        </p:nvSpPr>
        <p:spPr>
          <a:xfrm rot="748255">
            <a:off x="4227670" y="2169142"/>
            <a:ext cx="1850506" cy="16530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837687" y="476672"/>
            <a:ext cx="43204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polykat.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52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37" grpId="0" animBg="1"/>
      <p:bldP spid="27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Obrázek 36" descr="ply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51852" y="2780927"/>
            <a:ext cx="2760308" cy="1863207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2794652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PLYNOUT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95536" y="3458712"/>
            <a:ext cx="1872208" cy="804672"/>
          </a:xfrm>
          <a:prstGeom prst="flowChartPunchedTape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oplývat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395536" y="2327732"/>
            <a:ext cx="193089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nespolykat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804248" y="2347288"/>
            <a:ext cx="1944216" cy="804672"/>
          </a:xfrm>
          <a:prstGeom prst="flowChartPunchedTap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blýskání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395536" y="4589692"/>
            <a:ext cx="19442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rozplynout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395536" y="5720672"/>
            <a:ext cx="1910680" cy="804672"/>
          </a:xfrm>
          <a:prstGeom prst="flowChartPunchedTape">
            <a:avLst/>
          </a:prstGeom>
          <a:solidFill>
            <a:srgbClr val="ED61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mlýnek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2771800" y="5720672"/>
            <a:ext cx="1584176" cy="804672"/>
          </a:xfrm>
          <a:prstGeom prst="flowChartPunchedTap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plyn</a:t>
            </a: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804248" y="1196752"/>
            <a:ext cx="1944216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uplynout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>
            <a:off x="6871320" y="4589692"/>
            <a:ext cx="1877144" cy="822674"/>
          </a:xfrm>
          <a:prstGeom prst="flowChartPunchedTape">
            <a:avLst/>
          </a:prstGeom>
          <a:solidFill>
            <a:srgbClr val="44EE7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polykání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>
            <a:off x="6871320" y="5720672"/>
            <a:ext cx="1877144" cy="80467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splývat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7cípá hvězda 26"/>
          <p:cNvSpPr/>
          <p:nvPr/>
        </p:nvSpPr>
        <p:spPr>
          <a:xfrm rot="20572758">
            <a:off x="2969634" y="2024364"/>
            <a:ext cx="1656184" cy="1651213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7cípá hvězda 41"/>
          <p:cNvSpPr/>
          <p:nvPr/>
        </p:nvSpPr>
        <p:spPr>
          <a:xfrm>
            <a:off x="3788296" y="3068960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7cípá hvězda 42"/>
          <p:cNvSpPr/>
          <p:nvPr/>
        </p:nvSpPr>
        <p:spPr>
          <a:xfrm>
            <a:off x="3940696" y="3861048"/>
            <a:ext cx="1656184" cy="1622277"/>
          </a:xfrm>
          <a:prstGeom prst="star7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7cípá hvězda 43"/>
          <p:cNvSpPr/>
          <p:nvPr/>
        </p:nvSpPr>
        <p:spPr>
          <a:xfrm rot="521073">
            <a:off x="2915816" y="3501008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7cípá hvězda 44"/>
          <p:cNvSpPr/>
          <p:nvPr/>
        </p:nvSpPr>
        <p:spPr>
          <a:xfrm rot="20985486">
            <a:off x="4788024" y="3347290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7cípá hvězda 45"/>
          <p:cNvSpPr/>
          <p:nvPr/>
        </p:nvSpPr>
        <p:spPr>
          <a:xfrm rot="748255">
            <a:off x="4632401" y="2220532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395536" y="1196752"/>
            <a:ext cx="1930896" cy="792088"/>
          </a:xfrm>
          <a:prstGeom prst="flowChartPunchedTape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plynný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6804248" y="3494716"/>
            <a:ext cx="1944216" cy="804672"/>
          </a:xfrm>
          <a:prstGeom prst="flowChartPunchedTap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plynulý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4821560" y="5720672"/>
            <a:ext cx="1584176" cy="804672"/>
          </a:xfrm>
          <a:prstGeom prst="flowChartPunchedTape">
            <a:avLst/>
          </a:prstGeom>
          <a:solidFill>
            <a:srgbClr val="3AF4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plynárna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2762920" y="1196752"/>
            <a:ext cx="1584176" cy="804672"/>
          </a:xfrm>
          <a:prstGeom prst="flowChartPunchedTap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4783584" y="1196752"/>
            <a:ext cx="1584176" cy="804672"/>
          </a:xfrm>
          <a:prstGeom prst="flowChartPunchedTape">
            <a:avLst/>
          </a:prstGeom>
          <a:solidFill>
            <a:srgbClr val="E185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vyplývat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7cípá hvězda 24"/>
          <p:cNvSpPr/>
          <p:nvPr/>
        </p:nvSpPr>
        <p:spPr>
          <a:xfrm rot="521073">
            <a:off x="2586809" y="2813313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7cípá hvězda 25"/>
          <p:cNvSpPr/>
          <p:nvPr/>
        </p:nvSpPr>
        <p:spPr>
          <a:xfrm rot="20985486">
            <a:off x="4940424" y="2771226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7cípá hvězda 27"/>
          <p:cNvSpPr/>
          <p:nvPr/>
        </p:nvSpPr>
        <p:spPr>
          <a:xfrm rot="748255">
            <a:off x="3840313" y="1860492"/>
            <a:ext cx="1656184" cy="1622277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837687" y="334397"/>
            <a:ext cx="41809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plynout.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374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2" grpId="0" animBg="1"/>
      <p:bldP spid="35" grpId="0" animBg="1"/>
      <p:bldP spid="27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23" grpId="0" animBg="1"/>
      <p:bldP spid="25" grpId="0" animBg="1"/>
      <p:bldP spid="26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 descr="jídlo.jpg"/>
          <p:cNvPicPr>
            <a:picLocks noChangeAspect="1"/>
          </p:cNvPicPr>
          <p:nvPr/>
        </p:nvPicPr>
        <p:blipFill>
          <a:blip r:embed="rId2" cstate="print"/>
          <a:srcRect t="2778" r="7407"/>
          <a:stretch>
            <a:fillRect/>
          </a:stretch>
        </p:blipFill>
        <p:spPr>
          <a:xfrm>
            <a:off x="3779912" y="2564904"/>
            <a:ext cx="1800200" cy="2520280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2602632" cy="108012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PLÝTVAT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11560" y="2704725"/>
            <a:ext cx="1872208" cy="804672"/>
          </a:xfrm>
          <a:prstGeom prst="flowChartPunchedTape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neplýtvat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611560" y="1268760"/>
            <a:ext cx="193089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588224" y="2776733"/>
            <a:ext cx="1944216" cy="804672"/>
          </a:xfrm>
          <a:prstGeom prst="flowChartPunchedTap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blýskání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611560" y="4140690"/>
            <a:ext cx="19442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neslyšet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611560" y="5576656"/>
            <a:ext cx="1910680" cy="804672"/>
          </a:xfrm>
          <a:prstGeom prst="flowChartPunchedTape">
            <a:avLst/>
          </a:prstGeom>
          <a:solidFill>
            <a:srgbClr val="ED61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vyplýtval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3616660" y="5576656"/>
            <a:ext cx="2035460" cy="804672"/>
          </a:xfrm>
          <a:prstGeom prst="flowChartPunchedTap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588224" y="1268760"/>
            <a:ext cx="1944216" cy="804672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plytký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>
            <a:off x="6655296" y="4088203"/>
            <a:ext cx="1877144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plýtvání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>
            <a:off x="6655296" y="5576656"/>
            <a:ext cx="1877144" cy="80467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nepolykat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Vývojový diagram: děrná páska 36"/>
          <p:cNvSpPr/>
          <p:nvPr/>
        </p:nvSpPr>
        <p:spPr>
          <a:xfrm>
            <a:off x="3629980" y="1268760"/>
            <a:ext cx="2022140" cy="804672"/>
          </a:xfrm>
          <a:prstGeom prst="flowChartPunchedTap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nevyplýtvat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5" name="7cípá hvězda 44"/>
          <p:cNvSpPr/>
          <p:nvPr/>
        </p:nvSpPr>
        <p:spPr>
          <a:xfrm rot="926066">
            <a:off x="4092120" y="1988840"/>
            <a:ext cx="2352088" cy="22549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 rot="364636">
            <a:off x="4261839" y="3107765"/>
            <a:ext cx="2352088" cy="232633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 rot="21344692">
            <a:off x="2780208" y="2072993"/>
            <a:ext cx="2352088" cy="22549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 rot="426141">
            <a:off x="2902182" y="3197495"/>
            <a:ext cx="2352088" cy="22549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7cípá hvězda 22"/>
          <p:cNvSpPr/>
          <p:nvPr/>
        </p:nvSpPr>
        <p:spPr>
          <a:xfrm rot="4389181">
            <a:off x="3465006" y="2673724"/>
            <a:ext cx="2352088" cy="2254987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406405"/>
            <a:ext cx="41120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plýtvat.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20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3" grpId="0" animBg="1"/>
      <p:bldP spid="36" grpId="0" animBg="1"/>
      <p:bldP spid="45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414120" y="2556890"/>
            <a:ext cx="1095172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polykání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4056"/>
            <a:ext cx="8435280" cy="119675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1. Řekni ke kterým slovům vyjmenovaným patří slova příbuzná.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2. Pro kontrolu na ně klikni.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48235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POLYKAT: __________________________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60938"/>
            <a:ext cx="47316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PLYNOUT :__________________________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5219908"/>
            <a:ext cx="464204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PLÝTVAT: __________________________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120" y="1844824"/>
            <a:ext cx="1042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plýtvání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4120" y="3268956"/>
            <a:ext cx="1367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rozplynout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14120" y="3981022"/>
            <a:ext cx="1128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plynárna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14120" y="4693088"/>
            <a:ext cx="14510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nevyplýtvat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14120" y="5405154"/>
            <a:ext cx="1614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zalykat se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49461 0.485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40" y="2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7407E-6 L -0.35955 0.0701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86" y="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47899 -0.090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-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1111E-6 L -0.34479 -0.5062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40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5.3469E-6 L -0.4882 0.02104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L -0.32604 -0.0886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02" y="-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8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1420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polykání,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276872"/>
            <a:ext cx="774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276872"/>
            <a:ext cx="1358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spolykat,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29000"/>
            <a:ext cx="1455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splynout,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429000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mlýnský,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429000"/>
            <a:ext cx="1747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rozplynout,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7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lyže,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87346" y="4725144"/>
            <a:ext cx="1356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plýtvání,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7761" y="2276872"/>
            <a:ext cx="15581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nepolykat,</a:t>
            </a:r>
            <a:endParaRPr lang="cs-CZ" sz="2400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2768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zalykat se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26092" y="3429000"/>
            <a:ext cx="1390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plynárna,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63914" y="3429000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uplynout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25528" y="472514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neplýtvat,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70370" y="4725144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plytký talíř,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48007" y="4725144"/>
            <a:ext cx="1704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nevyplýtvat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371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1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340768"/>
            <a:ext cx="7668840" cy="1944216"/>
          </a:xfrm>
        </p:spPr>
        <p:txBody>
          <a:bodyPr>
            <a:noAutofit/>
          </a:bodyPr>
          <a:lstStyle/>
          <a:p>
            <a:pPr algn="just"/>
            <a:r>
              <a:rPr lang="cs-CZ" dirty="0" err="1" smtClean="0">
                <a:solidFill>
                  <a:schemeClr val="tx1"/>
                </a:solidFill>
              </a:rPr>
              <a:t>Nepl_tvej</a:t>
            </a:r>
            <a:r>
              <a:rPr lang="cs-CZ" dirty="0" smtClean="0">
                <a:solidFill>
                  <a:schemeClr val="tx1"/>
                </a:solidFill>
              </a:rPr>
              <a:t> jídlem, </a:t>
            </a:r>
            <a:r>
              <a:rPr lang="cs-CZ" dirty="0" err="1" smtClean="0">
                <a:solidFill>
                  <a:schemeClr val="tx1"/>
                </a:solidFill>
              </a:rPr>
              <a:t>skl_zeň</a:t>
            </a:r>
            <a:r>
              <a:rPr lang="cs-CZ" dirty="0" smtClean="0">
                <a:solidFill>
                  <a:schemeClr val="tx1"/>
                </a:solidFill>
              </a:rPr>
              <a:t> ovoce, čas </a:t>
            </a:r>
            <a:r>
              <a:rPr lang="cs-CZ" dirty="0" err="1" smtClean="0">
                <a:solidFill>
                  <a:schemeClr val="tx1"/>
                </a:solidFill>
              </a:rPr>
              <a:t>pl_ne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spl_vavá</a:t>
            </a:r>
            <a:r>
              <a:rPr lang="cs-CZ" dirty="0" smtClean="0">
                <a:solidFill>
                  <a:schemeClr val="tx1"/>
                </a:solidFill>
              </a:rPr>
              <a:t> sukně, košatá </a:t>
            </a:r>
            <a:r>
              <a:rPr lang="cs-CZ" dirty="0" err="1" smtClean="0">
                <a:solidFill>
                  <a:schemeClr val="tx1"/>
                </a:solidFill>
              </a:rPr>
              <a:t>l_pa</a:t>
            </a:r>
            <a:r>
              <a:rPr lang="cs-CZ" dirty="0" smtClean="0">
                <a:solidFill>
                  <a:schemeClr val="tx1"/>
                </a:solidFill>
              </a:rPr>
              <a:t>, zemní </a:t>
            </a:r>
            <a:r>
              <a:rPr lang="cs-CZ" dirty="0" err="1" smtClean="0">
                <a:solidFill>
                  <a:schemeClr val="tx1"/>
                </a:solidFill>
              </a:rPr>
              <a:t>pl_n</a:t>
            </a:r>
            <a:r>
              <a:rPr lang="cs-CZ" dirty="0" smtClean="0">
                <a:solidFill>
                  <a:schemeClr val="tx1"/>
                </a:solidFill>
              </a:rPr>
              <a:t>, voda </a:t>
            </a:r>
            <a:r>
              <a:rPr lang="cs-CZ" dirty="0" err="1" smtClean="0">
                <a:solidFill>
                  <a:schemeClr val="tx1"/>
                </a:solidFill>
              </a:rPr>
              <a:t>pl_ne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vypál_l</a:t>
            </a:r>
            <a:r>
              <a:rPr lang="cs-CZ" dirty="0" smtClean="0">
                <a:solidFill>
                  <a:schemeClr val="tx1"/>
                </a:solidFill>
              </a:rPr>
              <a:t> mu rybník, </a:t>
            </a:r>
            <a:r>
              <a:rPr lang="cs-CZ" dirty="0" err="1" smtClean="0">
                <a:solidFill>
                  <a:schemeClr val="tx1"/>
                </a:solidFill>
              </a:rPr>
              <a:t>pol_kej</a:t>
            </a:r>
            <a:r>
              <a:rPr lang="cs-CZ" dirty="0" smtClean="0">
                <a:solidFill>
                  <a:schemeClr val="tx1"/>
                </a:solidFill>
              </a:rPr>
              <a:t> pomalu, sladká </a:t>
            </a:r>
            <a:r>
              <a:rPr lang="cs-CZ" dirty="0" err="1" smtClean="0">
                <a:solidFill>
                  <a:schemeClr val="tx1"/>
                </a:solidFill>
              </a:rPr>
              <a:t>kobl_ha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seml_t</a:t>
            </a:r>
            <a:r>
              <a:rPr lang="cs-CZ" dirty="0" smtClean="0">
                <a:solidFill>
                  <a:schemeClr val="tx1"/>
                </a:solidFill>
              </a:rPr>
              <a:t> obilí, </a:t>
            </a:r>
            <a:r>
              <a:rPr lang="cs-CZ" dirty="0" err="1" smtClean="0">
                <a:solidFill>
                  <a:schemeClr val="tx1"/>
                </a:solidFill>
              </a:rPr>
              <a:t>zal_kat</a:t>
            </a:r>
            <a:r>
              <a:rPr lang="cs-CZ" dirty="0" smtClean="0">
                <a:solidFill>
                  <a:schemeClr val="tx1"/>
                </a:solidFill>
              </a:rPr>
              <a:t> se, </a:t>
            </a:r>
            <a:r>
              <a:rPr lang="cs-CZ" dirty="0" err="1" smtClean="0">
                <a:solidFill>
                  <a:schemeClr val="tx1"/>
                </a:solidFill>
              </a:rPr>
              <a:t>pl_tký</a:t>
            </a:r>
            <a:r>
              <a:rPr lang="cs-CZ" dirty="0" smtClean="0">
                <a:solidFill>
                  <a:schemeClr val="tx1"/>
                </a:solidFill>
              </a:rPr>
              <a:t> talíř, žlutý </a:t>
            </a:r>
            <a:r>
              <a:rPr lang="cs-CZ" dirty="0" err="1" smtClean="0">
                <a:solidFill>
                  <a:schemeClr val="tx1"/>
                </a:solidFill>
              </a:rPr>
              <a:t>petrkl_č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pl_tvá</a:t>
            </a:r>
            <a:r>
              <a:rPr lang="cs-CZ" dirty="0" smtClean="0">
                <a:solidFill>
                  <a:schemeClr val="tx1"/>
                </a:solidFill>
              </a:rPr>
              <a:t> jídlem, drak z </a:t>
            </a:r>
            <a:r>
              <a:rPr lang="cs-CZ" dirty="0" err="1" smtClean="0">
                <a:solidFill>
                  <a:schemeClr val="tx1"/>
                </a:solidFill>
              </a:rPr>
              <a:t>l_stí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zal_vat</a:t>
            </a:r>
            <a:r>
              <a:rPr lang="cs-CZ" dirty="0" smtClean="0">
                <a:solidFill>
                  <a:schemeClr val="tx1"/>
                </a:solidFill>
              </a:rPr>
              <a:t> květiny.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Doplň y/i.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7034624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/>
              <a:t>Nepl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tvej </a:t>
            </a:r>
            <a:r>
              <a:rPr lang="cs-CZ" sz="2400" dirty="0"/>
              <a:t>jídlem, </a:t>
            </a:r>
            <a:r>
              <a:rPr lang="cs-CZ" sz="2400" dirty="0" smtClean="0"/>
              <a:t>skl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zeň </a:t>
            </a:r>
            <a:r>
              <a:rPr lang="cs-CZ" sz="2400" dirty="0"/>
              <a:t>ovoce, čas </a:t>
            </a:r>
            <a:r>
              <a:rPr lang="cs-CZ" sz="2400" dirty="0" smtClean="0"/>
              <a:t>pl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ne</a:t>
            </a:r>
            <a:r>
              <a:rPr lang="cs-CZ" sz="2400" dirty="0"/>
              <a:t>, </a:t>
            </a:r>
            <a:r>
              <a:rPr lang="cs-CZ" sz="2400" dirty="0" smtClean="0"/>
              <a:t>spl</a:t>
            </a:r>
            <a:r>
              <a:rPr lang="cs-CZ" sz="2400" dirty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vavá </a:t>
            </a:r>
            <a:r>
              <a:rPr lang="cs-CZ" sz="2400" dirty="0"/>
              <a:t>sukně, košatá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pa</a:t>
            </a:r>
            <a:r>
              <a:rPr lang="cs-CZ" sz="2400" dirty="0"/>
              <a:t>, zemní </a:t>
            </a:r>
            <a:r>
              <a:rPr lang="cs-CZ" sz="2400" dirty="0" smtClean="0"/>
              <a:t>pl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n</a:t>
            </a:r>
            <a:r>
              <a:rPr lang="cs-CZ" sz="2400" dirty="0"/>
              <a:t>, voda </a:t>
            </a:r>
            <a:r>
              <a:rPr lang="cs-CZ" sz="2400" dirty="0" smtClean="0"/>
              <a:t>pl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ne</a:t>
            </a:r>
            <a:r>
              <a:rPr lang="cs-CZ" sz="2400" dirty="0"/>
              <a:t>, </a:t>
            </a:r>
            <a:r>
              <a:rPr lang="cs-CZ" sz="2400" dirty="0" smtClean="0"/>
              <a:t>vypál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 </a:t>
            </a:r>
            <a:r>
              <a:rPr lang="cs-CZ" sz="2400" dirty="0"/>
              <a:t>mu rybník, </a:t>
            </a:r>
            <a:r>
              <a:rPr lang="cs-CZ" sz="2400" dirty="0" smtClean="0"/>
              <a:t>pol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kej </a:t>
            </a:r>
            <a:r>
              <a:rPr lang="cs-CZ" sz="2400" dirty="0"/>
              <a:t>pomalu, sladká </a:t>
            </a:r>
            <a:r>
              <a:rPr lang="cs-CZ" sz="2400" dirty="0" smtClean="0"/>
              <a:t>kobl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ha</a:t>
            </a:r>
            <a:r>
              <a:rPr lang="cs-CZ" sz="2400" dirty="0"/>
              <a:t>, </a:t>
            </a:r>
            <a:r>
              <a:rPr lang="cs-CZ" sz="2400" dirty="0" smtClean="0"/>
              <a:t>seml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</a:t>
            </a:r>
            <a:r>
              <a:rPr lang="cs-CZ" sz="2400" dirty="0"/>
              <a:t>obilí, </a:t>
            </a:r>
            <a:r>
              <a:rPr lang="cs-CZ" sz="2400" dirty="0" smtClean="0"/>
              <a:t>zal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kat se, pl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tký </a:t>
            </a:r>
            <a:r>
              <a:rPr lang="cs-CZ" sz="2400" dirty="0"/>
              <a:t>talíř, žlutý </a:t>
            </a:r>
            <a:r>
              <a:rPr lang="cs-CZ" sz="2400" dirty="0" smtClean="0"/>
              <a:t>petrkl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</a:t>
            </a:r>
            <a:r>
              <a:rPr lang="cs-CZ" sz="2400" dirty="0"/>
              <a:t>, </a:t>
            </a:r>
            <a:r>
              <a:rPr lang="cs-CZ" sz="2400" dirty="0" smtClean="0"/>
              <a:t>pl</a:t>
            </a:r>
            <a:r>
              <a:rPr lang="cs-CZ" sz="2400" dirty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tvá </a:t>
            </a:r>
            <a:r>
              <a:rPr lang="cs-CZ" sz="2400" dirty="0"/>
              <a:t>jídlem, drak z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stí</a:t>
            </a:r>
            <a:r>
              <a:rPr lang="cs-CZ" sz="2400" dirty="0"/>
              <a:t>, </a:t>
            </a:r>
            <a:r>
              <a:rPr lang="cs-CZ" sz="2400" dirty="0" smtClean="0"/>
              <a:t>zal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vat </a:t>
            </a:r>
            <a:r>
              <a:rPr lang="cs-CZ" sz="2400" dirty="0"/>
              <a:t>květiny.</a:t>
            </a:r>
          </a:p>
        </p:txBody>
      </p:sp>
      <p:sp>
        <p:nvSpPr>
          <p:cNvPr id="7" name="Vývojový diagram: příprava 6"/>
          <p:cNvSpPr/>
          <p:nvPr/>
        </p:nvSpPr>
        <p:spPr>
          <a:xfrm>
            <a:off x="251520" y="3501008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L -0.004 -0.377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Zapiš si do slovníčku slovo vyjmenované a k němu slova příbuzná.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/>
            </a:r>
            <a:br>
              <a:rPr lang="cs-CZ" sz="2800" b="1" dirty="0" smtClean="0">
                <a:solidFill>
                  <a:schemeClr val="tx1"/>
                </a:solidFill>
              </a:rPr>
            </a:b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46545" y="1628800"/>
            <a:ext cx="14091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POLYKAT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77803" y="3140968"/>
            <a:ext cx="14485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PLYNOUT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74832" y="5271591"/>
            <a:ext cx="13452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PLÝTVAT</a:t>
            </a:r>
            <a:endParaRPr lang="cs-CZ" sz="2400" b="1" dirty="0"/>
          </a:p>
        </p:txBody>
      </p:sp>
      <p:pic>
        <p:nvPicPr>
          <p:cNvPr id="1028" name="Picture 4" descr="Asociace, Společenství, Skupina, Schůzka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3356992"/>
            <a:ext cx="1809533" cy="1221435"/>
          </a:xfrm>
          <a:prstGeom prst="rect">
            <a:avLst/>
          </a:prstGeom>
          <a:noFill/>
        </p:spPr>
      </p:pic>
      <p:pic>
        <p:nvPicPr>
          <p:cNvPr id="1030" name="Picture 6" descr="Byt, Čištění, Kreslený Film, Děvče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27584" y="4913652"/>
            <a:ext cx="1262775" cy="16837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57600" y="2132856"/>
            <a:ext cx="4562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polykání, nepolykat, spolykat, zalykat se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8412" y="3501008"/>
            <a:ext cx="65085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plynný, vyplývat, uplynout, rozplynout, rozplývat se, plyn,</a:t>
            </a:r>
          </a:p>
          <a:p>
            <a:r>
              <a:rPr lang="cs-CZ" sz="2000" dirty="0" smtClean="0"/>
              <a:t>splynout, oplývat, splývat, plynový, plynárna, plynárenský,</a:t>
            </a:r>
          </a:p>
          <a:p>
            <a:r>
              <a:rPr lang="cs-CZ" sz="2000" dirty="0" err="1" smtClean="0"/>
              <a:t>plynoslužba</a:t>
            </a:r>
            <a:r>
              <a:rPr lang="cs-CZ" sz="2000" dirty="0" smtClean="0"/>
              <a:t>, plynofikace, plynoměr, plynojem, plynulý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7599" y="5693186"/>
            <a:ext cx="61157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neplýtvat, plýtvání, plytký talíř</a:t>
            </a:r>
            <a:endParaRPr lang="cs-CZ" sz="2000" dirty="0"/>
          </a:p>
        </p:txBody>
      </p:sp>
      <p:pic>
        <p:nvPicPr>
          <p:cNvPr id="17" name="Obrázek 16" descr="pití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383779"/>
            <a:ext cx="1502014" cy="146915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7408333" cy="4896544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Průvodce k učebnicím českého jazyka pro učitele 3. ročníku základní školy. </a:t>
            </a:r>
            <a:r>
              <a:rPr lang="cs-CZ" sz="1400" dirty="0" err="1" smtClean="0">
                <a:solidFill>
                  <a:schemeClr val="tx1"/>
                </a:solidFill>
              </a:rPr>
              <a:t>Didaktis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endParaRPr lang="cs-CZ" sz="1200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7.12.2013]. Dostupný na WWW: </a:t>
            </a:r>
            <a:r>
              <a:rPr lang="pl-PL" sz="1400" dirty="0" smtClean="0">
                <a:hlinkClick r:id="rId2"/>
              </a:rPr>
              <a:t>http://pixabay.com/cs/vesm%C3%ADr-mlha-plyny-barva-3657/</a:t>
            </a:r>
            <a:endParaRPr lang="pl-PL" sz="1400" dirty="0" smtClean="0"/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7.12.2013]. Dostupný na WWW: </a:t>
            </a:r>
            <a:r>
              <a:rPr lang="pl-PL" sz="1400" dirty="0" smtClean="0">
                <a:hlinkClick r:id="rId3"/>
              </a:rPr>
              <a:t>http://pixabay.com/cs/j%C3%ADdlo-trh-laos-pikantn%C3%AD-chu%C5%A5-224029/</a:t>
            </a:r>
            <a:endParaRPr lang="pl-PL" sz="1400" dirty="0" smtClean="0"/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7.12.2013]. Dostupný na WWW: </a:t>
            </a:r>
            <a:r>
              <a:rPr lang="pl-PL" sz="1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http://pixabay.com/cs/%C5%BEena-drink-pit%C3%AD-sklo-noc-%C5%BE%C3%ADze%C5%88-159952/</a:t>
            </a:r>
            <a:endParaRPr lang="cs-CZ" sz="1400" i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1813</TotalTime>
  <Words>657</Words>
  <Application>Microsoft Office PowerPoint</Application>
  <PresentationFormat>Předvádění na obrazovce (4:3)</PresentationFormat>
  <Paragraphs>123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Vyjmenovaná slova po l</vt:lpstr>
      <vt:lpstr>POLYKAT</vt:lpstr>
      <vt:lpstr>PLYNOUT</vt:lpstr>
      <vt:lpstr>PLÝTVAT</vt:lpstr>
      <vt:lpstr>1. Řekni ke kterým slovům vyjmenovaným patří slova příbuzná. 2. Pro kontrolu na ně klikni.  </vt:lpstr>
      <vt:lpstr>Klikni na slovo, které do řady slov nepatří</vt:lpstr>
      <vt:lpstr>Doplň y/i.</vt:lpstr>
      <vt:lpstr>Zapiš si do slovníčku slovo vyjmenované a k němu slova příbuzná.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208</cp:revision>
  <cp:lastPrinted>2013-11-18T06:49:07Z</cp:lastPrinted>
  <dcterms:created xsi:type="dcterms:W3CDTF">2013-05-10T12:01:16Z</dcterms:created>
  <dcterms:modified xsi:type="dcterms:W3CDTF">2014-01-10T17:42:58Z</dcterms:modified>
</cp:coreProperties>
</file>