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7"/>
  </p:notesMasterIdLst>
  <p:sldIdLst>
    <p:sldId id="256" r:id="rId2"/>
    <p:sldId id="262" r:id="rId3"/>
    <p:sldId id="279" r:id="rId4"/>
    <p:sldId id="280" r:id="rId5"/>
    <p:sldId id="282" r:id="rId6"/>
    <p:sldId id="283" r:id="rId7"/>
    <p:sldId id="284" r:id="rId8"/>
    <p:sldId id="285" r:id="rId9"/>
    <p:sldId id="286" r:id="rId10"/>
    <p:sldId id="289" r:id="rId11"/>
    <p:sldId id="290" r:id="rId12"/>
    <p:sldId id="288" r:id="rId13"/>
    <p:sldId id="291" r:id="rId14"/>
    <p:sldId id="278" r:id="rId15"/>
    <p:sldId id="26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1F987"/>
    <a:srgbClr val="E9F820"/>
    <a:srgbClr val="F28ED1"/>
    <a:srgbClr val="FA32B7"/>
    <a:srgbClr val="F47762"/>
    <a:srgbClr val="C43C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50" autoAdjust="0"/>
    <p:restoredTop sz="94660"/>
  </p:normalViewPr>
  <p:slideViewPr>
    <p:cSldViewPr>
      <p:cViewPr>
        <p:scale>
          <a:sx n="70" d="100"/>
          <a:sy n="70" d="100"/>
        </p:scale>
        <p:origin x="-480" y="-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3. ročník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Leden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 custLinFactNeighborX="215" custLinFactNeighborY="-93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14352" y="160940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14352" y="160940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Leden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3. ročník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internet-ikona-%C5%BElut%C3%A1-%C5%A1%C5%A5astn%C3%BD-tv%C3%A1%C5%99e-25515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61686096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320480"/>
          </a:xfrm>
        </p:spPr>
        <p:txBody>
          <a:bodyPr>
            <a:normAutofit/>
          </a:bodyPr>
          <a:lstStyle/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Inovativní pomůcka k výuce českého jazyka ve 3. třídě základní školy. Téma – procvičování vyjmenovaných slov po l. Časová dotace – </a:t>
            </a:r>
            <a:r>
              <a:rPr lang="cs-CZ" sz="1600" dirty="0" smtClean="0">
                <a:solidFill>
                  <a:schemeClr val="tx1"/>
                </a:solidFill>
              </a:rPr>
              <a:t>25 </a:t>
            </a:r>
            <a:r>
              <a:rPr lang="cs-CZ" sz="1600" dirty="0" smtClean="0">
                <a:solidFill>
                  <a:schemeClr val="tx1"/>
                </a:solidFill>
              </a:rPr>
              <a:t>minut.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 a 2 – úvod, anotace.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3 - 9 - procvičování řady vyjmenovaných slov. Děti kliknou na slovo, které chybí v řadě vyjmenovaných slov. Pokud kliknou dobře, slovo se zařadí mezi vyjmenovaná slova, pokud kliknou chybně, slovo odletí pryč a objeví se mračící </a:t>
            </a:r>
            <a:r>
              <a:rPr lang="cs-CZ" sz="1600" dirty="0" err="1" smtClean="0">
                <a:solidFill>
                  <a:schemeClr val="tx1"/>
                </a:solidFill>
              </a:rPr>
              <a:t>smajlík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10-13 – procvičování. Děti kliknou na slovo, které nepatří do řady slov. Pokud kliknou správně, slovo odletí, pokud kliknou chybně, slovo se zavlní a zůstane na místě. 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14 - procvičování </a:t>
            </a:r>
            <a:r>
              <a:rPr lang="cs-CZ" sz="1600" dirty="0">
                <a:solidFill>
                  <a:schemeClr val="tx1"/>
                </a:solidFill>
              </a:rPr>
              <a:t>psaní </a:t>
            </a:r>
            <a:r>
              <a:rPr lang="cs-CZ" sz="1600" dirty="0" smtClean="0">
                <a:solidFill>
                  <a:schemeClr val="tx1"/>
                </a:solidFill>
              </a:rPr>
              <a:t>i/í/y/ý. Snímek může sloužit jako pracovní list k vytištění, či děti mohou i/í/y/ý zapisovat do snímku. Po kliknutí na vývojový diagram se zobrazí kontrola.</a:t>
            </a:r>
          </a:p>
          <a:p>
            <a:pPr algn="just"/>
            <a:r>
              <a:rPr lang="cs-CZ" sz="1600" dirty="0" smtClean="0">
                <a:solidFill>
                  <a:schemeClr val="tx1"/>
                </a:solidFill>
              </a:rPr>
              <a:t>Snímek 15 - použité zdroje.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09556" y="2008227"/>
            <a:ext cx="539095" cy="538252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2027828"/>
            <a:ext cx="540059" cy="539214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21" y="2922920"/>
            <a:ext cx="540059" cy="539214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78622" y="2922920"/>
            <a:ext cx="540059" cy="539214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360" y="2958078"/>
            <a:ext cx="504846" cy="504056"/>
          </a:xfrm>
          <a:prstGeom prst="rect">
            <a:avLst/>
          </a:prstGeom>
          <a:noFill/>
        </p:spPr>
      </p:pic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48" y="2964046"/>
            <a:ext cx="498868" cy="498088"/>
          </a:xfrm>
          <a:prstGeom prst="rect">
            <a:avLst/>
          </a:prstGeom>
          <a:noFill/>
        </p:spPr>
      </p:pic>
      <p:pic>
        <p:nvPicPr>
          <p:cNvPr id="44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7094" y="2897295"/>
            <a:ext cx="532538" cy="531705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8017" y="2027828"/>
            <a:ext cx="498868" cy="498088"/>
          </a:xfrm>
          <a:prstGeom prst="rect">
            <a:avLst/>
          </a:prstGeom>
          <a:noFill/>
        </p:spPr>
      </p:pic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1825" y="1100108"/>
            <a:ext cx="498868" cy="498088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slyšet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22884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22884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3584407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slyšet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blýskat se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/>
                        <a:t>plynout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5" name="Zaoblený obdélník 24"/>
          <p:cNvSpPr/>
          <p:nvPr/>
        </p:nvSpPr>
        <p:spPr>
          <a:xfrm>
            <a:off x="2507474" y="989112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plýtvat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556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75671E-6 L 0.13802 0.460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92" y="230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5671E-6 L -0.60243 0.649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122" y="324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6272E-6 L 0.35017 0.503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500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  <p:bldP spid="25" grpId="0" animBg="1"/>
      <p:bldP spid="29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188" y="2915138"/>
            <a:ext cx="532538" cy="531705"/>
          </a:xfrm>
          <a:prstGeom prst="rect">
            <a:avLst/>
          </a:prstGeom>
          <a:noFill/>
        </p:spPr>
      </p:pic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48" y="2924944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360" y="2924944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21" y="2961794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988840"/>
            <a:ext cx="540059" cy="539214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8017" y="2027828"/>
            <a:ext cx="498868" cy="498088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1052736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85" y="1052736"/>
            <a:ext cx="539095" cy="538252"/>
          </a:xfrm>
          <a:prstGeom prst="rect">
            <a:avLst/>
          </a:prstGeom>
          <a:noFill/>
        </p:spPr>
      </p:pic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100108"/>
            <a:ext cx="498868" cy="498088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22884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22884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9112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067438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mlýn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blýskat se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plynout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b="1" dirty="0" smtClean="0"/>
                        <a:t>plýtvat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91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02683E-6 L 0.10139 0.193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9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6272E-6 L 0.12917 0.514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58" y="2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19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20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48" y="2924944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360" y="2924944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21" y="2961794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8017" y="2027828"/>
            <a:ext cx="498868" cy="498088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988840"/>
            <a:ext cx="540059" cy="539214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1052736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52785" y="1052736"/>
            <a:ext cx="539095" cy="538252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22884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22884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9112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1926217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blýskat se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200" b="1" dirty="0" smtClean="0"/>
                        <a:t>plynout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  <a:p>
                      <a:pPr algn="ctr"/>
                      <a:r>
                        <a:rPr lang="cs-CZ" sz="3200" b="1" dirty="0" smtClean="0"/>
                        <a:t>vzlykat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7308" y="2066816"/>
            <a:ext cx="498868" cy="498088"/>
          </a:xfrm>
          <a:prstGeom prst="rect">
            <a:avLst/>
          </a:prstGeom>
          <a:noFill/>
        </p:spPr>
      </p:pic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0607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02683E-6 L 0.11146 0.193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573" y="9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02683E-6 L 0.10139 0.2037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1017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2.75671E-6 L 0.35347 0.6595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674" y="329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 animBg="1"/>
      <p:bldP spid="19" grpId="0" animBg="1"/>
      <p:bldP spid="21" grpId="0" animBg="1"/>
      <p:bldP spid="22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20" grpId="0" animBg="1"/>
      <p:bldP spid="26" grpId="0" animBg="1"/>
      <p:bldP spid="23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48" y="2924944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360" y="2924944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721" y="2961794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2772" y="2930912"/>
            <a:ext cx="498868" cy="498088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988840"/>
            <a:ext cx="540059" cy="539214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1052736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577" y="1090548"/>
            <a:ext cx="539095" cy="538252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22884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22884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6124465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polykat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plýtvat</a:t>
                      </a:r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pPr algn="ctr"/>
                      <a:r>
                        <a:rPr lang="cs-CZ" sz="3200" b="1" dirty="0" smtClean="0"/>
                        <a:t>lysý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9316" y="2924944"/>
            <a:ext cx="498868" cy="498088"/>
          </a:xfrm>
          <a:prstGeom prst="rect">
            <a:avLst/>
          </a:prstGeom>
          <a:noFill/>
        </p:spPr>
      </p:pic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0728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065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0777E-7 L 0.4059 0.6401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95" y="32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6272E-6 L 0.31094 0.32516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38" y="162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6272E-6 L -0.39063 0.5141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531" y="25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27" grpId="0" animBg="1"/>
      <p:bldP spid="28" grpId="0" animBg="1"/>
      <p:bldP spid="29" grpId="0" animBg="1"/>
      <p:bldP spid="20" grpId="0" animBg="1"/>
      <p:bldP spid="23" grpId="0" animBg="1"/>
      <p:bldP spid="25" grpId="0" animBg="1"/>
      <p:bldP spid="5" grpId="0" animBg="1"/>
      <p:bldP spid="26" grpId="0" animBg="1"/>
      <p:bldP spid="18" grpId="0" animBg="1"/>
      <p:bldP spid="2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5448" y="2924944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360" y="2924944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88840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2772" y="2930912"/>
            <a:ext cx="498868" cy="498088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089586"/>
            <a:ext cx="540059" cy="539214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1052736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577" y="1090548"/>
            <a:ext cx="539095" cy="538252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22884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22884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48177550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plýtvat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lysý</a:t>
                      </a:r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pPr algn="ctr"/>
                      <a:r>
                        <a:rPr lang="cs-CZ" sz="3200" b="1" dirty="0" smtClean="0"/>
                        <a:t>lýtko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9316" y="2924944"/>
            <a:ext cx="498868" cy="498088"/>
          </a:xfrm>
          <a:prstGeom prst="rect">
            <a:avLst/>
          </a:prstGeom>
          <a:noFill/>
        </p:spPr>
      </p:pic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0728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056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6272E-6 L -0.13073 0.3147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45" y="157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89362E-6 L -0.36493 0.3672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47" y="183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6272E-6 L -0.06666 0.5037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  <p:bldP spid="22" grpId="0" animBg="1"/>
      <p:bldP spid="27" grpId="0" animBg="1"/>
      <p:bldP spid="29" grpId="0" animBg="1"/>
      <p:bldP spid="20" grpId="0" animBg="1"/>
      <p:bldP spid="23" grpId="0" animBg="1"/>
      <p:bldP spid="26" grpId="0" animBg="1"/>
      <p:bldP spid="18" grpId="0" animBg="1"/>
      <p:bldP spid="24" grpId="0" animBg="1"/>
      <p:bldP spid="25" grpId="0" animBg="1"/>
      <p:bldP spid="5" grpId="0" animBg="1"/>
      <p:bldP spid="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41484" y="2060848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7314" y="1988840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88840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2772" y="2930912"/>
            <a:ext cx="498868" cy="498088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1089586"/>
            <a:ext cx="540059" cy="539214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97638" y="1052736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577" y="1090548"/>
            <a:ext cx="539095" cy="538252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4893027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lýtko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  <a:p>
                      <a:pPr algn="ctr"/>
                      <a:r>
                        <a:rPr lang="cs-CZ" sz="3200" b="1" dirty="0" smtClean="0"/>
                        <a:t>lyže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pPr algn="ctr"/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pelyněk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9316" y="2924944"/>
            <a:ext cx="498868" cy="498088"/>
          </a:xfrm>
          <a:prstGeom prst="rect">
            <a:avLst/>
          </a:prstGeom>
          <a:noFill/>
        </p:spPr>
      </p:pic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0728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52936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52936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4317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4.89362E-6 L -0.10504 0.1887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60" y="94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4.89362E-6 L -0.22534 0.1993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67" y="9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4.89362E-6 L 0.46736 0.37765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368" y="188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9" grpId="0" animBg="1"/>
      <p:bldP spid="27" grpId="0" animBg="1"/>
      <p:bldP spid="29" grpId="0" animBg="1"/>
      <p:bldP spid="20" grpId="0" animBg="1"/>
      <p:bldP spid="18" grpId="0" animBg="1"/>
      <p:bldP spid="24" grpId="0" animBg="1"/>
      <p:bldP spid="25" grpId="0" animBg="1"/>
      <p:bldP spid="5" grpId="0" animBg="1"/>
      <p:bldP spid="22" grpId="0" animBg="1"/>
      <p:bldP spid="21" grpId="0" animBg="1"/>
      <p:bldP spid="26" grpId="0" animBg="1"/>
      <p:bldP spid="28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002920"/>
            <a:ext cx="498868" cy="498088"/>
          </a:xfrm>
          <a:prstGeom prst="rect">
            <a:avLst/>
          </a:prstGeom>
          <a:noFill/>
        </p:spPr>
      </p:pic>
      <p:pic>
        <p:nvPicPr>
          <p:cNvPr id="41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7314" y="1988840"/>
            <a:ext cx="504846" cy="504056"/>
          </a:xfrm>
          <a:prstGeom prst="rect">
            <a:avLst/>
          </a:prstGeom>
          <a:noFill/>
        </p:spPr>
      </p:pic>
      <p:pic>
        <p:nvPicPr>
          <p:cNvPr id="47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648" y="1988840"/>
            <a:ext cx="540059" cy="539214"/>
          </a:xfrm>
          <a:prstGeom prst="rect">
            <a:avLst/>
          </a:prstGeom>
          <a:noFill/>
        </p:spPr>
      </p:pic>
      <p:pic>
        <p:nvPicPr>
          <p:cNvPr id="45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2772" y="2930912"/>
            <a:ext cx="498868" cy="498088"/>
          </a:xfrm>
          <a:prstGeom prst="rect">
            <a:avLst/>
          </a:prstGeom>
          <a:noFill/>
        </p:spPr>
      </p:pic>
      <p:pic>
        <p:nvPicPr>
          <p:cNvPr id="42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1988840"/>
            <a:ext cx="540059" cy="539214"/>
          </a:xfrm>
          <a:prstGeom prst="rect">
            <a:avLst/>
          </a:prstGeom>
          <a:noFill/>
        </p:spPr>
      </p:pic>
      <p:pic>
        <p:nvPicPr>
          <p:cNvPr id="3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3749" y="2961794"/>
            <a:ext cx="540059" cy="539214"/>
          </a:xfrm>
          <a:prstGeom prst="rect">
            <a:avLst/>
          </a:prstGeom>
          <a:noFill/>
        </p:spPr>
      </p:pic>
      <p:pic>
        <p:nvPicPr>
          <p:cNvPr id="49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2961794"/>
            <a:ext cx="540059" cy="539214"/>
          </a:xfrm>
          <a:prstGeom prst="rect">
            <a:avLst/>
          </a:prstGeom>
          <a:noFill/>
        </p:spPr>
      </p:pic>
      <p:pic>
        <p:nvPicPr>
          <p:cNvPr id="50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66654" y="1079545"/>
            <a:ext cx="540059" cy="539214"/>
          </a:xfrm>
          <a:prstGeom prst="rect">
            <a:avLst/>
          </a:prstGeom>
          <a:noFill/>
        </p:spPr>
      </p:pic>
      <p:pic>
        <p:nvPicPr>
          <p:cNvPr id="48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80577" y="1090548"/>
            <a:ext cx="539095" cy="538252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19" name="Zaoblený obdélník 18"/>
          <p:cNvSpPr/>
          <p:nvPr/>
        </p:nvSpPr>
        <p:spPr>
          <a:xfrm>
            <a:off x="2775111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slyšet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4161389" y="989112"/>
            <a:ext cx="2159484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lýskat se</a:t>
            </a:r>
            <a:endParaRPr lang="cs-CZ" sz="3200" dirty="0">
              <a:solidFill>
                <a:schemeClr val="tx1"/>
              </a:solidFill>
            </a:endParaRPr>
          </a:p>
        </p:txBody>
      </p:sp>
      <p:graphicFrame>
        <p:nvGraphicFramePr>
          <p:cNvPr id="40" name="Tabulka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7745424"/>
              </p:ext>
            </p:extLst>
          </p:nvPr>
        </p:nvGraphicFramePr>
        <p:xfrm>
          <a:off x="940976" y="3861048"/>
          <a:ext cx="7262049" cy="2558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20683"/>
                <a:gridCol w="2420683"/>
                <a:gridCol w="2420683"/>
              </a:tblGrid>
              <a:tr h="1297149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lysý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lýko</a:t>
                      </a:r>
                    </a:p>
                  </a:txBody>
                  <a:tcPr/>
                </a:tc>
              </a:tr>
              <a:tr h="126144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b="1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 smtClean="0"/>
                    </a:p>
                    <a:p>
                      <a:pPr algn="ctr"/>
                      <a:r>
                        <a:rPr lang="cs-CZ" sz="3200" b="1" dirty="0" smtClean="0"/>
                        <a:t>plyš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3" name="Picture 2" descr="Internet, Ikona, Žlutá, Šťastný, Tváře, Obliče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9316" y="2924944"/>
            <a:ext cx="498868" cy="498088"/>
          </a:xfrm>
          <a:prstGeom prst="rect">
            <a:avLst/>
          </a:prstGeom>
          <a:noFill/>
        </p:spPr>
      </p:pic>
      <p:sp>
        <p:nvSpPr>
          <p:cNvPr id="18" name="Zaoblený obdélník 17"/>
          <p:cNvSpPr/>
          <p:nvPr/>
        </p:nvSpPr>
        <p:spPr>
          <a:xfrm>
            <a:off x="367916" y="98911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plýtvat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2507474" y="980728"/>
            <a:ext cx="131455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lýtko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83568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plynout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866654" y="1916832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vzlykat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958198" y="1916832"/>
            <a:ext cx="1199967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lyže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95536" y="2822884"/>
            <a:ext cx="1275062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mlýn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6660232" y="980728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pelyněk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035846" y="2852936"/>
            <a:ext cx="1138073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plyš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539167" y="2852936"/>
            <a:ext cx="11451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lysý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214963" y="2852936"/>
            <a:ext cx="1245469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lýko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049515" y="2822884"/>
            <a:ext cx="1800200" cy="72008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polykat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829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60777E-7 L 0.14601 0.4616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292" y="230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6272E-6 L -0.59427 0.50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722" y="251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3.60777E-7 L -0.34254 0.6401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35" y="320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19" grpId="0" animBg="1"/>
      <p:bldP spid="27" grpId="0" animBg="1"/>
      <p:bldP spid="18" grpId="0" animBg="1"/>
      <p:bldP spid="25" grpId="0" animBg="1"/>
      <p:bldP spid="5" grpId="0" animBg="1"/>
      <p:bldP spid="26" grpId="0" animBg="1"/>
      <p:bldP spid="28" grpId="0" animBg="1"/>
      <p:bldP spid="23" grpId="0" animBg="1"/>
      <p:bldP spid="29" grpId="0" animBg="1"/>
      <p:bldP spid="22" grpId="0" animBg="1"/>
      <p:bldP spid="21" grpId="0" animBg="1"/>
      <p:bldP spid="24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20842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nedoslýchavý,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27984" y="2276872"/>
            <a:ext cx="9188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sítko,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2276872"/>
            <a:ext cx="1170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slýchat,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9000"/>
            <a:ext cx="1433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blýskavý,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3429000"/>
            <a:ext cx="13195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blížit se,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3429000"/>
            <a:ext cx="16562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blýskavice,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mlít,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03648" y="4725144"/>
            <a:ext cx="1521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mlynářka,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27784" y="2276872"/>
            <a:ext cx="202469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proslýchá se,</a:t>
            </a: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2276872"/>
            <a:ext cx="14532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neslyšně</a:t>
            </a:r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37430" y="3429000"/>
            <a:ext cx="181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zablýsklo se,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66512" y="3429000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blyští se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843808" y="4725144"/>
            <a:ext cx="1326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mlýnice,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4725144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mlýnský, 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92080" y="4725144"/>
            <a:ext cx="14911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mlýneček</a:t>
            </a: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073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420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polykání,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774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13580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spolykat,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9000"/>
            <a:ext cx="1455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splynout,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429000"/>
            <a:ext cx="13821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mlýnský,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429000"/>
            <a:ext cx="1747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rozplynout,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lyže,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87346" y="4725144"/>
            <a:ext cx="1356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plýtvání,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7761" y="2276872"/>
            <a:ext cx="15581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nepolykat,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zalykat se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6092" y="3429000"/>
            <a:ext cx="1390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plynárna,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63914" y="3429000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uplynout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25528" y="4725144"/>
            <a:ext cx="155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neplýtvat,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70370" y="4725144"/>
            <a:ext cx="16257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plytký talíř,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48007" y="4725144"/>
            <a:ext cx="17043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nevyplýtvat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55681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6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7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lysina,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9044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lyska,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71391"/>
            <a:ext cx="13644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vzlykání,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04839" y="3471391"/>
            <a:ext cx="1560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lýkožrout,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21676" y="3471391"/>
            <a:ext cx="1562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nevzlykat,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47664" y="4725144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lýkožrout,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87181" y="2276872"/>
            <a:ext cx="17767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</a:t>
            </a:r>
            <a:r>
              <a:rPr lang="cs-CZ" sz="2400" dirty="0" smtClean="0"/>
              <a:t>lysalý čert,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24128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Lysá hora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40675" y="3471391"/>
            <a:ext cx="11945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vzlykot,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92027" y="3471391"/>
            <a:ext cx="12923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vzlykavě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228871" y="4725144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ysina,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27984" y="4721534"/>
            <a:ext cx="21852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</a:t>
            </a:r>
            <a:r>
              <a:rPr lang="cs-CZ" sz="2400" dirty="0" smtClean="0"/>
              <a:t>ýčené střevíce,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4725144"/>
            <a:ext cx="6046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lýčí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5805264"/>
            <a:ext cx="1811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lýtkový sval,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62602" y="5805264"/>
            <a:ext cx="18653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lýtková kost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498019" y="5805264"/>
            <a:ext cx="9380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lýtko</a:t>
            </a:r>
            <a:r>
              <a:rPr lang="cs-CZ" dirty="0" smtClean="0"/>
              <a:t>,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3179" y="5805264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lýko,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06053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261 -0.00208 L 4.72222E-6 -0.07222 " pathEditMode="relative" rAng="0" ptsTypes="AA">
                                      <p:cBhvr>
                                        <p:cTn id="4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-3519"/>
                                    </p:animMotion>
                                    <p:animRot by="1500000">
                                      <p:cBhvr>
                                        <p:cTn id="4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4.72222E-6 3.7037E-7 L -4.72222E-6 -0.07222 " pathEditMode="relative" rAng="0" ptsTypes="AA">
                                      <p:cBhvr>
                                        <p:cTn id="5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9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9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7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8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8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9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9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9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0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1" fill="hold">
                      <p:stCondLst>
                        <p:cond delay="0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0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2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3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" grpId="0"/>
      <p:bldP spid="7" grpId="0"/>
      <p:bldP spid="23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Klikni na slovo, které do řady slov nepatří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2276872"/>
            <a:ext cx="13853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lyžování,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07904" y="2276872"/>
            <a:ext cx="681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lýčí,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2276872"/>
            <a:ext cx="11753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lyžařka,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3429000"/>
            <a:ext cx="13484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pelyněk,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429000"/>
            <a:ext cx="1297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polykat,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91880" y="3429000"/>
            <a:ext cx="16514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pelyňkový,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687" y="4725144"/>
            <a:ext cx="7729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lyže,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87346" y="4725144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plyšák,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77761" y="2276872"/>
            <a:ext cx="155813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nelyžovat,</a:t>
            </a:r>
            <a:endParaRPr lang="cs-CZ" sz="2400" dirty="0"/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2276872"/>
            <a:ext cx="17281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zalyžovat si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26092" y="3429000"/>
            <a:ext cx="1515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pelyňková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25528" y="4725144"/>
            <a:ext cx="13035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plyšový, 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70370" y="4725144"/>
            <a:ext cx="13740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plyšáček</a:t>
            </a:r>
            <a:r>
              <a:rPr lang="cs-CZ" sz="2400" dirty="0" smtClean="0"/>
              <a:t>,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48007" y="4725144"/>
            <a:ext cx="6976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plyš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8972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-0.00382 0.00718 L -0.00382 -0.06504 " pathEditMode="relative" rAng="0" ptsTypes="AA">
                                      <p:cBhvr>
                                        <p:cTn id="1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3611"/>
                                    </p:animMotion>
                                    <p:animRot by="1500000">
                                      <p:cBhvr>
                                        <p:cTn id="1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2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2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3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3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3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3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4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4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4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5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5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5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6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6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8" grpId="0"/>
      <p:bldP spid="20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340769"/>
            <a:ext cx="7956872" cy="2304255"/>
          </a:xfrm>
        </p:spPr>
        <p:txBody>
          <a:bodyPr/>
          <a:lstStyle/>
          <a:p>
            <a:pPr algn="just"/>
            <a:r>
              <a:rPr lang="cs-CZ" dirty="0" smtClean="0">
                <a:solidFill>
                  <a:schemeClr val="tx1"/>
                </a:solidFill>
              </a:rPr>
              <a:t>Větrný ml_n, </a:t>
            </a:r>
            <a:r>
              <a:rPr lang="cs-CZ" dirty="0" err="1" smtClean="0">
                <a:solidFill>
                  <a:schemeClr val="tx1"/>
                </a:solidFill>
              </a:rPr>
              <a:t>zal_vat</a:t>
            </a:r>
            <a:r>
              <a:rPr lang="cs-CZ" dirty="0" smtClean="0">
                <a:solidFill>
                  <a:schemeClr val="tx1"/>
                </a:solidFill>
              </a:rPr>
              <a:t> květiny, namožené </a:t>
            </a:r>
            <a:r>
              <a:rPr lang="cs-CZ" dirty="0" err="1" smtClean="0">
                <a:solidFill>
                  <a:schemeClr val="tx1"/>
                </a:solidFill>
              </a:rPr>
              <a:t>l_tko</a:t>
            </a:r>
            <a:r>
              <a:rPr lang="cs-CZ" dirty="0" smtClean="0">
                <a:solidFill>
                  <a:schemeClr val="tx1"/>
                </a:solidFill>
              </a:rPr>
              <a:t>, sladká </a:t>
            </a:r>
            <a:r>
              <a:rPr lang="cs-CZ" dirty="0" err="1" smtClean="0">
                <a:solidFill>
                  <a:schemeClr val="tx1"/>
                </a:solidFill>
              </a:rPr>
              <a:t>kobl_ha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pl_šová</a:t>
            </a:r>
            <a:r>
              <a:rPr lang="cs-CZ" dirty="0" smtClean="0">
                <a:solidFill>
                  <a:schemeClr val="tx1"/>
                </a:solidFill>
              </a:rPr>
              <a:t> kočička, </a:t>
            </a:r>
            <a:r>
              <a:rPr lang="cs-CZ" dirty="0" err="1" smtClean="0">
                <a:solidFill>
                  <a:schemeClr val="tx1"/>
                </a:solidFill>
              </a:rPr>
              <a:t>L_sá</a:t>
            </a:r>
            <a:r>
              <a:rPr lang="cs-CZ" dirty="0" smtClean="0">
                <a:solidFill>
                  <a:schemeClr val="tx1"/>
                </a:solidFill>
              </a:rPr>
              <a:t> hora, zdravé </a:t>
            </a:r>
            <a:r>
              <a:rPr lang="cs-CZ" dirty="0" err="1" smtClean="0">
                <a:solidFill>
                  <a:schemeClr val="tx1"/>
                </a:solidFill>
              </a:rPr>
              <a:t>pl_ce</a:t>
            </a:r>
            <a:r>
              <a:rPr lang="cs-CZ" dirty="0" smtClean="0">
                <a:solidFill>
                  <a:schemeClr val="tx1"/>
                </a:solidFill>
              </a:rPr>
              <a:t>, dřevěný kol_k, dobrý </a:t>
            </a:r>
            <a:r>
              <a:rPr lang="cs-CZ" dirty="0" err="1" smtClean="0">
                <a:solidFill>
                  <a:schemeClr val="tx1"/>
                </a:solidFill>
              </a:rPr>
              <a:t>l_žař</a:t>
            </a:r>
            <a:r>
              <a:rPr lang="cs-CZ" dirty="0" smtClean="0">
                <a:solidFill>
                  <a:schemeClr val="tx1"/>
                </a:solidFill>
              </a:rPr>
              <a:t>, natržený </a:t>
            </a:r>
            <a:r>
              <a:rPr lang="cs-CZ" dirty="0" err="1" smtClean="0">
                <a:solidFill>
                  <a:schemeClr val="tx1"/>
                </a:solidFill>
              </a:rPr>
              <a:t>l_tkový</a:t>
            </a:r>
            <a:r>
              <a:rPr lang="cs-CZ" dirty="0" smtClean="0">
                <a:solidFill>
                  <a:schemeClr val="tx1"/>
                </a:solidFill>
              </a:rPr>
              <a:t> sval, drak z l_stí, sklenice l_monády, </a:t>
            </a:r>
            <a:r>
              <a:rPr lang="cs-CZ" dirty="0" err="1" smtClean="0">
                <a:solidFill>
                  <a:schemeClr val="tx1"/>
                </a:solidFill>
              </a:rPr>
              <a:t>sl_ším</a:t>
            </a:r>
            <a:r>
              <a:rPr lang="cs-CZ" dirty="0" smtClean="0">
                <a:solidFill>
                  <a:schemeClr val="tx1"/>
                </a:solidFill>
              </a:rPr>
              <a:t> šepot, žlutý </a:t>
            </a:r>
            <a:r>
              <a:rPr lang="cs-CZ" dirty="0" err="1" smtClean="0">
                <a:solidFill>
                  <a:schemeClr val="tx1"/>
                </a:solidFill>
              </a:rPr>
              <a:t>petrkl_č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smtClean="0">
                <a:solidFill>
                  <a:schemeClr val="tx1"/>
                </a:solidFill>
              </a:rPr>
              <a:t>malý </a:t>
            </a:r>
            <a:r>
              <a:rPr lang="cs-CZ" dirty="0" err="1" smtClean="0">
                <a:solidFill>
                  <a:schemeClr val="tx1"/>
                </a:solidFill>
              </a:rPr>
              <a:t>kol_břík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l_hový</a:t>
            </a:r>
            <a:r>
              <a:rPr lang="cs-CZ" dirty="0" smtClean="0">
                <a:solidFill>
                  <a:schemeClr val="tx1"/>
                </a:solidFill>
              </a:rPr>
              <a:t> vařič, </a:t>
            </a:r>
            <a:r>
              <a:rPr lang="cs-CZ" dirty="0" err="1" smtClean="0">
                <a:solidFill>
                  <a:schemeClr val="tx1"/>
                </a:solidFill>
              </a:rPr>
              <a:t>seml_t</a:t>
            </a:r>
            <a:r>
              <a:rPr lang="cs-CZ" dirty="0" smtClean="0">
                <a:solidFill>
                  <a:schemeClr val="tx1"/>
                </a:solidFill>
              </a:rPr>
              <a:t> obilí, bílá </a:t>
            </a:r>
            <a:r>
              <a:rPr lang="cs-CZ" dirty="0" err="1" smtClean="0">
                <a:solidFill>
                  <a:schemeClr val="tx1"/>
                </a:solidFill>
              </a:rPr>
              <a:t>l_sinka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25272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Doplň y/ý/i/í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251520" y="3573016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55576" y="6953324"/>
            <a:ext cx="77768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Větrný ml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n, zal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vat květiny, namožené 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tko, sladká kobl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ha, pl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šová kočička,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sá hora, zdravé pl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ce, dřevěný kol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k, dobrý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žař, natržený l</a:t>
            </a:r>
            <a:r>
              <a:rPr lang="cs-CZ" sz="2400" dirty="0" smtClean="0">
                <a:solidFill>
                  <a:srgbClr val="FF0000"/>
                </a:solidFill>
              </a:rPr>
              <a:t>ý</a:t>
            </a:r>
            <a:r>
              <a:rPr lang="cs-CZ" sz="2400" dirty="0" smtClean="0"/>
              <a:t>tkový sval, drak z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stí, sklenice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monády, sl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ším šepot, žlutý petrkl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č, </a:t>
            </a:r>
            <a:r>
              <a:rPr lang="cs-CZ" sz="2400" dirty="0" smtClean="0"/>
              <a:t>malý </a:t>
            </a:r>
            <a:r>
              <a:rPr lang="cs-CZ" sz="2400" dirty="0" smtClean="0"/>
              <a:t>kol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břík, l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hový vařič, seml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t obilí, bílá l</a:t>
            </a:r>
            <a:r>
              <a:rPr lang="cs-CZ" sz="2400" dirty="0" smtClean="0">
                <a:solidFill>
                  <a:srgbClr val="FF0000"/>
                </a:solidFill>
              </a:rPr>
              <a:t>y</a:t>
            </a:r>
            <a:r>
              <a:rPr lang="cs-CZ" sz="2400" dirty="0" smtClean="0"/>
              <a:t>sinka, </a:t>
            </a:r>
          </a:p>
          <a:p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33117E-6 L -0.00781 -0.3878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0" y="-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916832"/>
            <a:ext cx="7408333" cy="3450696"/>
          </a:xfrm>
        </p:spPr>
        <p:txBody>
          <a:bodyPr>
            <a:normAutofit fontScale="92500" lnSpcReduction="20000"/>
          </a:bodyPr>
          <a:lstStyle/>
          <a:p>
            <a:r>
              <a:rPr lang="cs-CZ" i="1" u="sng" dirty="0" smtClean="0"/>
              <a:t>Použitá </a:t>
            </a:r>
            <a:r>
              <a:rPr lang="cs-CZ" u="sng" dirty="0" smtClean="0"/>
              <a:t>literatura: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ročník základní školy. </a:t>
            </a:r>
            <a:r>
              <a:rPr lang="cs-CZ" sz="1600" dirty="0" err="1" smtClean="0">
                <a:solidFill>
                  <a:schemeClr val="tx1"/>
                </a:solidFill>
              </a:rPr>
              <a:t>Didaktis</a:t>
            </a:r>
            <a:r>
              <a:rPr lang="cs-CZ" sz="16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Český jazyk pro 3. ročník základní školy. Jinan.</a:t>
            </a: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i="1" u="sng" dirty="0" smtClean="0"/>
          </a:p>
          <a:p>
            <a:endParaRPr lang="cs-CZ" sz="1200" i="1" u="sng" dirty="0" smtClean="0"/>
          </a:p>
          <a:p>
            <a:r>
              <a:rPr lang="cs-CZ" i="1" u="sng" dirty="0" smtClean="0"/>
              <a:t>Internetové odkazy:</a:t>
            </a:r>
          </a:p>
          <a:p>
            <a:r>
              <a:rPr lang="pl-PL" sz="1700" b="1" dirty="0" smtClean="0">
                <a:solidFill>
                  <a:schemeClr val="tx1"/>
                </a:solidFill>
              </a:rPr>
              <a:t>NEUVEDEN. </a:t>
            </a:r>
            <a:r>
              <a:rPr lang="pl-PL" sz="17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700" b="1" dirty="0" smtClean="0">
                <a:solidFill>
                  <a:schemeClr val="tx1"/>
                </a:solidFill>
              </a:rPr>
              <a:t> [online]. [cit. 3.1.2014]. Dostupný na WWW</a:t>
            </a:r>
            <a:r>
              <a:rPr lang="pl-PL" sz="1700" dirty="0" smtClean="0"/>
              <a:t>: </a:t>
            </a:r>
            <a:r>
              <a:rPr lang="pl-PL" sz="1700" dirty="0" smtClean="0">
                <a:hlinkClick r:id="rId2"/>
              </a:rPr>
              <a:t>http://pixabay.com/cs/internet-ikona-%C5%BElut%C3%A1-%C5%A1%C5%A5astn%C3%BD-tv%C3%A1%C5%99e-25515/</a:t>
            </a:r>
            <a:endParaRPr lang="pl-PL" sz="1700" dirty="0" smtClean="0"/>
          </a:p>
          <a:p>
            <a:r>
              <a:rPr lang="pl-PL" sz="1800" b="1" dirty="0" smtClean="0">
                <a:solidFill>
                  <a:schemeClr val="tx1"/>
                </a:solidFill>
              </a:rPr>
              <a:t>NEUVEDEN. </a:t>
            </a:r>
            <a:r>
              <a:rPr lang="pl-PL" sz="18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800" b="1" dirty="0" smtClean="0">
                <a:solidFill>
                  <a:schemeClr val="tx1"/>
                </a:solidFill>
              </a:rPr>
              <a:t> [online]. [cit. 3.1.2014]. Dostupný na WWW: </a:t>
            </a:r>
            <a:r>
              <a:rPr lang="pl-PL" sz="1800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http://pixabay.com/cs/o%C4%8Di-modr%C3%A1-lid%C3%A9-%C5%A1%C5%A5astn%C3%BD-konverzace-25514/</a:t>
            </a:r>
            <a:endParaRPr lang="cs-CZ" sz="1700" i="1" u="sng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1015</TotalTime>
  <Words>646</Words>
  <Application>Microsoft Office PowerPoint</Application>
  <PresentationFormat>Předvádění na obrazovce (4:3)</PresentationFormat>
  <Paragraphs>245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Klikni na slovo, které do řady slov nepatří</vt:lpstr>
      <vt:lpstr>Klikni na slovo, které do řady slov nepatří</vt:lpstr>
      <vt:lpstr>Klikni na slovo, které do řady slov nepatří</vt:lpstr>
      <vt:lpstr>Klikni na slovo, které do řady slov nepatří</vt:lpstr>
      <vt:lpstr>Doplň y/ý/i/í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119</cp:revision>
  <dcterms:created xsi:type="dcterms:W3CDTF">2013-05-10T12:01:16Z</dcterms:created>
  <dcterms:modified xsi:type="dcterms:W3CDTF">2014-01-10T17:49:07Z</dcterms:modified>
</cp:coreProperties>
</file>