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4"/>
  </p:notesMasterIdLst>
  <p:sldIdLst>
    <p:sldId id="256" r:id="rId2"/>
    <p:sldId id="262" r:id="rId3"/>
    <p:sldId id="263" r:id="rId4"/>
    <p:sldId id="265" r:id="rId5"/>
    <p:sldId id="275" r:id="rId6"/>
    <p:sldId id="277" r:id="rId7"/>
    <p:sldId id="276" r:id="rId8"/>
    <p:sldId id="271" r:id="rId9"/>
    <p:sldId id="278" r:id="rId10"/>
    <p:sldId id="273" r:id="rId11"/>
    <p:sldId id="269" r:id="rId12"/>
    <p:sldId id="260" r:id="rId13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F3E"/>
    <a:srgbClr val="ED6113"/>
    <a:srgbClr val="FB33ED"/>
    <a:srgbClr val="FECAFA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3612" autoAdjust="0"/>
  </p:normalViewPr>
  <p:slideViewPr>
    <p:cSldViewPr>
      <p:cViewPr varScale="1">
        <p:scale>
          <a:sx n="68" d="100"/>
          <a:sy n="68" d="100"/>
        </p:scale>
        <p:origin x="-110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Český jazyk pro I. stupeň ZŠ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Markéta Žižková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Prosinec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Markéta Žižková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Prosinec 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Český jazyk pro I. stupeň ZŠ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6738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pixabay.com/cs/ml%C3%BDn-v%C4%9Btrn%C3%BD-ml%C3%BDn-v%C3%ADtr-obloha-208571/" TargetMode="External"/><Relationship Id="rId2" Type="http://schemas.openxmlformats.org/officeDocument/2006/relationships/hyperlink" Target="http://www.shutterstock.com/pic.mhtml?language=cs&amp;id=139655165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59674796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340768"/>
            <a:ext cx="7516357" cy="4824536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Inovativní pomůcka na  výuku českého jazyka ve 3. třídě – úvod do vyjmenovaných slov po l – </a:t>
            </a:r>
            <a:r>
              <a:rPr lang="cs-CZ" sz="1900" b="1" dirty="0" smtClean="0">
                <a:solidFill>
                  <a:schemeClr val="tx1"/>
                </a:solidFill>
              </a:rPr>
              <a:t>slyšet, mlýn, blýskat se</a:t>
            </a:r>
            <a:r>
              <a:rPr lang="cs-CZ" sz="1900" dirty="0" smtClean="0">
                <a:solidFill>
                  <a:schemeClr val="tx1"/>
                </a:solidFill>
              </a:rPr>
              <a:t>. Část roku – prosinec. Časová dotace – se zápisem do notýsku  - celá hodina. </a:t>
            </a: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První a druhý snímek – úvod, anotace.</a:t>
            </a: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Třetí snímek – vyjmenovaná slova po l.</a:t>
            </a: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Čtvrtý snímek – seznámení s vyjmenovaným slovem  </a:t>
            </a:r>
            <a:r>
              <a:rPr lang="cs-CZ" sz="1900" b="1" dirty="0" smtClean="0">
                <a:solidFill>
                  <a:schemeClr val="tx1"/>
                </a:solidFill>
              </a:rPr>
              <a:t>slyšet</a:t>
            </a:r>
            <a:r>
              <a:rPr lang="cs-CZ" sz="1900" dirty="0" smtClean="0">
                <a:solidFill>
                  <a:schemeClr val="tx1"/>
                </a:solidFill>
              </a:rPr>
              <a:t> – děti hledají slova příbuzná, po kliknutí na slovo vyjmenované se odkryje část obrázku. Po kliknutí na chybné slovo dojde k jeho zmizení. Po kliknutí na </a:t>
            </a:r>
            <a:r>
              <a:rPr lang="cs-CZ" sz="1900" dirty="0" err="1" smtClean="0">
                <a:solidFill>
                  <a:schemeClr val="tx1"/>
                </a:solidFill>
              </a:rPr>
              <a:t>smajlíka</a:t>
            </a:r>
            <a:r>
              <a:rPr lang="cs-CZ" sz="1900" dirty="0" smtClean="0">
                <a:solidFill>
                  <a:schemeClr val="tx1"/>
                </a:solidFill>
              </a:rPr>
              <a:t> – hypertextový odkaz.</a:t>
            </a: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Pátý snímek - seznámení s vyjmenovaným slovem </a:t>
            </a:r>
            <a:r>
              <a:rPr lang="cs-CZ" sz="1900" b="1" dirty="0" smtClean="0">
                <a:solidFill>
                  <a:schemeClr val="tx1"/>
                </a:solidFill>
              </a:rPr>
              <a:t>mlýn</a:t>
            </a:r>
            <a:r>
              <a:rPr lang="cs-CZ" sz="1900" dirty="0" smtClean="0">
                <a:solidFill>
                  <a:schemeClr val="tx1"/>
                </a:solidFill>
              </a:rPr>
              <a:t> – děti hledají slova příbuzná, po kliknutí na slovo vyjmenované se odkryje část obrázku. Po kliknutí na chybné slovo dojde k jeho zmizení.</a:t>
            </a: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Šestý snímek – výkladový - upozornění na </a:t>
            </a:r>
            <a:r>
              <a:rPr lang="cs-CZ" sz="1900" b="1" dirty="0" smtClean="0">
                <a:solidFill>
                  <a:schemeClr val="tx1"/>
                </a:solidFill>
              </a:rPr>
              <a:t>mlýn/mlít.</a:t>
            </a:r>
            <a:endParaRPr lang="cs-CZ" sz="1900" b="1" dirty="0" smtClean="0">
              <a:solidFill>
                <a:schemeClr val="tx1"/>
              </a:solidFill>
            </a:endParaRP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Sedmý snímek - seznámení s vyjmenovaným </a:t>
            </a:r>
            <a:r>
              <a:rPr lang="cs-CZ" sz="1900" dirty="0" smtClean="0">
                <a:solidFill>
                  <a:schemeClr val="tx1"/>
                </a:solidFill>
              </a:rPr>
              <a:t>slovem </a:t>
            </a:r>
            <a:r>
              <a:rPr lang="cs-CZ" sz="1900" b="1" dirty="0" smtClean="0">
                <a:solidFill>
                  <a:schemeClr val="tx1"/>
                </a:solidFill>
              </a:rPr>
              <a:t>blýskat se</a:t>
            </a:r>
            <a:r>
              <a:rPr lang="cs-CZ" sz="1900" dirty="0" smtClean="0">
                <a:solidFill>
                  <a:schemeClr val="tx1"/>
                </a:solidFill>
              </a:rPr>
              <a:t> - děti hledají slova příbuzná, po kliknutí na slovo vyjmenované se odkryje část obrázku. Po kliknutí na chybné slovo dojde k jeho zmizení.</a:t>
            </a: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Osmý snímek – děti přiřazují slova příbuzná k vyjmenovaným slovům, po kliknutí </a:t>
            </a:r>
            <a:r>
              <a:rPr lang="cs-CZ" sz="1900" dirty="0" smtClean="0">
                <a:solidFill>
                  <a:schemeClr val="tx1"/>
                </a:solidFill>
              </a:rPr>
              <a:t>– kontrola.</a:t>
            </a:r>
            <a:endParaRPr lang="cs-CZ" sz="1900" dirty="0" smtClean="0">
              <a:solidFill>
                <a:schemeClr val="tx1"/>
              </a:solidFill>
            </a:endParaRP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Devátý snímek – děti určí, které z daných slov nepatří do řady slov a kliknou na </a:t>
            </a:r>
            <a:r>
              <a:rPr lang="cs-CZ" sz="1900" dirty="0" smtClean="0">
                <a:solidFill>
                  <a:schemeClr val="tx1"/>
                </a:solidFill>
              </a:rPr>
              <a:t>ně.</a:t>
            </a:r>
            <a:endParaRPr lang="cs-CZ" sz="1900" dirty="0" smtClean="0">
              <a:solidFill>
                <a:schemeClr val="tx1"/>
              </a:solidFill>
            </a:endParaRP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Desátý snímek – doplňování y/i – možno jako pracovní list, či psát do textu, po kliknutí na vývojový diagram se zobrazí kontrola.</a:t>
            </a: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Jedenáctý snímek - zápis slov vyjmenovaných a příbuzných do </a:t>
            </a:r>
            <a:r>
              <a:rPr lang="cs-CZ" sz="1900" dirty="0" smtClean="0">
                <a:solidFill>
                  <a:schemeClr val="tx1"/>
                </a:solidFill>
              </a:rPr>
              <a:t>slovníčku.</a:t>
            </a:r>
            <a:endParaRPr lang="cs-CZ" sz="1900" dirty="0" smtClean="0">
              <a:solidFill>
                <a:schemeClr val="tx1"/>
              </a:solidFill>
            </a:endParaRP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Dvanáctý snímek </a:t>
            </a:r>
            <a:r>
              <a:rPr lang="cs-CZ" sz="1900" dirty="0" smtClean="0">
                <a:solidFill>
                  <a:schemeClr val="tx1"/>
                </a:solidFill>
              </a:rPr>
              <a:t>– zdroje.</a:t>
            </a:r>
            <a:endParaRPr lang="cs-CZ" sz="1900" dirty="0" smtClean="0">
              <a:solidFill>
                <a:schemeClr val="tx1"/>
              </a:solidFill>
            </a:endParaRPr>
          </a:p>
          <a:p>
            <a:endParaRPr lang="cs-CZ" sz="1800" dirty="0" smtClean="0">
              <a:solidFill>
                <a:schemeClr val="tx1"/>
              </a:solidFill>
            </a:endParaRPr>
          </a:p>
          <a:p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Slyšet, mlýn, blýskat se, polykat, plynout, plýtvat, vzlykat, </a:t>
            </a:r>
            <a:r>
              <a:rPr lang="cs-CZ" sz="4000" dirty="0" smtClean="0">
                <a:solidFill>
                  <a:schemeClr val="tx1"/>
                </a:solidFill>
              </a:rPr>
              <a:t>lysý, </a:t>
            </a:r>
            <a:r>
              <a:rPr lang="cs-CZ" sz="4000" dirty="0" smtClean="0">
                <a:solidFill>
                  <a:schemeClr val="tx1"/>
                </a:solidFill>
              </a:rPr>
              <a:t>lýtko, </a:t>
            </a:r>
            <a:r>
              <a:rPr lang="cs-CZ" sz="4000" dirty="0" smtClean="0">
                <a:solidFill>
                  <a:schemeClr val="tx1"/>
                </a:solidFill>
              </a:rPr>
              <a:t>lýko, lyže</a:t>
            </a:r>
            <a:r>
              <a:rPr lang="cs-CZ" sz="4000" dirty="0" smtClean="0">
                <a:solidFill>
                  <a:schemeClr val="tx1"/>
                </a:solidFill>
              </a:rPr>
              <a:t>, pelyněk, </a:t>
            </a:r>
            <a:r>
              <a:rPr lang="cs-CZ" sz="4000" dirty="0" smtClean="0">
                <a:solidFill>
                  <a:schemeClr val="tx1"/>
                </a:solidFill>
              </a:rPr>
              <a:t>plyš.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520088"/>
            <a:ext cx="8229600" cy="1252728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1"/>
                </a:solidFill>
              </a:rPr>
              <a:t>Vyjmenovaná slova po </a:t>
            </a:r>
            <a:r>
              <a:rPr lang="cs-CZ" sz="5400" b="1" dirty="0" smtClean="0">
                <a:solidFill>
                  <a:schemeClr val="tx1"/>
                </a:solidFill>
              </a:rPr>
              <a:t>l</a:t>
            </a:r>
            <a:endParaRPr lang="cs-CZ" sz="5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rázek 33" descr="sluch.jpg"/>
          <p:cNvPicPr>
            <a:picLocks noChangeAspect="1"/>
          </p:cNvPicPr>
          <p:nvPr/>
        </p:nvPicPr>
        <p:blipFill>
          <a:blip r:embed="rId2" cstate="print"/>
          <a:srcRect r="4728" b="7881"/>
          <a:stretch>
            <a:fillRect/>
          </a:stretch>
        </p:blipFill>
        <p:spPr>
          <a:xfrm>
            <a:off x="3203848" y="3113765"/>
            <a:ext cx="2448272" cy="1683387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-21712"/>
            <a:ext cx="8229600" cy="1146456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SLYŠET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23528" y="4170784"/>
            <a:ext cx="172819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osika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23528" y="2946648"/>
            <a:ext cx="172819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neslyšet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23528" y="5538936"/>
            <a:ext cx="172819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nedoslýchavý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649488" y="5517232"/>
            <a:ext cx="156247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sítko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4809728" y="5517232"/>
            <a:ext cx="156247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proslýchá se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51520" y="860519"/>
            <a:ext cx="528542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 dirty="0" smtClean="0"/>
              <a:t>Najdi slova příbuzná ke slovu </a:t>
            </a:r>
            <a:r>
              <a:rPr lang="cs-CZ" dirty="0" smtClean="0"/>
              <a:t>slyšet </a:t>
            </a:r>
            <a:r>
              <a:rPr lang="cs-CZ" dirty="0" smtClean="0"/>
              <a:t>– klikni na ně.</a:t>
            </a:r>
          </a:p>
          <a:p>
            <a:pPr marL="342900" indent="-342900">
              <a:buFontTx/>
              <a:buAutoNum type="arabicPeriod"/>
            </a:pPr>
            <a:r>
              <a:rPr lang="cs-CZ" dirty="0"/>
              <a:t>U</a:t>
            </a:r>
            <a:r>
              <a:rPr lang="cs-CZ" dirty="0" smtClean="0"/>
              <a:t>tvoř </a:t>
            </a:r>
            <a:r>
              <a:rPr lang="cs-CZ" dirty="0" smtClean="0"/>
              <a:t>s </a:t>
            </a:r>
            <a:r>
              <a:rPr lang="cs-CZ" dirty="0" smtClean="0"/>
              <a:t>nim </a:t>
            </a:r>
            <a:r>
              <a:rPr lang="cs-CZ" dirty="0" smtClean="0"/>
              <a:t>větu. </a:t>
            </a:r>
          </a:p>
          <a:p>
            <a:pPr marL="342900" indent="-342900"/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</p:txBody>
      </p:sp>
      <p:sp>
        <p:nvSpPr>
          <p:cNvPr id="20" name="Zaoblený obdélník 19"/>
          <p:cNvSpPr/>
          <p:nvPr/>
        </p:nvSpPr>
        <p:spPr>
          <a:xfrm>
            <a:off x="2577480" y="1628800"/>
            <a:ext cx="156247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prosím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7020272" y="1628800"/>
            <a:ext cx="156247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lasička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323528" y="1628800"/>
            <a:ext cx="172819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uslyšet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4737720" y="1628800"/>
            <a:ext cx="1562472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neslyšn</a:t>
            </a:r>
            <a:r>
              <a:rPr lang="cs-CZ" b="1" dirty="0">
                <a:solidFill>
                  <a:schemeClr val="tx1"/>
                </a:solidFill>
              </a:rPr>
              <a:t>ě</a:t>
            </a:r>
          </a:p>
        </p:txBody>
      </p:sp>
      <p:sp>
        <p:nvSpPr>
          <p:cNvPr id="31" name="Zaoblený obdélník 30"/>
          <p:cNvSpPr/>
          <p:nvPr/>
        </p:nvSpPr>
        <p:spPr>
          <a:xfrm>
            <a:off x="6926560" y="5517232"/>
            <a:ext cx="1656184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neslýchané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2" name="Zaoblený obdélník 31"/>
          <p:cNvSpPr/>
          <p:nvPr/>
        </p:nvSpPr>
        <p:spPr>
          <a:xfrm>
            <a:off x="6948264" y="4221088"/>
            <a:ext cx="1634480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síť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6948264" y="2996952"/>
            <a:ext cx="1634480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slýchat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7" name="Elipsa 36"/>
          <p:cNvSpPr/>
          <p:nvPr/>
        </p:nvSpPr>
        <p:spPr>
          <a:xfrm>
            <a:off x="3635896" y="2564904"/>
            <a:ext cx="1512168" cy="14401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36"/>
          <p:cNvSpPr/>
          <p:nvPr/>
        </p:nvSpPr>
        <p:spPr>
          <a:xfrm>
            <a:off x="3563888" y="3140968"/>
            <a:ext cx="1512168" cy="144016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36"/>
          <p:cNvSpPr/>
          <p:nvPr/>
        </p:nvSpPr>
        <p:spPr>
          <a:xfrm>
            <a:off x="2807804" y="2837166"/>
            <a:ext cx="1512168" cy="144016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36"/>
          <p:cNvSpPr/>
          <p:nvPr/>
        </p:nvSpPr>
        <p:spPr>
          <a:xfrm>
            <a:off x="3059832" y="4005064"/>
            <a:ext cx="1512168" cy="1440160"/>
          </a:xfrm>
          <a:prstGeom prst="ellipse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6"/>
          <p:cNvSpPr/>
          <p:nvPr/>
        </p:nvSpPr>
        <p:spPr>
          <a:xfrm>
            <a:off x="4211960" y="4005064"/>
            <a:ext cx="1512168" cy="144016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36"/>
          <p:cNvSpPr/>
          <p:nvPr/>
        </p:nvSpPr>
        <p:spPr>
          <a:xfrm>
            <a:off x="4427984" y="2708920"/>
            <a:ext cx="1512168" cy="14401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36"/>
          <p:cNvSpPr/>
          <p:nvPr/>
        </p:nvSpPr>
        <p:spPr>
          <a:xfrm>
            <a:off x="4499992" y="3326904"/>
            <a:ext cx="1512168" cy="144016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20" grpId="0" animBg="1"/>
      <p:bldP spid="27" grpId="0" animBg="1"/>
      <p:bldP spid="32" grpId="0" animBg="1"/>
      <p:bldP spid="37" grpId="0" animBg="1"/>
      <p:bldP spid="23" grpId="0" animBg="1"/>
      <p:bldP spid="24" grpId="0" animBg="1"/>
      <p:bldP spid="26" grpId="0" animBg="1"/>
      <p:bldP spid="35" grpId="0" animBg="1"/>
      <p:bldP spid="25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rázek 33" descr="mlý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3574" y="3068960"/>
            <a:ext cx="2194530" cy="1584176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-21712"/>
            <a:ext cx="8229600" cy="1146456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MLÝN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23528" y="4170784"/>
            <a:ext cx="1728192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neslyšně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23528" y="2946648"/>
            <a:ext cx="1728192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mlýnský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23528" y="5517232"/>
            <a:ext cx="1728192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mlynářka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635019" y="5517232"/>
            <a:ext cx="1562472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mlýnek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4780790" y="5517232"/>
            <a:ext cx="1562472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proslýchá se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51520" y="860519"/>
            <a:ext cx="536076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 dirty="0" smtClean="0"/>
              <a:t>Najdi slova příbuzná ke slovu </a:t>
            </a:r>
            <a:r>
              <a:rPr lang="cs-CZ" dirty="0" smtClean="0"/>
              <a:t>mlýn </a:t>
            </a:r>
            <a:r>
              <a:rPr lang="cs-CZ" dirty="0" smtClean="0"/>
              <a:t>– klikni na ně.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/>
              <a:t>Utvoř s nimi </a:t>
            </a:r>
            <a:r>
              <a:rPr lang="cs-CZ" dirty="0" smtClean="0"/>
              <a:t>větu. </a:t>
            </a:r>
          </a:p>
          <a:p>
            <a:pPr marL="342900" indent="-342900"/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</p:txBody>
      </p:sp>
      <p:sp>
        <p:nvSpPr>
          <p:cNvPr id="20" name="Zaoblený obdélník 19"/>
          <p:cNvSpPr/>
          <p:nvPr/>
        </p:nvSpPr>
        <p:spPr>
          <a:xfrm>
            <a:off x="2666256" y="1628800"/>
            <a:ext cx="1562472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mlynářský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6948264" y="1628800"/>
            <a:ext cx="1634480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mlynář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323528" y="1628800"/>
            <a:ext cx="1728192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neslyšet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4843264" y="1628800"/>
            <a:ext cx="1562472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mlýneček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6926560" y="5517232"/>
            <a:ext cx="1656184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neslýchané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2" name="Zaoblený obdélník 31"/>
          <p:cNvSpPr/>
          <p:nvPr/>
        </p:nvSpPr>
        <p:spPr>
          <a:xfrm>
            <a:off x="6948264" y="4221088"/>
            <a:ext cx="1634480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mlýnice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6948264" y="2996952"/>
            <a:ext cx="1634480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slýchat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7" name="Elipsa 36"/>
          <p:cNvSpPr/>
          <p:nvPr/>
        </p:nvSpPr>
        <p:spPr>
          <a:xfrm>
            <a:off x="3635896" y="2492896"/>
            <a:ext cx="1512168" cy="14401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36"/>
          <p:cNvSpPr/>
          <p:nvPr/>
        </p:nvSpPr>
        <p:spPr>
          <a:xfrm>
            <a:off x="2807804" y="2837166"/>
            <a:ext cx="1512168" cy="144016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36"/>
          <p:cNvSpPr/>
          <p:nvPr/>
        </p:nvSpPr>
        <p:spPr>
          <a:xfrm>
            <a:off x="4427984" y="2708920"/>
            <a:ext cx="1512168" cy="14401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36"/>
          <p:cNvSpPr/>
          <p:nvPr/>
        </p:nvSpPr>
        <p:spPr>
          <a:xfrm>
            <a:off x="3059832" y="4005064"/>
            <a:ext cx="1512168" cy="1440160"/>
          </a:xfrm>
          <a:prstGeom prst="ellipse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36"/>
          <p:cNvSpPr/>
          <p:nvPr/>
        </p:nvSpPr>
        <p:spPr>
          <a:xfrm>
            <a:off x="4499992" y="3326904"/>
            <a:ext cx="1512168" cy="144016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6"/>
          <p:cNvSpPr/>
          <p:nvPr/>
        </p:nvSpPr>
        <p:spPr>
          <a:xfrm>
            <a:off x="4211960" y="4005064"/>
            <a:ext cx="1512168" cy="144016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36"/>
          <p:cNvSpPr/>
          <p:nvPr/>
        </p:nvSpPr>
        <p:spPr>
          <a:xfrm>
            <a:off x="3563888" y="3140968"/>
            <a:ext cx="1512168" cy="1440160"/>
          </a:xfrm>
          <a:prstGeom prst="ellipse">
            <a:avLst/>
          </a:prstGeom>
          <a:solidFill>
            <a:srgbClr val="FECA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686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28" grpId="0" animBg="1"/>
      <p:bldP spid="31" grpId="0" animBg="1"/>
      <p:bldP spid="33" grpId="0" animBg="1"/>
      <p:bldP spid="37" grpId="0" animBg="1"/>
      <p:bldP spid="24" grpId="0" animBg="1"/>
      <p:bldP spid="25" grpId="0" animBg="1"/>
      <p:bldP spid="26" grpId="0" animBg="1"/>
      <p:bldP spid="29" grpId="0" animBg="1"/>
      <p:bldP spid="35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76072"/>
            <a:ext cx="8229600" cy="1252728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tx1"/>
                </a:solidFill>
              </a:rPr>
              <a:t>POZOR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18408" y="2276872"/>
            <a:ext cx="12254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MLÝN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73937" y="2276872"/>
            <a:ext cx="10583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MLÍT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3284984"/>
            <a:ext cx="33778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Př.: V dáli klape </a:t>
            </a:r>
            <a:r>
              <a:rPr lang="cs-CZ" sz="2800" b="1" dirty="0" smtClean="0">
                <a:solidFill>
                  <a:srgbClr val="FF0000"/>
                </a:solidFill>
              </a:rPr>
              <a:t>mlýn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99471" y="3287886"/>
            <a:ext cx="40655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Do mlýna nikdo nepřijíždí </a:t>
            </a:r>
          </a:p>
          <a:p>
            <a:r>
              <a:rPr lang="cs-CZ" sz="2800" b="1" i="1" dirty="0" smtClean="0">
                <a:solidFill>
                  <a:srgbClr val="FF0000"/>
                </a:solidFill>
              </a:rPr>
              <a:t>mlít</a:t>
            </a:r>
            <a:r>
              <a:rPr lang="cs-CZ" sz="2800" dirty="0" smtClean="0"/>
              <a:t> </a:t>
            </a:r>
            <a:r>
              <a:rPr lang="cs-CZ" sz="2800" dirty="0" err="1" smtClean="0"/>
              <a:t>obilý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95691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rázek 33" descr="bles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9147" y="3140968"/>
            <a:ext cx="2484981" cy="1584176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6456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BLÝSKAT SE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95536" y="4170784"/>
            <a:ext cx="1728192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neslyšně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95536" y="2946648"/>
            <a:ext cx="1728192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blýskavice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95536" y="5517232"/>
            <a:ext cx="1728192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zablýsklo se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649488" y="5517232"/>
            <a:ext cx="1562472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neblýská se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4809728" y="5517232"/>
            <a:ext cx="1562472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proslýchá se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51520" y="860519"/>
            <a:ext cx="563968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 dirty="0" smtClean="0"/>
              <a:t>Najdi slova příbuzná ke slovu </a:t>
            </a:r>
            <a:r>
              <a:rPr lang="cs-CZ" dirty="0" smtClean="0"/>
              <a:t>blýskat se– </a:t>
            </a:r>
            <a:r>
              <a:rPr lang="cs-CZ" dirty="0" smtClean="0"/>
              <a:t>klikni na ně.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/>
              <a:t>Utvoř s nimi </a:t>
            </a:r>
            <a:r>
              <a:rPr lang="cs-CZ" dirty="0" smtClean="0"/>
              <a:t>větu. </a:t>
            </a:r>
          </a:p>
          <a:p>
            <a:pPr marL="342900" indent="-342900"/>
            <a:endParaRPr lang="cs-CZ" dirty="0" smtClean="0"/>
          </a:p>
          <a:p>
            <a:pPr marL="342900" indent="-342900">
              <a:buAutoNum type="arabicPeriod"/>
            </a:pPr>
            <a:endParaRPr lang="cs-CZ" dirty="0" smtClean="0"/>
          </a:p>
        </p:txBody>
      </p:sp>
      <p:sp>
        <p:nvSpPr>
          <p:cNvPr id="20" name="Zaoblený obdélník 19"/>
          <p:cNvSpPr/>
          <p:nvPr/>
        </p:nvSpPr>
        <p:spPr>
          <a:xfrm>
            <a:off x="2721496" y="1628800"/>
            <a:ext cx="1562472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mlynářský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6969968" y="1628800"/>
            <a:ext cx="1634480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neslyšně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395536" y="1628800"/>
            <a:ext cx="1728192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blýskavý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4809728" y="1628800"/>
            <a:ext cx="1562472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blýskání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6948264" y="5517232"/>
            <a:ext cx="1656184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blýsknout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2" name="Zaoblený obdélník 31"/>
          <p:cNvSpPr/>
          <p:nvPr/>
        </p:nvSpPr>
        <p:spPr>
          <a:xfrm>
            <a:off x="6969968" y="4221088"/>
            <a:ext cx="1634480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mlýnice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6969968" y="2996952"/>
            <a:ext cx="1634480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blyští se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7" name="Elipsa 36"/>
          <p:cNvSpPr/>
          <p:nvPr/>
        </p:nvSpPr>
        <p:spPr>
          <a:xfrm>
            <a:off x="3635896" y="2543200"/>
            <a:ext cx="1512168" cy="144016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36"/>
          <p:cNvSpPr/>
          <p:nvPr/>
        </p:nvSpPr>
        <p:spPr>
          <a:xfrm>
            <a:off x="3563888" y="3212976"/>
            <a:ext cx="1512168" cy="1440160"/>
          </a:xfrm>
          <a:prstGeom prst="ellipse">
            <a:avLst/>
          </a:prstGeom>
          <a:solidFill>
            <a:srgbClr val="ED6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36"/>
          <p:cNvSpPr/>
          <p:nvPr/>
        </p:nvSpPr>
        <p:spPr>
          <a:xfrm>
            <a:off x="2807804" y="2837166"/>
            <a:ext cx="1512168" cy="144016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36"/>
          <p:cNvSpPr/>
          <p:nvPr/>
        </p:nvSpPr>
        <p:spPr>
          <a:xfrm>
            <a:off x="4427984" y="2708920"/>
            <a:ext cx="1512168" cy="1440160"/>
          </a:xfrm>
          <a:prstGeom prst="ellipse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36"/>
          <p:cNvSpPr/>
          <p:nvPr/>
        </p:nvSpPr>
        <p:spPr>
          <a:xfrm>
            <a:off x="3059832" y="3983360"/>
            <a:ext cx="1512168" cy="144016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36"/>
          <p:cNvSpPr/>
          <p:nvPr/>
        </p:nvSpPr>
        <p:spPr>
          <a:xfrm>
            <a:off x="4499992" y="3326904"/>
            <a:ext cx="1512168" cy="144016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6"/>
          <p:cNvSpPr/>
          <p:nvPr/>
        </p:nvSpPr>
        <p:spPr>
          <a:xfrm>
            <a:off x="4211960" y="4005064"/>
            <a:ext cx="1512168" cy="144016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664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20" grpId="0" animBg="1"/>
      <p:bldP spid="27" grpId="0" animBg="1"/>
      <p:bldP spid="32" grpId="0" animBg="1"/>
      <p:bldP spid="37" grpId="0" animBg="1"/>
      <p:bldP spid="23" grpId="0" animBg="1"/>
      <p:bldP spid="24" grpId="0" animBg="1"/>
      <p:bldP spid="25" grpId="0" animBg="1"/>
      <p:bldP spid="26" grpId="0" animBg="1"/>
      <p:bldP spid="29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6244455" y="2556890"/>
            <a:ext cx="1648208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nedoslýchavý</a:t>
            </a:r>
            <a:endParaRPr lang="cs-CZ" sz="20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504056"/>
            <a:ext cx="8435280" cy="1196752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chemeClr val="tx1"/>
                </a:solidFill>
              </a:rPr>
              <a:t>1. </a:t>
            </a:r>
            <a:r>
              <a:rPr lang="cs-CZ" sz="2400" b="1" dirty="0" smtClean="0">
                <a:solidFill>
                  <a:schemeClr val="tx1"/>
                </a:solidFill>
              </a:rPr>
              <a:t>Řekni, </a:t>
            </a:r>
            <a:r>
              <a:rPr lang="cs-CZ" sz="2400" b="1" dirty="0" smtClean="0">
                <a:solidFill>
                  <a:schemeClr val="tx1"/>
                </a:solidFill>
              </a:rPr>
              <a:t>ke kterým slovům vyjmenovaným patří slova příbuzná.</a:t>
            </a:r>
            <a:br>
              <a:rPr lang="cs-CZ" sz="2400" b="1" dirty="0" smtClean="0">
                <a:solidFill>
                  <a:schemeClr val="tx1"/>
                </a:solidFill>
              </a:rPr>
            </a:br>
            <a:r>
              <a:rPr lang="cs-CZ" sz="2400" b="1" dirty="0" smtClean="0">
                <a:solidFill>
                  <a:schemeClr val="tx1"/>
                </a:solidFill>
              </a:rPr>
              <a:t>2. Pro kontrolu na ně klikni. 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1988840"/>
            <a:ext cx="43375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SLYŠET: _________________________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3460938"/>
            <a:ext cx="43292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MLÝN :__________________________</a:t>
            </a:r>
            <a:endParaRPr lang="cs-CZ" sz="2000" b="1" dirty="0"/>
          </a:p>
        </p:txBody>
      </p:sp>
      <p:sp>
        <p:nvSpPr>
          <p:cNvPr id="7" name="Obdélník 6"/>
          <p:cNvSpPr/>
          <p:nvPr/>
        </p:nvSpPr>
        <p:spPr>
          <a:xfrm>
            <a:off x="611560" y="5219908"/>
            <a:ext cx="48633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/>
              <a:t>BLÝSKAT SE: _________________________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213998" y="1844824"/>
            <a:ext cx="12907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blýskavice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290141" y="3268956"/>
            <a:ext cx="11817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mlynářka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372200" y="3981022"/>
            <a:ext cx="1015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mlýnice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20506" y="4693088"/>
            <a:ext cx="14638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neblýská se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414120" y="5405154"/>
            <a:ext cx="1614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proslýchá se</a:t>
            </a:r>
            <a:endParaRPr lang="cs-CZ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34043E-6 L -0.45208 0.4849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00" y="2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04255E-6 L -0.26909 0.0700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00" y="3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33333E-6 L -0.51302 -0.0909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60" y="-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32899 -0.5062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58" y="-2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5.3469E-6 L -0.4882 0.02104 " pathEditMode="relative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-0.33889 -0.0886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44" y="-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Klikni na slovo, které do řady slov nepatří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2276872"/>
            <a:ext cx="20842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nedoslýchavý,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27984" y="2276872"/>
            <a:ext cx="9188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sítko,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20072" y="2276872"/>
            <a:ext cx="1170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slýchat,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3429000"/>
            <a:ext cx="1433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blýskavý, 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79712" y="3429000"/>
            <a:ext cx="13195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blížit se, 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131840" y="3429000"/>
            <a:ext cx="1656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blýskavice, 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2687" y="4725144"/>
            <a:ext cx="7729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mlít,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403648" y="4725144"/>
            <a:ext cx="1521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mlynářka, 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27784" y="2276872"/>
            <a:ext cx="20246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proslýchá se,</a:t>
            </a: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300192" y="2276872"/>
            <a:ext cx="14532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neslyšně</a:t>
            </a:r>
          </a:p>
          <a:p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637430" y="3429000"/>
            <a:ext cx="1811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zablýsklo se,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366512" y="3429000"/>
            <a:ext cx="1229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blyští se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843808" y="4725144"/>
            <a:ext cx="13260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mlýnice, 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067944" y="4725144"/>
            <a:ext cx="1382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mlýnský, 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292080" y="4725144"/>
            <a:ext cx="1491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mlýneček</a:t>
            </a:r>
            <a:r>
              <a:rPr lang="cs-CZ" sz="2400" dirty="0" smtClean="0"/>
              <a:t>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9371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0382 0.00718 L -0.00382 -0.06504 " pathEditMode="relative" rAng="0" ptsTypes="AA">
                                      <p:cBhvr>
                                        <p:cTn id="1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1" y="1412776"/>
            <a:ext cx="7668840" cy="1944216"/>
          </a:xfrm>
        </p:spPr>
        <p:txBody>
          <a:bodyPr>
            <a:noAutofit/>
          </a:bodyPr>
          <a:lstStyle/>
          <a:p>
            <a:pPr algn="just"/>
            <a:r>
              <a:rPr lang="cs-CZ" dirty="0" err="1" smtClean="0">
                <a:solidFill>
                  <a:schemeClr val="tx1"/>
                </a:solidFill>
              </a:rPr>
              <a:t>Hl_na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ml_nářka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sl_chat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bl_skání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s_tko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nesl_šně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l_tost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nebl_ská</a:t>
            </a:r>
            <a:r>
              <a:rPr lang="cs-CZ" dirty="0" smtClean="0">
                <a:solidFill>
                  <a:schemeClr val="tx1"/>
                </a:solidFill>
              </a:rPr>
              <a:t> se, </a:t>
            </a:r>
            <a:r>
              <a:rPr lang="cs-CZ" dirty="0" err="1" smtClean="0">
                <a:solidFill>
                  <a:schemeClr val="tx1"/>
                </a:solidFill>
              </a:rPr>
              <a:t>hl_dka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pros_m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sl_b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nesl_šící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nesl_chané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uml_t</a:t>
            </a:r>
            <a:r>
              <a:rPr lang="cs-CZ" dirty="0" smtClean="0">
                <a:solidFill>
                  <a:schemeClr val="tx1"/>
                </a:solidFill>
              </a:rPr>
              <a:t> ořechy, </a:t>
            </a:r>
            <a:r>
              <a:rPr lang="cs-CZ" dirty="0" err="1" smtClean="0">
                <a:solidFill>
                  <a:schemeClr val="tx1"/>
                </a:solidFill>
              </a:rPr>
              <a:t>měs_c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bl_skavice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s_lák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přes_vat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ml_nářka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l_stek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ml_nice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ul_ta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tul_pán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Doplň y/i.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99592" y="7034624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/>
              <a:t>Hl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na</a:t>
            </a:r>
            <a:r>
              <a:rPr lang="cs-CZ" sz="2400" dirty="0"/>
              <a:t>, </a:t>
            </a:r>
            <a:r>
              <a:rPr lang="cs-CZ" sz="2400" dirty="0" smtClean="0"/>
              <a:t>ml</a:t>
            </a:r>
            <a:r>
              <a:rPr lang="cs-CZ" sz="2400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nářka</a:t>
            </a:r>
            <a:r>
              <a:rPr lang="cs-CZ" sz="2400" dirty="0"/>
              <a:t>, </a:t>
            </a:r>
            <a:r>
              <a:rPr lang="cs-CZ" sz="2400" dirty="0" smtClean="0"/>
              <a:t>sl</a:t>
            </a:r>
            <a:r>
              <a:rPr lang="cs-CZ" sz="2400" dirty="0" smtClean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chat</a:t>
            </a:r>
            <a:r>
              <a:rPr lang="cs-CZ" sz="2400" dirty="0"/>
              <a:t>, </a:t>
            </a:r>
            <a:r>
              <a:rPr lang="cs-CZ" sz="2400" dirty="0" smtClean="0"/>
              <a:t>bl</a:t>
            </a:r>
            <a:r>
              <a:rPr lang="cs-CZ" sz="2400" dirty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skání</a:t>
            </a:r>
            <a:r>
              <a:rPr lang="cs-CZ" sz="2400" dirty="0"/>
              <a:t>, </a:t>
            </a:r>
            <a:r>
              <a:rPr lang="cs-CZ" sz="2400" dirty="0" smtClean="0"/>
              <a:t>s</a:t>
            </a:r>
            <a:r>
              <a:rPr lang="cs-CZ" sz="2400" dirty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tko</a:t>
            </a:r>
            <a:r>
              <a:rPr lang="cs-CZ" sz="2400" dirty="0"/>
              <a:t>, </a:t>
            </a:r>
            <a:r>
              <a:rPr lang="cs-CZ" sz="2400" dirty="0" smtClean="0"/>
              <a:t>nesl</a:t>
            </a:r>
            <a:r>
              <a:rPr lang="cs-CZ" sz="2400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šně</a:t>
            </a:r>
            <a:r>
              <a:rPr lang="cs-CZ" sz="2400" dirty="0"/>
              <a:t>, </a:t>
            </a:r>
            <a:r>
              <a:rPr lang="cs-CZ" sz="2400" dirty="0" smtClean="0"/>
              <a:t>l</a:t>
            </a:r>
            <a:r>
              <a:rPr lang="cs-CZ" sz="2400" dirty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tost</a:t>
            </a:r>
            <a:r>
              <a:rPr lang="cs-CZ" sz="2400" dirty="0"/>
              <a:t>, </a:t>
            </a:r>
            <a:r>
              <a:rPr lang="cs-CZ" sz="2400" dirty="0" smtClean="0"/>
              <a:t>nebl</a:t>
            </a:r>
            <a:r>
              <a:rPr lang="cs-CZ" sz="2400" dirty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ská </a:t>
            </a:r>
            <a:r>
              <a:rPr lang="cs-CZ" sz="2400" dirty="0"/>
              <a:t>se, </a:t>
            </a:r>
            <a:r>
              <a:rPr lang="cs-CZ" sz="2400" dirty="0" smtClean="0"/>
              <a:t>hl</a:t>
            </a:r>
            <a:r>
              <a:rPr lang="cs-CZ" sz="2400" dirty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dka</a:t>
            </a:r>
            <a:r>
              <a:rPr lang="cs-CZ" sz="2400" dirty="0"/>
              <a:t>, </a:t>
            </a:r>
            <a:r>
              <a:rPr lang="cs-CZ" sz="2400" dirty="0" smtClean="0"/>
              <a:t>pros</a:t>
            </a:r>
            <a:r>
              <a:rPr lang="cs-CZ" sz="2400" dirty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m</a:t>
            </a:r>
            <a:r>
              <a:rPr lang="cs-CZ" sz="2400" dirty="0"/>
              <a:t>, </a:t>
            </a:r>
            <a:r>
              <a:rPr lang="cs-CZ" sz="2400" dirty="0" smtClean="0"/>
              <a:t>sl</a:t>
            </a:r>
            <a:r>
              <a:rPr lang="cs-CZ" sz="2400" dirty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b</a:t>
            </a:r>
            <a:r>
              <a:rPr lang="cs-CZ" sz="2400" dirty="0"/>
              <a:t>, </a:t>
            </a:r>
            <a:r>
              <a:rPr lang="cs-CZ" sz="2400" dirty="0" smtClean="0"/>
              <a:t>nesl</a:t>
            </a:r>
            <a:r>
              <a:rPr lang="cs-CZ" sz="2400" dirty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šící</a:t>
            </a:r>
            <a:r>
              <a:rPr lang="cs-CZ" sz="2400" dirty="0"/>
              <a:t>, </a:t>
            </a:r>
            <a:r>
              <a:rPr lang="cs-CZ" sz="2400" dirty="0" smtClean="0"/>
              <a:t>nesl</a:t>
            </a:r>
            <a:r>
              <a:rPr lang="cs-CZ" sz="2400" dirty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chané</a:t>
            </a:r>
            <a:r>
              <a:rPr lang="cs-CZ" sz="2400" dirty="0"/>
              <a:t>, </a:t>
            </a:r>
            <a:r>
              <a:rPr lang="cs-CZ" sz="2400" dirty="0" smtClean="0"/>
              <a:t>uml</a:t>
            </a:r>
            <a:r>
              <a:rPr lang="cs-CZ" sz="2400" dirty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t </a:t>
            </a:r>
            <a:r>
              <a:rPr lang="cs-CZ" sz="2400" dirty="0"/>
              <a:t>ořechy, </a:t>
            </a:r>
            <a:r>
              <a:rPr lang="cs-CZ" sz="2400" dirty="0" smtClean="0"/>
              <a:t>měs</a:t>
            </a:r>
            <a:r>
              <a:rPr lang="cs-CZ" sz="2400" dirty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c</a:t>
            </a:r>
            <a:r>
              <a:rPr lang="cs-CZ" sz="2400" dirty="0"/>
              <a:t>, </a:t>
            </a:r>
            <a:r>
              <a:rPr lang="cs-CZ" sz="2400" dirty="0" smtClean="0"/>
              <a:t>bl</a:t>
            </a:r>
            <a:r>
              <a:rPr lang="cs-CZ" sz="2400" dirty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skavice</a:t>
            </a:r>
            <a:r>
              <a:rPr lang="cs-CZ" sz="2400" dirty="0"/>
              <a:t>, </a:t>
            </a:r>
            <a:r>
              <a:rPr lang="cs-CZ" sz="2400" dirty="0" smtClean="0"/>
              <a:t>s</a:t>
            </a:r>
            <a:r>
              <a:rPr lang="cs-CZ" sz="2400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lák</a:t>
            </a:r>
            <a:r>
              <a:rPr lang="cs-CZ" sz="2400" dirty="0"/>
              <a:t>, </a:t>
            </a:r>
            <a:r>
              <a:rPr lang="cs-CZ" sz="2400" dirty="0" smtClean="0"/>
              <a:t>přes</a:t>
            </a:r>
            <a:r>
              <a:rPr lang="cs-CZ" sz="2400" dirty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vat</a:t>
            </a:r>
            <a:r>
              <a:rPr lang="cs-CZ" sz="2400" dirty="0"/>
              <a:t>, </a:t>
            </a:r>
            <a:r>
              <a:rPr lang="cs-CZ" sz="2400" dirty="0" smtClean="0"/>
              <a:t>ml</a:t>
            </a:r>
            <a:r>
              <a:rPr lang="cs-CZ" sz="2400" dirty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nářka</a:t>
            </a:r>
            <a:r>
              <a:rPr lang="cs-CZ" sz="2400" dirty="0"/>
              <a:t>, </a:t>
            </a:r>
            <a:r>
              <a:rPr lang="cs-CZ" sz="2400" dirty="0" smtClean="0"/>
              <a:t>l</a:t>
            </a:r>
            <a:r>
              <a:rPr lang="cs-CZ" sz="2400" dirty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stek</a:t>
            </a:r>
            <a:r>
              <a:rPr lang="cs-CZ" sz="2400" dirty="0"/>
              <a:t>, </a:t>
            </a:r>
            <a:r>
              <a:rPr lang="cs-CZ" sz="2400" dirty="0" smtClean="0"/>
              <a:t>ml</a:t>
            </a:r>
            <a:r>
              <a:rPr lang="cs-CZ" sz="2400" dirty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nice</a:t>
            </a:r>
            <a:r>
              <a:rPr lang="cs-CZ" sz="2400" dirty="0"/>
              <a:t>, </a:t>
            </a:r>
            <a:r>
              <a:rPr lang="cs-CZ" sz="2400" dirty="0" smtClean="0"/>
              <a:t>ul</a:t>
            </a:r>
            <a:r>
              <a:rPr lang="cs-CZ" sz="2400" dirty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ta</a:t>
            </a:r>
            <a:r>
              <a:rPr lang="cs-CZ" sz="2400" dirty="0"/>
              <a:t>, </a:t>
            </a:r>
            <a:r>
              <a:rPr lang="cs-CZ" sz="2400" dirty="0" smtClean="0"/>
              <a:t>tul</a:t>
            </a:r>
            <a:r>
              <a:rPr lang="cs-CZ" sz="2400" dirty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pán</a:t>
            </a:r>
            <a:r>
              <a:rPr lang="cs-CZ" sz="2400" dirty="0"/>
              <a:t>.</a:t>
            </a:r>
          </a:p>
        </p:txBody>
      </p:sp>
      <p:sp>
        <p:nvSpPr>
          <p:cNvPr id="7" name="Vývojový diagram: příprava 6"/>
          <p:cNvSpPr/>
          <p:nvPr/>
        </p:nvSpPr>
        <p:spPr>
          <a:xfrm>
            <a:off x="251520" y="3501008"/>
            <a:ext cx="1872208" cy="612648"/>
          </a:xfrm>
          <a:prstGeom prst="flowChartPreparat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Kontrola  klikni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L -0.004 -0.377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1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520088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Zapiš si do slovníčku slovo vyjmenované a k němu slova příbuzná.</a:t>
            </a:r>
            <a:br>
              <a:rPr lang="cs-CZ" sz="2800" b="1" dirty="0" smtClean="0">
                <a:solidFill>
                  <a:schemeClr val="tx1"/>
                </a:solidFill>
              </a:rPr>
            </a:br>
            <a:r>
              <a:rPr lang="cs-CZ" sz="2800" b="1" dirty="0" smtClean="0">
                <a:solidFill>
                  <a:schemeClr val="tx1"/>
                </a:solidFill>
              </a:rPr>
              <a:t/>
            </a:r>
            <a:br>
              <a:rPr lang="cs-CZ" sz="2800" b="1" dirty="0" smtClean="0">
                <a:solidFill>
                  <a:schemeClr val="tx1"/>
                </a:solidFill>
              </a:rPr>
            </a:b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846545" y="1628800"/>
            <a:ext cx="11343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SLYŠET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3877803" y="3429000"/>
            <a:ext cx="9644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MLÝN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3851920" y="5013176"/>
            <a:ext cx="17569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BLÝSKAT SE</a:t>
            </a:r>
            <a:endParaRPr lang="cs-CZ" sz="2400" b="1" dirty="0"/>
          </a:p>
        </p:txBody>
      </p:sp>
      <p:pic>
        <p:nvPicPr>
          <p:cNvPr id="1026" name="Picture 2" descr="Dům, Domácí, Málo, Lampy, Budova, Architektura, Okno"/>
          <p:cNvPicPr>
            <a:picLocks noChangeAspect="1" noChangeArrowheads="1"/>
          </p:cNvPicPr>
          <p:nvPr/>
        </p:nvPicPr>
        <p:blipFill>
          <a:blip r:embed="rId2" cstate="print"/>
          <a:srcRect r="4145" b="12516"/>
          <a:stretch>
            <a:fillRect/>
          </a:stretch>
        </p:blipFill>
        <p:spPr bwMode="auto">
          <a:xfrm>
            <a:off x="644753" y="1918350"/>
            <a:ext cx="1550983" cy="1006594"/>
          </a:xfrm>
          <a:prstGeom prst="rect">
            <a:avLst/>
          </a:prstGeom>
          <a:noFill/>
        </p:spPr>
      </p:pic>
      <p:pic>
        <p:nvPicPr>
          <p:cNvPr id="1028" name="Picture 4" descr="Asociace, Společenství, Skupina, Schůzka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83569" y="3612284"/>
            <a:ext cx="1512166" cy="1091594"/>
          </a:xfrm>
          <a:prstGeom prst="rect">
            <a:avLst/>
          </a:prstGeom>
          <a:noFill/>
        </p:spPr>
      </p:pic>
      <p:pic>
        <p:nvPicPr>
          <p:cNvPr id="1030" name="Picture 6" descr="Byt, Čištění, Kreslený Film, Děvč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83568" y="5186959"/>
            <a:ext cx="1584176" cy="1009912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2557600" y="2132856"/>
            <a:ext cx="59666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uslyšet, neslyšet, nedoslýchavý, proslýchá se, slýchat,</a:t>
            </a:r>
          </a:p>
          <a:p>
            <a:r>
              <a:rPr lang="cs-CZ" sz="2000" dirty="0" smtClean="0"/>
              <a:t>slyšitelnost, neslyšně, neslýchané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557600" y="3933056"/>
            <a:ext cx="61157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mlýnský, mlýnek, </a:t>
            </a:r>
            <a:r>
              <a:rPr lang="cs-CZ" sz="2000" dirty="0" err="1" smtClean="0"/>
              <a:t>mlýneček</a:t>
            </a:r>
            <a:r>
              <a:rPr lang="cs-CZ" sz="2000" dirty="0" smtClean="0"/>
              <a:t>, mlynář, mlynářka, mlýnice,</a:t>
            </a:r>
          </a:p>
          <a:p>
            <a:r>
              <a:rPr lang="cs-CZ" sz="2000" dirty="0" smtClean="0"/>
              <a:t>mlynářský, mlýnice, mlynařík dlouhoocasý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57599" y="5589240"/>
            <a:ext cx="61157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blýskavý, blýskání, blýskavice, zablýsklo se, neblýská se, blýsknout, blyští se</a:t>
            </a:r>
            <a:endParaRPr lang="cs-CZ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268760"/>
            <a:ext cx="7408333" cy="4896544"/>
          </a:xfrm>
        </p:spPr>
        <p:txBody>
          <a:bodyPr>
            <a:normAutofit/>
          </a:bodyPr>
          <a:lstStyle/>
          <a:p>
            <a:r>
              <a:rPr lang="cs-CZ" i="1" u="sng" dirty="0" smtClean="0"/>
              <a:t>Použitá literatura: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Vyjmenovaná slova hravě – nově. </a:t>
            </a:r>
            <a:r>
              <a:rPr lang="cs-CZ" sz="1600" dirty="0" err="1" smtClean="0">
                <a:solidFill>
                  <a:schemeClr val="tx1"/>
                </a:solidFill>
              </a:rPr>
              <a:t>PaeDr</a:t>
            </a:r>
            <a:r>
              <a:rPr lang="cs-CZ" sz="1600" dirty="0" smtClean="0">
                <a:solidFill>
                  <a:schemeClr val="tx1"/>
                </a:solidFill>
              </a:rPr>
              <a:t>. Hana </a:t>
            </a:r>
            <a:r>
              <a:rPr lang="cs-CZ" sz="1600" dirty="0" err="1" smtClean="0">
                <a:solidFill>
                  <a:schemeClr val="tx1"/>
                </a:solidFill>
              </a:rPr>
              <a:t>Mühlhauserová</a:t>
            </a:r>
            <a:r>
              <a:rPr lang="cs-CZ" sz="1600" dirty="0" smtClean="0">
                <a:solidFill>
                  <a:schemeClr val="tx1"/>
                </a:solidFill>
              </a:rPr>
              <a:t>. Nová škola.</a:t>
            </a:r>
          </a:p>
          <a:p>
            <a:endParaRPr lang="cs-CZ" sz="1200" dirty="0"/>
          </a:p>
          <a:p>
            <a:r>
              <a:rPr lang="cs-CZ" i="1" u="sng" dirty="0" smtClean="0"/>
              <a:t>Internetové odkazy:</a:t>
            </a:r>
          </a:p>
          <a:p>
            <a:r>
              <a:rPr lang="pl-PL" sz="1600" dirty="0" smtClean="0">
                <a:solidFill>
                  <a:schemeClr val="tx1"/>
                </a:solidFill>
              </a:rPr>
              <a:t>OLLYY. </a:t>
            </a:r>
            <a:r>
              <a:rPr lang="pl-PL" sz="1600" i="1" dirty="0" smtClean="0">
                <a:solidFill>
                  <a:schemeClr val="tx1"/>
                </a:solidFill>
              </a:rPr>
              <a:t>http://www.shutterstock.com/</a:t>
            </a:r>
            <a:r>
              <a:rPr lang="pl-PL" sz="1600" dirty="0" smtClean="0">
                <a:solidFill>
                  <a:schemeClr val="tx1"/>
                </a:solidFill>
              </a:rPr>
              <a:t> [online]. [cit. 7.12.2013]. Dostupný na WWW: </a:t>
            </a:r>
            <a:r>
              <a:rPr lang="pl-PL" sz="1600" dirty="0" smtClean="0">
                <a:hlinkClick r:id="rId2"/>
              </a:rPr>
              <a:t>http://www.shutterstock.com/pic.mhtml?language=cs&amp;id=139655165</a:t>
            </a:r>
            <a:endParaRPr lang="pl-PL" sz="1600" dirty="0" smtClean="0"/>
          </a:p>
          <a:p>
            <a:r>
              <a:rPr lang="pl-PL" sz="1600" dirty="0" smtClean="0">
                <a:solidFill>
                  <a:schemeClr val="tx1"/>
                </a:solidFill>
              </a:rPr>
              <a:t>NEUVEDEN. </a:t>
            </a:r>
            <a:r>
              <a:rPr lang="pl-PL" sz="1600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600" dirty="0" smtClean="0">
                <a:solidFill>
                  <a:schemeClr val="tx1"/>
                </a:solidFill>
              </a:rPr>
              <a:t> [online]. [cit. 7.12.2013]. Dostupný na WWW: </a:t>
            </a:r>
            <a:r>
              <a:rPr lang="pl-PL" sz="1600" dirty="0" smtClean="0">
                <a:hlinkClick r:id="rId3"/>
              </a:rPr>
              <a:t>http://pixabay.com/cs/ml%C3%BDn-v%C4%9Btrn%C3%BD-ml%C3%BDn-v%C3%ADtr-obloha-208571/</a:t>
            </a:r>
            <a:endParaRPr lang="pl-PL" sz="1600" dirty="0" smtClean="0"/>
          </a:p>
          <a:p>
            <a:r>
              <a:rPr lang="pl-PL" sz="1600" dirty="0" smtClean="0">
                <a:solidFill>
                  <a:schemeClr val="tx1"/>
                </a:solidFill>
              </a:rPr>
              <a:t>NEUVEDEN. </a:t>
            </a:r>
            <a:r>
              <a:rPr lang="pl-PL" sz="1600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600" dirty="0" smtClean="0">
                <a:solidFill>
                  <a:schemeClr val="tx1"/>
                </a:solidFill>
              </a:rPr>
              <a:t> [online]. [cit. 7.12.2013]. Dostupný na WWW:</a:t>
            </a:r>
            <a:r>
              <a:rPr lang="pl-PL" sz="1600" dirty="0" smtClean="0"/>
              <a:t> </a:t>
            </a:r>
            <a:r>
              <a:rPr lang="pl-PL" sz="16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http://pixabay.com/cs/norman-oklahoma-blesk-nebezpe%C4%8Dn%C3%A9-79860</a:t>
            </a:r>
            <a:r>
              <a:rPr lang="pl-PL" sz="1600" dirty="0" smtClean="0"/>
              <a:t>/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1665</TotalTime>
  <Words>712</Words>
  <Application>Microsoft Office PowerPoint</Application>
  <PresentationFormat>Předvádění na obrazovce (4:3)</PresentationFormat>
  <Paragraphs>132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Vlnění</vt:lpstr>
      <vt:lpstr>Základní škola a Mateřská škola Bílá Třemešná, okres Trutnov</vt:lpstr>
      <vt:lpstr>Anotace</vt:lpstr>
      <vt:lpstr>Vyjmenovaná slova po l</vt:lpstr>
      <vt:lpstr>SLYŠET</vt:lpstr>
      <vt:lpstr>MLÝN</vt:lpstr>
      <vt:lpstr>POZOR</vt:lpstr>
      <vt:lpstr>BLÝSKAT SE</vt:lpstr>
      <vt:lpstr>1. Řekni, ke kterým slovům vyjmenovaným patří slova příbuzná. 2. Pro kontrolu na ně klikni.  </vt:lpstr>
      <vt:lpstr>Klikni na slovo, které do řady slov nepatří</vt:lpstr>
      <vt:lpstr>Doplň y/i.</vt:lpstr>
      <vt:lpstr>Zapiš si do slovníčku slovo vyjmenované a k němu slova příbuzná.  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Markéta Žižková</cp:lastModifiedBy>
  <cp:revision>191</cp:revision>
  <cp:lastPrinted>2013-11-18T06:49:07Z</cp:lastPrinted>
  <dcterms:created xsi:type="dcterms:W3CDTF">2013-05-10T12:01:16Z</dcterms:created>
  <dcterms:modified xsi:type="dcterms:W3CDTF">2014-01-10T18:10:53Z</dcterms:modified>
</cp:coreProperties>
</file>