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63" r:id="rId4"/>
    <p:sldId id="282" r:id="rId5"/>
    <p:sldId id="283" r:id="rId6"/>
    <p:sldId id="286" r:id="rId7"/>
    <p:sldId id="284" r:id="rId8"/>
    <p:sldId id="289" r:id="rId9"/>
    <p:sldId id="287" r:id="rId10"/>
    <p:sldId id="271" r:id="rId11"/>
    <p:sldId id="278" r:id="rId12"/>
    <p:sldId id="273" r:id="rId13"/>
    <p:sldId id="269" r:id="rId14"/>
    <p:sldId id="260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2F3E"/>
    <a:srgbClr val="00CC00"/>
    <a:srgbClr val="0548DD"/>
    <a:srgbClr val="FF6600"/>
    <a:srgbClr val="FFFF00"/>
    <a:srgbClr val="44EE7D"/>
    <a:srgbClr val="3AF4DE"/>
    <a:srgbClr val="FFFF66"/>
    <a:srgbClr val="E185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1597" autoAdjust="0"/>
  </p:normalViewPr>
  <p:slideViewPr>
    <p:cSldViewPr>
      <p:cViewPr>
        <p:scale>
          <a:sx n="73" d="100"/>
          <a:sy n="73" d="100"/>
        </p:scale>
        <p:origin x="-954" y="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I.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Prosinec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Prosinec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I.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73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mark-lid%C3%A9-%C5%A1%C5%A5astn%C3%BD-konverzace-tv%C3%A1%C5%99e-25527/" TargetMode="External"/><Relationship Id="rId2" Type="http://schemas.openxmlformats.org/officeDocument/2006/relationships/hyperlink" Target="http://pixabay.com/cs/o%C4%8Di-%C4%8Derven%C3%A1-%C4%8Dern%C3%A1-%C5%BElut%C3%A1-%C5%A1%C5%A5astn%C3%BD-34647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lyska-fulica-atra-ralle-vodn%C3%AD-pt%C3%A1k-75914/" TargetMode="External"/><Relationship Id="rId4" Type="http://schemas.openxmlformats.org/officeDocument/2006/relationships/hyperlink" Target="http://pixabay.com/cs/d%C4%9Bti-d%C3%ADt%C4%9B-plakat-pl%C3%A1%C4%8D-smutn%C3%BD-16134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967479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980728"/>
            <a:ext cx="7948405" cy="5688632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Inovativní pomůcka </a:t>
            </a:r>
            <a:r>
              <a:rPr lang="cs-CZ" sz="1900" dirty="0" smtClean="0">
                <a:solidFill>
                  <a:schemeClr val="tx1"/>
                </a:solidFill>
              </a:rPr>
              <a:t>k výuce českého </a:t>
            </a:r>
            <a:r>
              <a:rPr lang="cs-CZ" sz="1900" dirty="0" smtClean="0">
                <a:solidFill>
                  <a:schemeClr val="tx1"/>
                </a:solidFill>
              </a:rPr>
              <a:t>jazyka ve 3. </a:t>
            </a:r>
            <a:r>
              <a:rPr lang="cs-CZ" sz="1900" dirty="0" smtClean="0">
                <a:solidFill>
                  <a:schemeClr val="tx1"/>
                </a:solidFill>
              </a:rPr>
              <a:t>třídě základní školy </a:t>
            </a:r>
            <a:r>
              <a:rPr lang="cs-CZ" sz="1900" dirty="0" smtClean="0">
                <a:solidFill>
                  <a:schemeClr val="tx1"/>
                </a:solidFill>
              </a:rPr>
              <a:t>– úvod do vyjmenovaných slov po l – </a:t>
            </a:r>
            <a:r>
              <a:rPr lang="cs-CZ" sz="1900" b="1" dirty="0" smtClean="0">
                <a:solidFill>
                  <a:schemeClr val="tx1"/>
                </a:solidFill>
              </a:rPr>
              <a:t>vzlykat, lysý, lýtko, lýko</a:t>
            </a:r>
            <a:r>
              <a:rPr lang="cs-CZ" sz="1900" dirty="0" smtClean="0">
                <a:solidFill>
                  <a:schemeClr val="tx1"/>
                </a:solidFill>
              </a:rPr>
              <a:t>. Část roku – prosinec. Časová dotace – se zápisem do notýsku  - celá hodina, lze rozdělit a zařadit do 2 vyučovacích hodin.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První a druhý snímek – úvod, anotace.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Třetí snímek – vyjmenovaná slova po l.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Čtvrtý snímek –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vzlykat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vyjmenované se odkryje část obrázku. Po kliknutí na chybné slovo dojde k jeho zmizení. 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Pátý snímek - seznámení s vyjmenovaným slovem </a:t>
            </a:r>
            <a:r>
              <a:rPr lang="cs-CZ" sz="1900" b="1" dirty="0" smtClean="0">
                <a:solidFill>
                  <a:schemeClr val="tx1"/>
                </a:solidFill>
              </a:rPr>
              <a:t>lysý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vyjmenované se odkryje část obrázku. Po kliknutí na chybné slovo dojde k jeho zmizení.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Šestý </a:t>
            </a:r>
            <a:r>
              <a:rPr lang="cs-CZ" sz="1900" dirty="0" smtClean="0">
                <a:solidFill>
                  <a:schemeClr val="tx1"/>
                </a:solidFill>
              </a:rPr>
              <a:t>snímek – upozornění na </a:t>
            </a:r>
            <a:r>
              <a:rPr lang="cs-CZ" sz="1900" b="1" dirty="0" smtClean="0">
                <a:solidFill>
                  <a:schemeClr val="tx1"/>
                </a:solidFill>
              </a:rPr>
              <a:t>lysá/lísá.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Sedmý snímek -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lýtko</a:t>
            </a:r>
            <a:r>
              <a:rPr lang="cs-CZ" sz="1900" dirty="0" smtClean="0">
                <a:solidFill>
                  <a:schemeClr val="tx1"/>
                </a:solidFill>
              </a:rPr>
              <a:t> - děti hledají slova příbuzná, po kliknutí na slovo vyjmenované se odkryje část obrázku. Po kliknutí na chybné slovo dojde k jeho zmizení.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Osmý </a:t>
            </a:r>
            <a:r>
              <a:rPr lang="cs-CZ" sz="1900" dirty="0">
                <a:solidFill>
                  <a:schemeClr val="tx1"/>
                </a:solidFill>
              </a:rPr>
              <a:t>snímek -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lýko</a:t>
            </a:r>
            <a:r>
              <a:rPr lang="cs-CZ" sz="1900" dirty="0" smtClean="0">
                <a:solidFill>
                  <a:schemeClr val="tx1"/>
                </a:solidFill>
              </a:rPr>
              <a:t> </a:t>
            </a:r>
            <a:r>
              <a:rPr lang="cs-CZ" sz="1900" dirty="0">
                <a:solidFill>
                  <a:schemeClr val="tx1"/>
                </a:solidFill>
              </a:rPr>
              <a:t>- děti hledají slova příbuzná, po kliknutí na slovo vyjmenované se odkryje část obrázku. Po kliknutí na chybné slovo dojde k jeho zmizení</a:t>
            </a:r>
            <a:r>
              <a:rPr lang="cs-CZ" sz="19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Devátý </a:t>
            </a:r>
            <a:r>
              <a:rPr lang="cs-CZ" sz="1900" dirty="0">
                <a:solidFill>
                  <a:schemeClr val="tx1"/>
                </a:solidFill>
              </a:rPr>
              <a:t>snímek – upozornění na </a:t>
            </a:r>
            <a:r>
              <a:rPr lang="cs-CZ" sz="1900" b="1" dirty="0" smtClean="0">
                <a:solidFill>
                  <a:schemeClr val="tx1"/>
                </a:solidFill>
              </a:rPr>
              <a:t>lýčí/líčí.</a:t>
            </a:r>
            <a:endParaRPr lang="cs-CZ" sz="1900" b="1" dirty="0">
              <a:solidFill>
                <a:schemeClr val="tx1"/>
              </a:solidFill>
            </a:endParaRP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Desátý snímek – děti přiřazují slova příbuzná k vyjmenovaným slovům, po kliknutí – kontrola.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Jedenáctý snímek – děti určí, které z daných slov nepatří do řady slov a kliknou na ně.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Dvanáctý snímek – doplňování y/i – možno jako pracovní list, či psát do textu, po kliknutí na vývojový diagram se zobrazí kontrola.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Třináctý snímek - zápis slov vyjmenovaných a příbuzných do slovníčku.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Čtrnáctý snímek – zdroje.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00244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Slyšet, mlýn, blýskat se, polykat, plynout, plýtvat, vzlykat, </a:t>
            </a:r>
            <a:r>
              <a:rPr lang="cs-CZ" sz="4000" dirty="0" smtClean="0">
                <a:solidFill>
                  <a:schemeClr val="tx1"/>
                </a:solidFill>
              </a:rPr>
              <a:t>lysý, </a:t>
            </a:r>
            <a:r>
              <a:rPr lang="cs-CZ" sz="4000" dirty="0" smtClean="0">
                <a:solidFill>
                  <a:schemeClr val="tx1"/>
                </a:solidFill>
              </a:rPr>
              <a:t>lýtko, lýko, lyže, pelyněk, </a:t>
            </a:r>
            <a:r>
              <a:rPr lang="cs-CZ" sz="4000" dirty="0" smtClean="0">
                <a:solidFill>
                  <a:schemeClr val="tx1"/>
                </a:solidFill>
              </a:rPr>
              <a:t>plyš.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Vyjmenovaná slova po </a:t>
            </a:r>
            <a:r>
              <a:rPr lang="cs-CZ" sz="5400" b="1" dirty="0" smtClean="0">
                <a:solidFill>
                  <a:schemeClr val="tx1"/>
                </a:solidFill>
              </a:rPr>
              <a:t>l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Děti, Dítě, Plakat, Pláč, Smutný, Batole, Fňuka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204864"/>
            <a:ext cx="1523330" cy="2715686"/>
          </a:xfrm>
          <a:prstGeom prst="rect">
            <a:avLst/>
          </a:prstGeom>
          <a:noFill/>
        </p:spPr>
      </p:pic>
      <p:pic>
        <p:nvPicPr>
          <p:cNvPr id="102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4913" y="1268760"/>
            <a:ext cx="671463" cy="649431"/>
          </a:xfrm>
          <a:prstGeom prst="rect">
            <a:avLst/>
          </a:prstGeom>
          <a:noFill/>
        </p:spPr>
      </p:pic>
      <p:pic>
        <p:nvPicPr>
          <p:cNvPr id="39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2905" y="4149080"/>
            <a:ext cx="671463" cy="649431"/>
          </a:xfrm>
          <a:prstGeom prst="rect">
            <a:avLst/>
          </a:prstGeom>
          <a:noFill/>
        </p:spPr>
      </p:pic>
      <p:pic>
        <p:nvPicPr>
          <p:cNvPr id="36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6241" y="5589240"/>
            <a:ext cx="671463" cy="649431"/>
          </a:xfrm>
          <a:prstGeom prst="rect">
            <a:avLst/>
          </a:prstGeom>
          <a:noFill/>
        </p:spPr>
      </p:pic>
      <p:pic>
        <p:nvPicPr>
          <p:cNvPr id="37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708920"/>
            <a:ext cx="671463" cy="649431"/>
          </a:xfrm>
          <a:prstGeom prst="rect">
            <a:avLst/>
          </a:prstGeom>
          <a:noFill/>
        </p:spPr>
      </p:pic>
      <p:pic>
        <p:nvPicPr>
          <p:cNvPr id="35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267401"/>
            <a:ext cx="671463" cy="649431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4624"/>
            <a:ext cx="2530623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VZLYKAT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527884" y="1027576"/>
            <a:ext cx="201622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VZLYKÁNÍ</a:t>
            </a:r>
            <a:endParaRPr lang="cs-CZ" sz="2800" dirty="0"/>
          </a:p>
        </p:txBody>
      </p:sp>
      <p:sp>
        <p:nvSpPr>
          <p:cNvPr id="6" name="Vodorovný svitek 5"/>
          <p:cNvSpPr/>
          <p:nvPr/>
        </p:nvSpPr>
        <p:spPr>
          <a:xfrm>
            <a:off x="539552" y="2467736"/>
            <a:ext cx="201622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MLÝN</a:t>
            </a:r>
            <a:endParaRPr lang="cs-CZ" sz="2800" dirty="0"/>
          </a:p>
        </p:txBody>
      </p:sp>
      <p:sp>
        <p:nvSpPr>
          <p:cNvPr id="7" name="Vodorovný svitek 6"/>
          <p:cNvSpPr/>
          <p:nvPr/>
        </p:nvSpPr>
        <p:spPr>
          <a:xfrm>
            <a:off x="539552" y="1027576"/>
            <a:ext cx="201622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PLYN</a:t>
            </a:r>
            <a:endParaRPr lang="cs-CZ" sz="2800" dirty="0"/>
          </a:p>
        </p:txBody>
      </p:sp>
      <p:sp>
        <p:nvSpPr>
          <p:cNvPr id="8" name="Vodorovný svitek 7"/>
          <p:cNvSpPr/>
          <p:nvPr/>
        </p:nvSpPr>
        <p:spPr>
          <a:xfrm>
            <a:off x="539552" y="3907896"/>
            <a:ext cx="201622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VZLYK</a:t>
            </a:r>
            <a:endParaRPr lang="cs-CZ" sz="2800" dirty="0"/>
          </a:p>
        </p:txBody>
      </p:sp>
      <p:sp>
        <p:nvSpPr>
          <p:cNvPr id="9" name="Vodorovný svitek 8"/>
          <p:cNvSpPr/>
          <p:nvPr/>
        </p:nvSpPr>
        <p:spPr>
          <a:xfrm>
            <a:off x="539552" y="5348056"/>
            <a:ext cx="201622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POLYKAT</a:t>
            </a:r>
            <a:endParaRPr lang="cs-CZ" sz="2800" dirty="0"/>
          </a:p>
        </p:txBody>
      </p:sp>
      <p:sp>
        <p:nvSpPr>
          <p:cNvPr id="10" name="Vodorovný svitek 9"/>
          <p:cNvSpPr/>
          <p:nvPr/>
        </p:nvSpPr>
        <p:spPr>
          <a:xfrm>
            <a:off x="3563888" y="5373216"/>
            <a:ext cx="201622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VZLYKAVĚ</a:t>
            </a:r>
            <a:endParaRPr lang="cs-CZ" sz="2800" dirty="0"/>
          </a:p>
        </p:txBody>
      </p:sp>
      <p:sp>
        <p:nvSpPr>
          <p:cNvPr id="11" name="Vodorovný svitek 10"/>
          <p:cNvSpPr/>
          <p:nvPr/>
        </p:nvSpPr>
        <p:spPr>
          <a:xfrm>
            <a:off x="6516216" y="5373216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VZLYKOT</a:t>
            </a:r>
            <a:endParaRPr lang="cs-CZ" sz="2800" dirty="0"/>
          </a:p>
        </p:txBody>
      </p:sp>
      <p:sp>
        <p:nvSpPr>
          <p:cNvPr id="12" name="Vodorovný svitek 11"/>
          <p:cNvSpPr/>
          <p:nvPr/>
        </p:nvSpPr>
        <p:spPr>
          <a:xfrm>
            <a:off x="6516216" y="3907896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SLYŠET</a:t>
            </a:r>
            <a:endParaRPr lang="cs-CZ" sz="2800" dirty="0"/>
          </a:p>
        </p:txBody>
      </p:sp>
      <p:sp>
        <p:nvSpPr>
          <p:cNvPr id="13" name="Vodorovný svitek 12"/>
          <p:cNvSpPr/>
          <p:nvPr/>
        </p:nvSpPr>
        <p:spPr>
          <a:xfrm>
            <a:off x="6516216" y="2467736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NEVZLYKAT</a:t>
            </a:r>
            <a:endParaRPr lang="cs-CZ" sz="2800" dirty="0"/>
          </a:p>
        </p:txBody>
      </p:sp>
      <p:sp>
        <p:nvSpPr>
          <p:cNvPr id="14" name="Vodorovný svitek 13"/>
          <p:cNvSpPr/>
          <p:nvPr/>
        </p:nvSpPr>
        <p:spPr>
          <a:xfrm>
            <a:off x="6516216" y="1027576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BLÝSKÁNÍ</a:t>
            </a:r>
            <a:endParaRPr lang="cs-CZ" sz="2800" dirty="0"/>
          </a:p>
        </p:txBody>
      </p:sp>
      <p:pic>
        <p:nvPicPr>
          <p:cNvPr id="3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82787">
            <a:off x="3316798" y="2173997"/>
            <a:ext cx="2016224" cy="2015453"/>
          </a:xfrm>
          <a:prstGeom prst="rect">
            <a:avLst/>
          </a:prstGeom>
          <a:noFill/>
        </p:spPr>
      </p:pic>
      <p:pic>
        <p:nvPicPr>
          <p:cNvPr id="3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89711" y="7316073"/>
            <a:ext cx="671463" cy="649431"/>
          </a:xfrm>
          <a:prstGeom prst="rect">
            <a:avLst/>
          </a:prstGeom>
          <a:noFill/>
        </p:spPr>
      </p:pic>
      <p:pic>
        <p:nvPicPr>
          <p:cNvPr id="40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70624">
            <a:off x="2601453" y="2466617"/>
            <a:ext cx="2016224" cy="2015453"/>
          </a:xfrm>
          <a:prstGeom prst="rect">
            <a:avLst/>
          </a:prstGeom>
          <a:noFill/>
        </p:spPr>
      </p:pic>
      <p:pic>
        <p:nvPicPr>
          <p:cNvPr id="4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509150">
            <a:off x="4332043" y="2397095"/>
            <a:ext cx="2016224" cy="2015453"/>
          </a:xfrm>
          <a:prstGeom prst="rect">
            <a:avLst/>
          </a:prstGeom>
          <a:noFill/>
        </p:spPr>
      </p:pic>
      <p:pic>
        <p:nvPicPr>
          <p:cNvPr id="42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6478">
            <a:off x="2899966" y="3413363"/>
            <a:ext cx="2016224" cy="2015453"/>
          </a:xfrm>
          <a:prstGeom prst="rect">
            <a:avLst/>
          </a:prstGeom>
          <a:noFill/>
        </p:spPr>
      </p:pic>
      <p:pic>
        <p:nvPicPr>
          <p:cNvPr id="43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91150">
            <a:off x="4158003" y="3375303"/>
            <a:ext cx="2016224" cy="2015453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200913" y="332656"/>
            <a:ext cx="54168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vzlykat </a:t>
            </a:r>
            <a:r>
              <a:rPr lang="cs-CZ" dirty="0" smtClean="0"/>
              <a:t>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77 -0.08102 C 0.02188 -0.10694 0.06354 -0.13241 0.0783 -0.13241 C 0.16997 -0.13241 0.26406 0.27153 0.26406 0.67593 C 0.26406 0.47176 0.31129 0.27153 0.35573 0.27153 C 0.40295 0.27153 0.4474 0.475 0.4474 0.67593 C 0.4474 0.575 0.47118 0.47176 0.49497 0.47176 C 0.5184 0.47176 0.54149 0.57222 0.54149 0.67593 C 0.54149 0.62384 0.5533 0.575 0.56528 0.575 C 0.57709 0.575 0.58889 0.62639 0.58889 0.67593 C 0.58889 0.64977 0.59497 0.62384 0.6007 0.62384 C 0.60399 0.62384 0.6125 0.64977 0.6125 0.67593 C 0.6125 0.66273 0.61528 0.64977 0.61875 0.64977 C 0.61875 0.65301 0.62483 0.66273 0.62483 0.67593 C 0.62483 0.66875 0.62483 0.66273 0.62761 0.66273 C 0.62761 0.66597 0.63108 0.66945 0.63108 0.67593 C 0.63108 0.67222 0.63108 0.66875 0.63108 0.66597 C 0.63386 0.66597 0.63386 0.66945 0.63386 0.67246 C 0.63715 0.67246 0.63715 0.66945 0.63715 0.66597 C 0.64063 0.66597 0.64063 0.66945 0.64063 0.67246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00" y="3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0579 C 0.01146 -0.01366 0.05208 -0.0213 0.06614 -0.0213 C 0.15607 -0.0213 0.24844 0.10139 0.24844 0.22407 C 0.24844 0.16203 0.29444 0.10139 0.33819 0.10139 C 0.38437 0.10139 0.42795 0.16319 0.42795 0.22407 C 0.42795 0.19352 0.45104 0.16203 0.47413 0.16203 C 0.49722 0.16203 0.52031 0.19259 0.52031 0.22407 C 0.52031 0.20833 0.53194 0.19352 0.5434 0.19352 C 0.55503 0.19352 0.56649 0.20903 0.56649 0.22407 C 0.56649 0.2162 0.57257 0.20833 0.57812 0.20833 C 0.58107 0.20833 0.58958 0.2162 0.58958 0.22407 C 0.58958 0.22014 0.59271 0.2162 0.59566 0.2162 C 0.59566 0.21713 0.60173 0.22014 0.60173 0.22407 C 0.60173 0.22199 0.60173 0.22014 0.60469 0.22014 C 0.60469 0.22106 0.60764 0.22199 0.60764 0.22407 C 0.60764 0.22291 0.60764 0.22199 0.60764 0.22106 C 0.61076 0.22106 0.61076 0.22199 0.61076 0.22315 C 0.61371 0.22315 0.61371 0.22199 0.61371 0.22106 C 0.61684 0.22106 0.61684 0.22199 0.61684 0.22315 " pathEditMode="relative" rAng="0" ptsTypes="fffffffffffffffffff">
                                      <p:cBhvr>
                                        <p:cTn id="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00" y="10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11111E-6 C 0.01406 -0.01065 0.06389 -0.0213 0.08108 -0.0213 C 0.19132 -0.0213 0.30452 0.14653 0.30452 0.31458 C 0.30452 0.22986 0.36111 0.14653 0.41459 0.14653 C 0.47118 0.14653 0.52466 0.23125 0.52466 0.31458 C 0.52466 0.27268 0.55295 0.22986 0.58125 0.22986 C 0.60955 0.22986 0.63785 0.27153 0.63785 0.31458 C 0.63785 0.29305 0.65209 0.27268 0.66615 0.27268 C 0.68038 0.27268 0.69445 0.29421 0.69445 0.31458 C 0.69445 0.3037 0.70191 0.29305 0.70868 0.29305 C 0.71233 0.29305 0.72275 0.3037 0.72275 0.31458 C 0.72275 0.30903 0.72639 0.3037 0.73021 0.3037 C 0.73021 0.30509 0.7375 0.30903 0.7375 0.31458 C 0.7375 0.31157 0.7375 0.30903 0.74115 0.30903 C 0.74115 0.31042 0.74497 0.3118 0.74497 0.31458 C 0.74497 0.31296 0.74497 0.31157 0.74497 0.31042 C 0.74861 0.31042 0.74861 0.3118 0.74861 0.31319 C 0.75226 0.31319 0.75226 0.3118 0.75226 0.31042 C 0.75608 0.31042 0.75608 0.3118 0.75608 0.31319 " pathEditMode="relative" rAng="0" ptsTypes="fffffffffffffffffff">
                                      <p:cBhvr>
                                        <p:cTn id="1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00" y="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.02037 C 0.00243 -0.00047 0.01146 -0.0213 0.01441 -0.0213 C 0.0342 -0.0213 0.05451 0.30555 0.05451 0.6324 C 0.05451 0.46759 0.06476 0.30555 0.07431 0.30555 C 0.08438 0.30555 0.0941 0.47013 0.0941 0.6324 C 0.0941 0.55092 0.09913 0.46759 0.10417 0.46759 C 0.1092 0.46759 0.11424 0.54884 0.11424 0.6324 C 0.11424 0.59051 0.11684 0.55092 0.11945 0.55092 C 0.12188 0.55092 0.12448 0.59282 0.12448 0.6324 C 0.12448 0.61134 0.12587 0.59051 0.12708 0.59051 C 0.1276 0.59051 0.12951 0.61134 0.12951 0.6324 C 0.12951 0.62176 0.13021 0.61134 0.1309 0.61134 C 0.1309 0.61412 0.13212 0.62176 0.13212 0.6324 C 0.13212 0.62685 0.13212 0.62176 0.13281 0.62176 C 0.13281 0.62453 0.13351 0.62731 0.13351 0.6324 C 0.13351 0.62963 0.13351 0.62685 0.13351 0.62453 C 0.1342 0.62453 0.1342 0.62731 0.1342 0.63009 C 0.1349 0.63009 0.1349 0.62731 0.1349 0.62453 C 0.13559 0.62453 0.13559 0.62731 0.13559 0.63009 " pathEditMode="relative" rAng="0" ptsTypes="fffffffffffffffffff">
                                      <p:cBhvr>
                                        <p:cTn id="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00" y="28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2917 C 0.01493 -0.02523 0.06753 -0.0213 0.08576 -0.0213 C 0.20208 -0.0213 0.3217 -0.08195 0.3217 -0.14236 C 0.3217 -0.11204 0.38142 -0.08195 0.43802 -0.08195 C 0.49774 -0.08195 0.55434 -0.1125 0.55434 -0.14236 C 0.55434 -0.12732 0.5842 -0.11204 0.61406 -0.11204 C 0.64409 -0.11204 0.67396 -0.12708 0.67396 -0.14236 C 0.67396 -0.13472 0.68889 -0.12732 0.70382 -0.12732 C 0.71875 -0.12732 0.73368 -0.13519 0.73368 -0.14236 C 0.73368 -0.13866 0.74149 -0.13472 0.74861 -0.13472 C 0.7526 -0.13472 0.76354 -0.13866 0.76354 -0.14236 C 0.76354 -0.14051 0.76753 -0.13866 0.77135 -0.13866 C 0.77135 -0.13912 0.77916 -0.14051 0.77916 -0.14236 C 0.77916 -0.14144 0.77916 -0.14051 0.78316 -0.14051 C 0.78316 -0.14097 0.78698 -0.14167 0.78698 -0.14236 C 0.78698 -0.1419 0.78698 -0.14144 0.78698 -0.14097 C 0.79097 -0.14097 0.79097 -0.14167 0.79097 -0.14213 C 0.79479 -0.14213 0.79479 -0.14167 0.79479 -0.14097 C 0.79878 -0.14097 0.79878 -0.14167 0.79878 -0.14213 " pathEditMode="relative" rAng="0" ptsTypes="fffffffffffffffffff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00" y="-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7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8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Lyska, Fulica Atra, Ralle, Vodní Pták, Blaze, Horn Štít"/>
          <p:cNvPicPr>
            <a:picLocks noChangeAspect="1" noChangeArrowheads="1"/>
          </p:cNvPicPr>
          <p:nvPr/>
        </p:nvPicPr>
        <p:blipFill>
          <a:blip r:embed="rId2" cstate="print"/>
          <a:srcRect l="29405" t="2454" r="6884"/>
          <a:stretch>
            <a:fillRect/>
          </a:stretch>
        </p:blipFill>
        <p:spPr bwMode="auto">
          <a:xfrm>
            <a:off x="3131840" y="2348880"/>
            <a:ext cx="2666998" cy="2717998"/>
          </a:xfrm>
          <a:prstGeom prst="rect">
            <a:avLst/>
          </a:prstGeom>
          <a:noFill/>
        </p:spPr>
      </p:pic>
      <p:pic>
        <p:nvPicPr>
          <p:cNvPr id="102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4913" y="1196752"/>
            <a:ext cx="671463" cy="649431"/>
          </a:xfrm>
          <a:prstGeom prst="rect">
            <a:avLst/>
          </a:prstGeom>
          <a:noFill/>
        </p:spPr>
      </p:pic>
      <p:pic>
        <p:nvPicPr>
          <p:cNvPr id="39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2905" y="4077072"/>
            <a:ext cx="671463" cy="649431"/>
          </a:xfrm>
          <a:prstGeom prst="rect">
            <a:avLst/>
          </a:prstGeom>
          <a:noFill/>
        </p:spPr>
      </p:pic>
      <p:pic>
        <p:nvPicPr>
          <p:cNvPr id="36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589240"/>
            <a:ext cx="671463" cy="649431"/>
          </a:xfrm>
          <a:prstGeom prst="rect">
            <a:avLst/>
          </a:prstGeom>
          <a:noFill/>
        </p:spPr>
      </p:pic>
      <p:pic>
        <p:nvPicPr>
          <p:cNvPr id="37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517232"/>
            <a:ext cx="671463" cy="649431"/>
          </a:xfrm>
          <a:prstGeom prst="rect">
            <a:avLst/>
          </a:prstGeom>
          <a:noFill/>
        </p:spPr>
      </p:pic>
      <p:pic>
        <p:nvPicPr>
          <p:cNvPr id="35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564904"/>
            <a:ext cx="671463" cy="649431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4624"/>
            <a:ext cx="2530624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LYSÝ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527884" y="980728"/>
            <a:ext cx="2052228" cy="1080120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LYSÁ HORA</a:t>
            </a:r>
            <a:endParaRPr lang="cs-CZ" sz="2800" dirty="0"/>
          </a:p>
        </p:txBody>
      </p:sp>
      <p:sp>
        <p:nvSpPr>
          <p:cNvPr id="6" name="Vodorovný svitek 5"/>
          <p:cNvSpPr/>
          <p:nvPr/>
        </p:nvSpPr>
        <p:spPr>
          <a:xfrm>
            <a:off x="539552" y="2395728"/>
            <a:ext cx="2016224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MLÝN</a:t>
            </a:r>
            <a:endParaRPr lang="cs-CZ" sz="2800" dirty="0"/>
          </a:p>
        </p:txBody>
      </p:sp>
      <p:sp>
        <p:nvSpPr>
          <p:cNvPr id="7" name="Vodorovný svitek 6"/>
          <p:cNvSpPr/>
          <p:nvPr/>
        </p:nvSpPr>
        <p:spPr>
          <a:xfrm>
            <a:off x="539552" y="1027576"/>
            <a:ext cx="2016224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LYSINA</a:t>
            </a:r>
            <a:endParaRPr lang="cs-CZ" sz="2800" dirty="0"/>
          </a:p>
        </p:txBody>
      </p:sp>
      <p:sp>
        <p:nvSpPr>
          <p:cNvPr id="8" name="Vodorovný svitek 7"/>
          <p:cNvSpPr/>
          <p:nvPr/>
        </p:nvSpPr>
        <p:spPr>
          <a:xfrm>
            <a:off x="539552" y="3907896"/>
            <a:ext cx="2016224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LYSKA</a:t>
            </a:r>
            <a:endParaRPr lang="cs-CZ" sz="2800" dirty="0"/>
          </a:p>
        </p:txBody>
      </p:sp>
      <p:sp>
        <p:nvSpPr>
          <p:cNvPr id="9" name="Vodorovný svitek 8"/>
          <p:cNvSpPr/>
          <p:nvPr/>
        </p:nvSpPr>
        <p:spPr>
          <a:xfrm>
            <a:off x="539552" y="5348056"/>
            <a:ext cx="2016224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POLYKAT</a:t>
            </a:r>
            <a:endParaRPr lang="cs-CZ" sz="2800" dirty="0"/>
          </a:p>
        </p:txBody>
      </p:sp>
      <p:sp>
        <p:nvSpPr>
          <p:cNvPr id="10" name="Vodorovný svitek 9"/>
          <p:cNvSpPr/>
          <p:nvPr/>
        </p:nvSpPr>
        <p:spPr>
          <a:xfrm>
            <a:off x="3563888" y="5373216"/>
            <a:ext cx="2016224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VZLYKAVĚ</a:t>
            </a:r>
            <a:endParaRPr lang="cs-CZ" sz="2800" dirty="0"/>
          </a:p>
        </p:txBody>
      </p:sp>
      <p:sp>
        <p:nvSpPr>
          <p:cNvPr id="11" name="Vodorovný svitek 10"/>
          <p:cNvSpPr/>
          <p:nvPr/>
        </p:nvSpPr>
        <p:spPr>
          <a:xfrm>
            <a:off x="6516216" y="5373216"/>
            <a:ext cx="2160240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LYSINKA</a:t>
            </a:r>
            <a:endParaRPr lang="cs-CZ" sz="2800" dirty="0"/>
          </a:p>
        </p:txBody>
      </p:sp>
      <p:sp>
        <p:nvSpPr>
          <p:cNvPr id="12" name="Vodorovný svitek 11"/>
          <p:cNvSpPr/>
          <p:nvPr/>
        </p:nvSpPr>
        <p:spPr>
          <a:xfrm>
            <a:off x="6516216" y="3907896"/>
            <a:ext cx="2160240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SLYŠET</a:t>
            </a:r>
            <a:endParaRPr lang="cs-CZ" sz="2800" dirty="0"/>
          </a:p>
        </p:txBody>
      </p:sp>
      <p:sp>
        <p:nvSpPr>
          <p:cNvPr id="13" name="Vodorovný svitek 12"/>
          <p:cNvSpPr/>
          <p:nvPr/>
        </p:nvSpPr>
        <p:spPr>
          <a:xfrm>
            <a:off x="6516216" y="2348880"/>
            <a:ext cx="2160240" cy="1152128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OLYSALÝ</a:t>
            </a:r>
          </a:p>
          <a:p>
            <a:pPr algn="ctr"/>
            <a:r>
              <a:rPr lang="cs-CZ" sz="2800" dirty="0" smtClean="0"/>
              <a:t>(ČERT)</a:t>
            </a:r>
            <a:endParaRPr lang="cs-CZ" sz="2800" dirty="0"/>
          </a:p>
        </p:txBody>
      </p:sp>
      <p:sp>
        <p:nvSpPr>
          <p:cNvPr id="14" name="Vodorovný svitek 13"/>
          <p:cNvSpPr/>
          <p:nvPr/>
        </p:nvSpPr>
        <p:spPr>
          <a:xfrm>
            <a:off x="6516216" y="1027576"/>
            <a:ext cx="2160240" cy="103327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BLÝSKÁNÍ</a:t>
            </a:r>
            <a:endParaRPr lang="cs-CZ" sz="2800" dirty="0"/>
          </a:p>
        </p:txBody>
      </p:sp>
      <p:pic>
        <p:nvPicPr>
          <p:cNvPr id="3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89711" y="7316073"/>
            <a:ext cx="671463" cy="649431"/>
          </a:xfrm>
          <a:prstGeom prst="rect">
            <a:avLst/>
          </a:prstGeom>
          <a:noFill/>
        </p:spPr>
      </p:pic>
      <p:pic>
        <p:nvPicPr>
          <p:cNvPr id="40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70624">
            <a:off x="2681291" y="2042402"/>
            <a:ext cx="2150369" cy="2149546"/>
          </a:xfrm>
          <a:prstGeom prst="rect">
            <a:avLst/>
          </a:prstGeom>
          <a:noFill/>
        </p:spPr>
      </p:pic>
      <p:pic>
        <p:nvPicPr>
          <p:cNvPr id="42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6478">
            <a:off x="2714032" y="3443471"/>
            <a:ext cx="2192487" cy="2191649"/>
          </a:xfrm>
          <a:prstGeom prst="rect">
            <a:avLst/>
          </a:prstGeom>
          <a:noFill/>
        </p:spPr>
      </p:pic>
      <p:pic>
        <p:nvPicPr>
          <p:cNvPr id="43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91150">
            <a:off x="4123737" y="3485077"/>
            <a:ext cx="2217486" cy="2216638"/>
          </a:xfrm>
          <a:prstGeom prst="rect">
            <a:avLst/>
          </a:prstGeom>
          <a:noFill/>
        </p:spPr>
      </p:pic>
      <p:pic>
        <p:nvPicPr>
          <p:cNvPr id="4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509150">
            <a:off x="4072699" y="2065755"/>
            <a:ext cx="2235223" cy="2234368"/>
          </a:xfrm>
          <a:prstGeom prst="rect">
            <a:avLst/>
          </a:prstGeom>
          <a:noFill/>
        </p:spPr>
      </p:pic>
      <p:pic>
        <p:nvPicPr>
          <p:cNvPr id="3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82787">
            <a:off x="3676839" y="2822066"/>
            <a:ext cx="2016224" cy="2015453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984889" y="332656"/>
            <a:ext cx="5094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lysý </a:t>
            </a:r>
            <a:r>
              <a:rPr lang="cs-CZ" dirty="0" smtClean="0"/>
              <a:t>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6.2963E-6 C -0.00573 -0.03217 -0.01146 -0.06434 -0.03004 -0.05694 C -0.04861 -0.04953 -0.07691 0.06436 -0.11146 0.04399 C -0.14618 0.02362 -0.19965 -0.15902 -0.23733 -0.17893 C -0.27483 -0.19884 -0.30243 -0.10925 -0.33715 -0.07615 C -0.37205 -0.04305 -0.41945 0.03195 -0.44566 0.01922 C -0.47205 0.00649 -0.4467 -0.13333 -0.49427 -0.15231 C -0.54184 -0.17129 -0.67813 -0.09837 -0.73142 -0.09513 C -0.78472 -0.09189 -0.79948 -0.11272 -0.81424 -0.13333 " pathEditMode="relative" ptsTypes="aaaaaaaa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0023 C -0.02222 0.00486 -0.04427 0.00926 -0.05711 -0.00973 C -0.06996 -0.02871 -0.09548 -0.08611 -0.07725 -0.11412 C -0.05902 -0.14236 0.03976 -0.15348 0.05278 -0.17894 C 0.0658 -0.2044 0.04098 -0.25278 0.00139 -0.26644 C -0.03819 -0.2801 -0.15416 -0.23426 -0.18437 -0.26088 C -0.21458 -0.2875 -0.23437 -0.34283 -0.18003 -0.42662 C -0.12569 -0.51065 0.08785 -0.70903 0.14132 -0.76551 " pathEditMode="relative" ptsTypes="aaaaaa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7.40741E-7 C -0.07935 0.01527 -0.15851 0.03055 -0.17709 0.05139 C -0.19567 0.07222 -0.17015 0.10069 -0.11129 0.12569 C -0.05244 0.15069 0.14791 0.17523 0.17569 0.20185 C 0.20347 0.22847 0.07048 0.24629 0.05572 0.28564 C 0.04097 0.325 0.03003 0.36921 0.08715 0.43819 C 0.14426 0.50717 0.34669 0.65555 0.3986 0.69907 " pathEditMode="relative" ptsTypes="aaaaaaA">
                                      <p:cBhvr>
                                        <p:cTn id="1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6.2963E-6 C 0.05 0.05833 0.10018 0.11689 0.12709 0.1162 C 0.154 0.1155 0.1658 0.07314 0.16146 -0.00371 C 0.15712 -0.08056 0.08334 -0.28913 0.10139 -0.34468 C 0.11945 -0.40024 0.23334 -0.30441 0.26997 -0.33704 C 0.3066 -0.36968 0.3158 -0.45718 0.32136 -0.54075 C 0.32691 -0.62431 0.2507 -0.78612 0.30278 -0.83797 C 0.35486 -0.88982 0.57917 -0.84908 0.63438 -0.8514 " pathEditMode="relative" ptsTypes="aaaaaaaA">
                                      <p:cBhvr>
                                        <p:cTn id="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38778E-17 C -0.0203 -0.04722 -0.04044 -0.09421 -0.01562 -0.11042 C 0.00921 -0.12662 0.12275 -0.08681 0.14862 -0.09722 C 0.17449 -0.10764 0.17796 -0.14768 0.14011 -0.17338 C 0.10227 -0.19907 -0.06891 -0.23009 -0.07846 -0.25139 C -0.08801 -0.27268 0.04359 -0.28056 0.08282 -0.30093 C 0.12206 -0.3213 0.1757 -0.34097 0.15713 -0.37338 C 0.13855 -0.40556 -0.02082 -0.43449 -0.02846 -0.49514 C -0.0361 -0.55579 0.08751 -0.69699 0.11147 -0.73727 " pathEditMode="relative" ptsTypes="aaaaaaaaA">
                                      <p:cBhvr>
                                        <p:cTn id="2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8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4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2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POZOR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276872"/>
            <a:ext cx="12796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LYSÁ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68793" y="2348880"/>
            <a:ext cx="11560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LÍSÁ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3356992"/>
            <a:ext cx="20760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Lysá - holá.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4437112"/>
            <a:ext cx="4235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Př.: Vyšli jsme si na Lysou horu.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97424" y="3356992"/>
            <a:ext cx="2258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Lísá - tulí se.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564824" y="4437112"/>
            <a:ext cx="2463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Př.: Pejsek se lísá.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158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4" descr="http://www.plastikos.cz/wp-content/gallery/lytka/pac1-lytka_2_po.jpg"/>
          <p:cNvPicPr>
            <a:picLocks noChangeAspect="1" noChangeArrowheads="1"/>
          </p:cNvPicPr>
          <p:nvPr/>
        </p:nvPicPr>
        <p:blipFill>
          <a:blip r:embed="rId2" cstate="print"/>
          <a:srcRect t="22672" r="6137"/>
          <a:stretch>
            <a:fillRect/>
          </a:stretch>
        </p:blipFill>
        <p:spPr bwMode="auto">
          <a:xfrm>
            <a:off x="6228184" y="2540076"/>
            <a:ext cx="1392460" cy="2185068"/>
          </a:xfrm>
          <a:prstGeom prst="rect">
            <a:avLst/>
          </a:prstGeom>
          <a:noFill/>
        </p:spPr>
      </p:pic>
      <p:pic>
        <p:nvPicPr>
          <p:cNvPr id="37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7460089"/>
            <a:ext cx="671463" cy="649431"/>
          </a:xfrm>
          <a:prstGeom prst="rect">
            <a:avLst/>
          </a:prstGeom>
          <a:noFill/>
        </p:spPr>
      </p:pic>
      <p:pic>
        <p:nvPicPr>
          <p:cNvPr id="35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564904"/>
            <a:ext cx="671463" cy="649431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LÝTKO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3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91150">
            <a:off x="4974489" y="1743777"/>
            <a:ext cx="4066279" cy="4064724"/>
          </a:xfrm>
          <a:prstGeom prst="rect">
            <a:avLst/>
          </a:prstGeom>
          <a:noFill/>
        </p:spPr>
      </p:pic>
      <p:sp>
        <p:nvSpPr>
          <p:cNvPr id="14" name="Vodorovný svitek 13"/>
          <p:cNvSpPr/>
          <p:nvPr/>
        </p:nvSpPr>
        <p:spPr>
          <a:xfrm>
            <a:off x="659259" y="2323720"/>
            <a:ext cx="2976637" cy="1033272"/>
          </a:xfrm>
          <a:prstGeom prst="horizontalScroll">
            <a:avLst/>
          </a:prstGeom>
          <a:solidFill>
            <a:srgbClr val="7030A0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PLYTKÝ TALÍŘ</a:t>
            </a:r>
            <a:endParaRPr lang="cs-CZ" sz="2800" dirty="0"/>
          </a:p>
        </p:txBody>
      </p:sp>
      <p:sp>
        <p:nvSpPr>
          <p:cNvPr id="15" name="Vodorovný svitek 14"/>
          <p:cNvSpPr/>
          <p:nvPr/>
        </p:nvSpPr>
        <p:spPr>
          <a:xfrm>
            <a:off x="659259" y="3933056"/>
            <a:ext cx="2976637" cy="1033272"/>
          </a:xfrm>
          <a:prstGeom prst="horizontalScroll">
            <a:avLst/>
          </a:prstGeom>
          <a:solidFill>
            <a:srgbClr val="7030A0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LÝTKOVÝ SVAL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982469"/>
            <a:ext cx="52148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</a:t>
            </a:r>
            <a:r>
              <a:rPr lang="cs-CZ" dirty="0" smtClean="0"/>
              <a:t>slovo příbuzné </a:t>
            </a:r>
            <a:r>
              <a:rPr lang="cs-CZ" dirty="0" smtClean="0"/>
              <a:t>ke slovu </a:t>
            </a:r>
            <a:r>
              <a:rPr lang="cs-CZ" dirty="0" smtClean="0"/>
              <a:t>lýtko </a:t>
            </a:r>
            <a:r>
              <a:rPr lang="cs-CZ" dirty="0" smtClean="0"/>
              <a:t>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</a:t>
            </a:r>
            <a:r>
              <a:rPr lang="cs-CZ" dirty="0" smtClean="0"/>
              <a:t>ním </a:t>
            </a:r>
            <a:r>
              <a:rPr lang="cs-CZ" dirty="0" smtClean="0"/>
              <a:t>větu.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 descr="Soubor:Ips.typograph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5564" y="3117175"/>
            <a:ext cx="2543274" cy="1692867"/>
          </a:xfrm>
          <a:prstGeom prst="rect">
            <a:avLst/>
          </a:prstGeom>
          <a:noFill/>
        </p:spPr>
      </p:pic>
      <p:pic>
        <p:nvPicPr>
          <p:cNvPr id="102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4126" y="4129375"/>
            <a:ext cx="671463" cy="649431"/>
          </a:xfrm>
          <a:prstGeom prst="rect">
            <a:avLst/>
          </a:prstGeom>
          <a:noFill/>
        </p:spPr>
      </p:pic>
      <p:pic>
        <p:nvPicPr>
          <p:cNvPr id="39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0604" y="5611984"/>
            <a:ext cx="671463" cy="649431"/>
          </a:xfrm>
          <a:prstGeom prst="rect">
            <a:avLst/>
          </a:prstGeom>
          <a:noFill/>
        </p:spPr>
      </p:pic>
      <p:pic>
        <p:nvPicPr>
          <p:cNvPr id="36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4125" y="1196072"/>
            <a:ext cx="671463" cy="649431"/>
          </a:xfrm>
          <a:prstGeom prst="rect">
            <a:avLst/>
          </a:prstGeom>
          <a:noFill/>
        </p:spPr>
      </p:pic>
      <p:pic>
        <p:nvPicPr>
          <p:cNvPr id="37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1931" y="5684916"/>
            <a:ext cx="671463" cy="649431"/>
          </a:xfrm>
          <a:prstGeom prst="rect">
            <a:avLst/>
          </a:prstGeom>
          <a:noFill/>
        </p:spPr>
      </p:pic>
      <p:pic>
        <p:nvPicPr>
          <p:cNvPr id="35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1932" y="2600228"/>
            <a:ext cx="671463" cy="649431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4624"/>
            <a:ext cx="2732914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LÝKO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347864" y="980728"/>
            <a:ext cx="2304256" cy="1080120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KABELKA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 LÝČÍ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39552" y="2395728"/>
            <a:ext cx="2016224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MLÝN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39552" y="1027576"/>
            <a:ext cx="2016224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LÝKOVEC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539552" y="3967014"/>
            <a:ext cx="2016224" cy="974154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LÝČÍ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39552" y="5492072"/>
            <a:ext cx="2016224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POLYKAT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3347864" y="5420064"/>
            <a:ext cx="2450974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LÝKOŽROUT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6479736" y="5348056"/>
            <a:ext cx="2160240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LYŽE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6516216" y="3907896"/>
            <a:ext cx="2160240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SLYŠET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6516216" y="2348880"/>
            <a:ext cx="2160240" cy="1152128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LÝČENÉ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STŘEVÍCE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6516216" y="955568"/>
            <a:ext cx="2160240" cy="1033272"/>
          </a:xfrm>
          <a:prstGeom prst="horizontalScroll">
            <a:avLst/>
          </a:prstGeom>
          <a:solidFill>
            <a:srgbClr val="FF66FF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BLÝSKÁNÍ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89711" y="7316073"/>
            <a:ext cx="671463" cy="649431"/>
          </a:xfrm>
          <a:prstGeom prst="rect">
            <a:avLst/>
          </a:prstGeom>
          <a:noFill/>
        </p:spPr>
      </p:pic>
      <p:pic>
        <p:nvPicPr>
          <p:cNvPr id="40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70624">
            <a:off x="2681291" y="2042402"/>
            <a:ext cx="2150369" cy="2149546"/>
          </a:xfrm>
          <a:prstGeom prst="rect">
            <a:avLst/>
          </a:prstGeom>
          <a:noFill/>
        </p:spPr>
      </p:pic>
      <p:pic>
        <p:nvPicPr>
          <p:cNvPr id="42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6478">
            <a:off x="2714032" y="3443471"/>
            <a:ext cx="2192487" cy="2191649"/>
          </a:xfrm>
          <a:prstGeom prst="rect">
            <a:avLst/>
          </a:prstGeom>
          <a:noFill/>
        </p:spPr>
      </p:pic>
      <p:pic>
        <p:nvPicPr>
          <p:cNvPr id="43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91150">
            <a:off x="4123737" y="3485077"/>
            <a:ext cx="2217486" cy="2216638"/>
          </a:xfrm>
          <a:prstGeom prst="rect">
            <a:avLst/>
          </a:prstGeom>
          <a:noFill/>
        </p:spPr>
      </p:pic>
      <p:pic>
        <p:nvPicPr>
          <p:cNvPr id="4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509150">
            <a:off x="4206328" y="2011986"/>
            <a:ext cx="2235223" cy="2234368"/>
          </a:xfrm>
          <a:prstGeom prst="rect">
            <a:avLst/>
          </a:prstGeom>
          <a:noFill/>
        </p:spPr>
      </p:pic>
      <p:pic>
        <p:nvPicPr>
          <p:cNvPr id="3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82787">
            <a:off x="3519089" y="2582346"/>
            <a:ext cx="2016224" cy="2015453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3056897" y="260648"/>
            <a:ext cx="5131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lýko </a:t>
            </a:r>
            <a:r>
              <a:rPr lang="cs-CZ" dirty="0" smtClean="0"/>
              <a:t>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  <p:extLst>
      <p:ext uri="{BB962C8B-B14F-4D97-AF65-F5344CB8AC3E}">
        <p14:creationId xmlns:p14="http://schemas.microsoft.com/office/powerpoint/2010/main" val="310695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2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8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3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4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 animBg="1"/>
      <p:bldP spid="12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POZOR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276872"/>
            <a:ext cx="11257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LÝČÍ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68793" y="2276872"/>
            <a:ext cx="10021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LÍČÍ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3999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Lýčí – vyrobený z lýka.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4911551"/>
            <a:ext cx="42412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Př.: Koupil jsem si provaz z lýčí.</a:t>
            </a:r>
          </a:p>
          <a:p>
            <a:r>
              <a:rPr lang="cs-CZ" sz="2400" b="1" dirty="0" smtClean="0"/>
              <a:t>Př.: Děda nosil lýčené střevíce.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356992"/>
            <a:ext cx="39597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Líčí – past na zvíře</a:t>
            </a:r>
          </a:p>
          <a:p>
            <a:r>
              <a:rPr lang="cs-CZ" sz="3200" dirty="0" smtClean="0"/>
              <a:t>Líčí – maluje si obličej.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835281" y="4911551"/>
            <a:ext cx="42012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Př.: Pytlák líčí past.</a:t>
            </a:r>
          </a:p>
          <a:p>
            <a:r>
              <a:rPr lang="cs-CZ" sz="2400" b="1" dirty="0" smtClean="0"/>
              <a:t>Př.: Maminka se líčí do divadla.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9725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414120" y="2556890"/>
            <a:ext cx="96212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vzlykot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4056"/>
            <a:ext cx="8435280" cy="119675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1. Řekni ke kterým slovům vyjmenovaným patří slova příbuzná.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2. Pro kontrolu na ně klikni.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4651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VZLYKAT: __________________________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72906"/>
            <a:ext cx="42138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LYSÝ :__________________________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4365104"/>
            <a:ext cx="44013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LÝTKO: __________________________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120" y="1844824"/>
            <a:ext cx="1436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lýtkový sval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4120" y="3268956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lýkožrout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14120" y="3981022"/>
            <a:ext cx="1727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lýčený provaz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14120" y="4693088"/>
            <a:ext cx="721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lyska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14120" y="5405154"/>
            <a:ext cx="11288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vzlyk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611560" y="5621178"/>
            <a:ext cx="42667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LÝKO: __________________________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444208" y="6093296"/>
            <a:ext cx="792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lysina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2222E-6 L -0.49653 -0.436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26" y="-2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L -0.46094 0.348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56" y="1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L -0.33524 -0.234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71" y="-1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47899 -0.090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-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11111E-6 L -0.34184 -0.506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1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-0.53524 0.3303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22222E-6 L -0.39027 0.2263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14" y="1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8" grpId="0"/>
      <p:bldP spid="10" grpId="0"/>
      <p:bldP spid="11" grpId="0"/>
      <p:bldP spid="12" grpId="0"/>
      <p:bldP spid="13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lysina,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276872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276872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lyska,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71391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vzlykání,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4839" y="3471391"/>
            <a:ext cx="1560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lýkožrout,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21676" y="3471391"/>
            <a:ext cx="1562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nevzlykat,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472514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lýkožrout,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87181" y="2276872"/>
            <a:ext cx="17767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lysalý čert,</a:t>
            </a:r>
            <a:endParaRPr lang="cs-CZ" sz="2400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22768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Lysá hora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40675" y="3471391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vzlykot,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92027" y="3471391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vzlykavě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28871" y="4725144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ysina,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4721534"/>
            <a:ext cx="2185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ýčené střevíce,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4725144"/>
            <a:ext cx="604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lýčí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5805264"/>
            <a:ext cx="1811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lýtkový sval,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2602" y="5805264"/>
            <a:ext cx="1865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lýtková kost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98019" y="5805264"/>
            <a:ext cx="938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lýtko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3179" y="5805264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lýko,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371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261 -0.00208 L 4.72222E-6 -0.07222 " pathEditMode="relative" rAng="0" ptsTypes="AA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-3519"/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72222E-6 3.7037E-7 L -4.72222E-6 -0.07222 " pathEditMode="relative" rAng="0" ptsTypes="AA">
                                      <p:cBhvr>
                                        <p:cTn id="5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9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" grpId="0"/>
      <p:bldP spid="7" grpId="0"/>
      <p:bldP spid="23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340768"/>
            <a:ext cx="7668840" cy="1944216"/>
          </a:xfrm>
        </p:spPr>
        <p:txBody>
          <a:bodyPr>
            <a:noAutofit/>
          </a:bodyPr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Kabelka z </a:t>
            </a:r>
            <a:r>
              <a:rPr lang="cs-CZ" dirty="0" err="1" smtClean="0">
                <a:solidFill>
                  <a:schemeClr val="tx1"/>
                </a:solidFill>
              </a:rPr>
              <a:t>l_čí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l_ný</a:t>
            </a:r>
            <a:r>
              <a:rPr lang="cs-CZ" dirty="0" smtClean="0">
                <a:solidFill>
                  <a:schemeClr val="tx1"/>
                </a:solidFill>
              </a:rPr>
              <a:t> pes, </a:t>
            </a:r>
            <a:r>
              <a:rPr lang="cs-CZ" dirty="0" err="1" smtClean="0">
                <a:solidFill>
                  <a:schemeClr val="tx1"/>
                </a:solidFill>
              </a:rPr>
              <a:t>vzl_kající</a:t>
            </a:r>
            <a:r>
              <a:rPr lang="cs-CZ" dirty="0" smtClean="0">
                <a:solidFill>
                  <a:schemeClr val="tx1"/>
                </a:solidFill>
              </a:rPr>
              <a:t> dítě, </a:t>
            </a:r>
            <a:r>
              <a:rPr lang="cs-CZ" dirty="0" err="1" smtClean="0">
                <a:solidFill>
                  <a:schemeClr val="tx1"/>
                </a:solidFill>
              </a:rPr>
              <a:t>l_tkový</a:t>
            </a:r>
            <a:r>
              <a:rPr lang="cs-CZ" dirty="0" smtClean="0">
                <a:solidFill>
                  <a:schemeClr val="tx1"/>
                </a:solidFill>
              </a:rPr>
              <a:t> sval, </a:t>
            </a:r>
            <a:r>
              <a:rPr lang="cs-CZ" dirty="0" err="1" smtClean="0">
                <a:solidFill>
                  <a:schemeClr val="tx1"/>
                </a:solidFill>
              </a:rPr>
              <a:t>l_čit</a:t>
            </a:r>
            <a:r>
              <a:rPr lang="cs-CZ" dirty="0" smtClean="0">
                <a:solidFill>
                  <a:schemeClr val="tx1"/>
                </a:solidFill>
              </a:rPr>
              <a:t> past, </a:t>
            </a:r>
            <a:r>
              <a:rPr lang="cs-CZ" dirty="0" err="1" smtClean="0">
                <a:solidFill>
                  <a:schemeClr val="tx1"/>
                </a:solidFill>
              </a:rPr>
              <a:t>l_ska</a:t>
            </a:r>
            <a:r>
              <a:rPr lang="cs-CZ" dirty="0" smtClean="0">
                <a:solidFill>
                  <a:schemeClr val="tx1"/>
                </a:solidFill>
              </a:rPr>
              <a:t> černá, pes se </a:t>
            </a:r>
            <a:r>
              <a:rPr lang="cs-CZ" dirty="0" err="1" smtClean="0">
                <a:solidFill>
                  <a:schemeClr val="tx1"/>
                </a:solidFill>
              </a:rPr>
              <a:t>l_sá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l_čené</a:t>
            </a:r>
            <a:r>
              <a:rPr lang="cs-CZ" dirty="0" smtClean="0">
                <a:solidFill>
                  <a:schemeClr val="tx1"/>
                </a:solidFill>
              </a:rPr>
              <a:t> střevíce, </a:t>
            </a:r>
            <a:r>
              <a:rPr lang="cs-CZ" dirty="0" err="1" smtClean="0">
                <a:solidFill>
                  <a:schemeClr val="tx1"/>
                </a:solidFill>
              </a:rPr>
              <a:t>l_necké</a:t>
            </a:r>
            <a:r>
              <a:rPr lang="cs-CZ" dirty="0" smtClean="0">
                <a:solidFill>
                  <a:schemeClr val="tx1"/>
                </a:solidFill>
              </a:rPr>
              <a:t> těsto, provaz z </a:t>
            </a:r>
            <a:r>
              <a:rPr lang="cs-CZ" dirty="0" err="1" smtClean="0">
                <a:solidFill>
                  <a:schemeClr val="tx1"/>
                </a:solidFill>
              </a:rPr>
              <a:t>l_čí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l_st</a:t>
            </a:r>
            <a:r>
              <a:rPr lang="cs-CZ" dirty="0" smtClean="0">
                <a:solidFill>
                  <a:schemeClr val="tx1"/>
                </a:solidFill>
              </a:rPr>
              <a:t> babyky, </a:t>
            </a:r>
            <a:r>
              <a:rPr lang="cs-CZ" dirty="0" err="1" smtClean="0">
                <a:solidFill>
                  <a:schemeClr val="tx1"/>
                </a:solidFill>
              </a:rPr>
              <a:t>ol_salý</a:t>
            </a:r>
            <a:r>
              <a:rPr lang="cs-CZ" dirty="0" smtClean="0">
                <a:solidFill>
                  <a:schemeClr val="tx1"/>
                </a:solidFill>
              </a:rPr>
              <a:t> čert, </a:t>
            </a:r>
            <a:r>
              <a:rPr lang="cs-CZ" dirty="0" err="1" smtClean="0">
                <a:solidFill>
                  <a:schemeClr val="tx1"/>
                </a:solidFill>
              </a:rPr>
              <a:t>kol_bka</a:t>
            </a:r>
            <a:r>
              <a:rPr lang="cs-CZ" dirty="0" smtClean="0">
                <a:solidFill>
                  <a:schemeClr val="tx1"/>
                </a:solidFill>
              </a:rPr>
              <a:t> ze dřeva, </a:t>
            </a:r>
            <a:r>
              <a:rPr lang="cs-CZ" dirty="0" err="1" smtClean="0">
                <a:solidFill>
                  <a:schemeClr val="tx1"/>
                </a:solidFill>
              </a:rPr>
              <a:t>L_sá</a:t>
            </a:r>
            <a:r>
              <a:rPr lang="cs-CZ" dirty="0" smtClean="0">
                <a:solidFill>
                  <a:schemeClr val="tx1"/>
                </a:solidFill>
              </a:rPr>
              <a:t> hora, srdceryvný </a:t>
            </a:r>
            <a:r>
              <a:rPr lang="cs-CZ" dirty="0" err="1" smtClean="0">
                <a:solidFill>
                  <a:schemeClr val="tx1"/>
                </a:solidFill>
              </a:rPr>
              <a:t>vzl_kot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kobl_ha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Doplň y/i.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7034624"/>
            <a:ext cx="756084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/>
              <a:t>Kabelka z 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čí, </a:t>
            </a: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ný </a:t>
            </a:r>
            <a:r>
              <a:rPr lang="cs-CZ" sz="2400" dirty="0"/>
              <a:t>pes, </a:t>
            </a:r>
            <a:r>
              <a:rPr lang="cs-CZ" sz="2400" dirty="0" smtClean="0"/>
              <a:t>vzl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kající </a:t>
            </a:r>
            <a:r>
              <a:rPr lang="cs-CZ" sz="2400" dirty="0"/>
              <a:t>dítě,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tkový </a:t>
            </a:r>
            <a:r>
              <a:rPr lang="cs-CZ" sz="2400" dirty="0"/>
              <a:t>sval,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čit </a:t>
            </a:r>
            <a:r>
              <a:rPr lang="cs-CZ" sz="2400" dirty="0"/>
              <a:t>past,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ska </a:t>
            </a:r>
            <a:r>
              <a:rPr lang="cs-CZ" sz="2400" dirty="0"/>
              <a:t>černá, pes se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sá</a:t>
            </a:r>
            <a:r>
              <a:rPr lang="cs-CZ" sz="2400" dirty="0"/>
              <a:t>,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čené </a:t>
            </a:r>
            <a:r>
              <a:rPr lang="cs-CZ" sz="2400" dirty="0"/>
              <a:t>střevíce,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necké </a:t>
            </a:r>
            <a:r>
              <a:rPr lang="cs-CZ" sz="2400" dirty="0"/>
              <a:t>těsto, provaz z </a:t>
            </a:r>
            <a:r>
              <a:rPr lang="cs-CZ" sz="2400" dirty="0" smtClean="0"/>
              <a:t>l</a:t>
            </a:r>
            <a:r>
              <a:rPr lang="cs-CZ" sz="2400" dirty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čí</a:t>
            </a:r>
            <a:r>
              <a:rPr lang="cs-CZ" sz="2400" dirty="0"/>
              <a:t>, </a:t>
            </a: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st </a:t>
            </a:r>
            <a:r>
              <a:rPr lang="cs-CZ" sz="2400" dirty="0"/>
              <a:t>babyky, </a:t>
            </a:r>
            <a:r>
              <a:rPr lang="cs-CZ" sz="2400" dirty="0" smtClean="0"/>
              <a:t>ol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salý </a:t>
            </a:r>
            <a:r>
              <a:rPr lang="cs-CZ" sz="2400" dirty="0"/>
              <a:t>čert, </a:t>
            </a:r>
            <a:r>
              <a:rPr lang="cs-CZ" sz="2400" dirty="0" smtClean="0"/>
              <a:t>kol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bka </a:t>
            </a:r>
            <a:r>
              <a:rPr lang="cs-CZ" sz="2400" dirty="0"/>
              <a:t>ze dřeva, </a:t>
            </a:r>
            <a:r>
              <a:rPr lang="cs-CZ" sz="2400" dirty="0" smtClean="0"/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sá </a:t>
            </a:r>
            <a:r>
              <a:rPr lang="cs-CZ" sz="2400" dirty="0"/>
              <a:t>hora, srdceryvný </a:t>
            </a:r>
            <a:r>
              <a:rPr lang="cs-CZ" sz="2400" dirty="0" smtClean="0"/>
              <a:t>vzl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kot</a:t>
            </a:r>
            <a:r>
              <a:rPr lang="cs-CZ" sz="2400" dirty="0"/>
              <a:t>, </a:t>
            </a:r>
            <a:r>
              <a:rPr lang="cs-CZ" sz="2400" dirty="0" smtClean="0"/>
              <a:t>kobl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ha</a:t>
            </a:r>
            <a:r>
              <a:rPr lang="cs-CZ" sz="2400" dirty="0"/>
              <a:t>.</a:t>
            </a:r>
          </a:p>
        </p:txBody>
      </p:sp>
      <p:sp>
        <p:nvSpPr>
          <p:cNvPr id="7" name="Vývojový diagram: příprava 6"/>
          <p:cNvSpPr/>
          <p:nvPr/>
        </p:nvSpPr>
        <p:spPr>
          <a:xfrm>
            <a:off x="251520" y="3501008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L -0.004 -0.377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Zapiš si do slovníčku slovo vyjmenované a k němu slova příbuzná.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/>
            </a:r>
            <a:br>
              <a:rPr lang="cs-CZ" sz="2800" b="1" dirty="0" smtClean="0">
                <a:solidFill>
                  <a:schemeClr val="tx1"/>
                </a:solidFill>
              </a:rPr>
            </a:b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66120" y="1556792"/>
            <a:ext cx="13578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VZLYKAT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676625" y="2852936"/>
            <a:ext cx="8233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LYSÝ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74832" y="5271591"/>
            <a:ext cx="8890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LÝKO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7600" y="2132856"/>
            <a:ext cx="48246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zlyk, vzlykavě, vzlykot, nevzlykat, vzlykání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8412" y="3501008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7599" y="5693186"/>
            <a:ext cx="61157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lýková </a:t>
            </a:r>
            <a:r>
              <a:rPr lang="cs-CZ" sz="2000" dirty="0" smtClean="0"/>
              <a:t>kabela, lýčí, lýčené střevíce, lýkožrout, lýkovec</a:t>
            </a:r>
            <a:endParaRPr lang="cs-CZ" sz="2000" dirty="0"/>
          </a:p>
        </p:txBody>
      </p:sp>
      <p:pic>
        <p:nvPicPr>
          <p:cNvPr id="3074" name="Picture 2" descr="Děti, Dítě, Plakat, Pláč, Smutný, Batole, Fňuka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052737"/>
            <a:ext cx="1008112" cy="1656184"/>
          </a:xfrm>
          <a:prstGeom prst="rect">
            <a:avLst/>
          </a:prstGeom>
          <a:noFill/>
        </p:spPr>
      </p:pic>
      <p:pic>
        <p:nvPicPr>
          <p:cNvPr id="3076" name="Picture 4" descr="Lyska, Fulica Atra, Ralle, Vodní Pták, Blaze, Horn Štít"/>
          <p:cNvPicPr>
            <a:picLocks noChangeAspect="1" noChangeArrowheads="1"/>
          </p:cNvPicPr>
          <p:nvPr/>
        </p:nvPicPr>
        <p:blipFill>
          <a:blip r:embed="rId3" cstate="print"/>
          <a:srcRect l="34838" t="7098" r="9644"/>
          <a:stretch>
            <a:fillRect/>
          </a:stretch>
        </p:blipFill>
        <p:spPr bwMode="auto">
          <a:xfrm>
            <a:off x="467544" y="2780928"/>
            <a:ext cx="1656184" cy="1844707"/>
          </a:xfrm>
          <a:prstGeom prst="rect">
            <a:avLst/>
          </a:prstGeom>
          <a:noFill/>
        </p:spPr>
      </p:pic>
      <p:pic>
        <p:nvPicPr>
          <p:cNvPr id="2050" name="Picture 2" descr="Soubor:Ips.typograph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5085184"/>
            <a:ext cx="1823591" cy="1213828"/>
          </a:xfrm>
          <a:prstGeom prst="rect">
            <a:avLst/>
          </a:prstGeom>
          <a:noFill/>
        </p:spPr>
      </p:pic>
      <p:pic>
        <p:nvPicPr>
          <p:cNvPr id="17" name="Picture 4" descr="http://www.plastikos.cz/wp-content/gallery/lytka/pac1-lytka_2_po.jpg"/>
          <p:cNvPicPr>
            <a:picLocks noChangeAspect="1" noChangeArrowheads="1"/>
          </p:cNvPicPr>
          <p:nvPr/>
        </p:nvPicPr>
        <p:blipFill>
          <a:blip r:embed="rId5" cstate="print"/>
          <a:srcRect t="22672" r="6137"/>
          <a:stretch>
            <a:fillRect/>
          </a:stretch>
        </p:blipFill>
        <p:spPr bwMode="auto">
          <a:xfrm>
            <a:off x="6228184" y="3030204"/>
            <a:ext cx="1080120" cy="169494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7481447" y="3140968"/>
            <a:ext cx="1050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LÝTKO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3284984"/>
            <a:ext cx="3729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lysina, lyska černá, lysinka, </a:t>
            </a:r>
          </a:p>
          <a:p>
            <a:r>
              <a:rPr lang="cs-CZ" sz="2000" dirty="0" smtClean="0"/>
              <a:t>olysalý čert, Lysá hora, Lysice, </a:t>
            </a:r>
          </a:p>
          <a:p>
            <a:r>
              <a:rPr lang="cs-CZ" sz="2000" dirty="0" smtClean="0"/>
              <a:t>Lysá nad Labem, Lyský průsmyk, </a:t>
            </a:r>
          </a:p>
          <a:p>
            <a:r>
              <a:rPr lang="cs-CZ" sz="2000" dirty="0" smtClean="0"/>
              <a:t>Lysolaje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3717032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lýtkový sval</a:t>
            </a:r>
          </a:p>
          <a:p>
            <a:r>
              <a:rPr lang="cs-CZ" sz="2000" dirty="0" smtClean="0"/>
              <a:t>lýtková kost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7408333" cy="4896544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Průvodce k učebnicím českého jazyka pro učitele 3. ročníku základní školy. </a:t>
            </a:r>
            <a:r>
              <a:rPr lang="cs-CZ" sz="1400" dirty="0" err="1" smtClean="0">
                <a:solidFill>
                  <a:schemeClr val="tx1"/>
                </a:solidFill>
              </a:rPr>
              <a:t>Didaktis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endParaRPr lang="cs-CZ" sz="1200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15.12.2013]. Dostupný na WWW: </a:t>
            </a:r>
            <a:r>
              <a:rPr lang="pl-PL" sz="1400" dirty="0" smtClean="0">
                <a:hlinkClick r:id="rId2"/>
              </a:rPr>
              <a:t>http://pixabay.com/cs/o%C4%8Di-%C4%8Derven%C3%A1-%C4%8Dern%C3%A1-%C5%BElut%C3%A1-%C5%A1%C5%A5astn%C3%BD-34647/</a:t>
            </a:r>
            <a:endParaRPr lang="pl-PL" sz="1400" dirty="0" smtClean="0"/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15.12.2013]. Dostupný na WWW: </a:t>
            </a:r>
            <a:r>
              <a:rPr lang="pl-PL" sz="1400" dirty="0" smtClean="0">
                <a:hlinkClick r:id="rId3"/>
              </a:rPr>
              <a:t>http://pixabay.com/cs/mark-lid%C3%A9-%C5%A1%C5%A5astn%C3%BD-konverzace-tv%C3%A1%C5%99e-25527/</a:t>
            </a:r>
            <a:endParaRPr lang="pl-PL" sz="1400" dirty="0" smtClean="0"/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15.12.2013]. Dostupný na WWW: </a:t>
            </a:r>
            <a:r>
              <a:rPr lang="pl-PL" sz="1400" dirty="0" smtClean="0">
                <a:hlinkClick r:id="rId4"/>
              </a:rPr>
              <a:t>http://pixabay.com/cs/d%C4%9Bti-d%C3%ADt%C4%9B-plakat-pl%C3%A1%C4%8D-smutn%C3%BD-161342/</a:t>
            </a:r>
            <a:endParaRPr lang="pl-PL" sz="1400" dirty="0" smtClean="0"/>
          </a:p>
          <a:p>
            <a:r>
              <a:rPr lang="pl-PL" sz="1400" dirty="0" smtClean="0">
                <a:solidFill>
                  <a:schemeClr val="tx1"/>
                </a:solidFill>
              </a:rPr>
              <a:t>NEUVEDEN. </a:t>
            </a:r>
            <a:r>
              <a:rPr lang="pl-PL" sz="14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400" dirty="0" smtClean="0">
                <a:solidFill>
                  <a:schemeClr val="tx1"/>
                </a:solidFill>
              </a:rPr>
              <a:t> [online]. [cit. 15.12.2013]. Dostupný na WWW: </a:t>
            </a:r>
            <a:r>
              <a:rPr lang="pl-PL" sz="1400" dirty="0" smtClean="0">
                <a:hlinkClick r:id="rId5"/>
              </a:rPr>
              <a:t>http://pixabay.com/cs/lyska-fulica-atra-ralle-vodn%C3%AD-pt%C3%A1k-75914/</a:t>
            </a:r>
            <a:endParaRPr lang="pl-PL" sz="1400" dirty="0" smtClean="0"/>
          </a:p>
          <a:p>
            <a:r>
              <a:rPr lang="pl-PL" sz="1400" dirty="0" smtClean="0">
                <a:solidFill>
                  <a:schemeClr val="tx1"/>
                </a:solidFill>
              </a:rPr>
              <a:t>LINDSEY. </a:t>
            </a:r>
            <a:r>
              <a:rPr lang="pl-PL" sz="1400" i="1" dirty="0" smtClean="0">
                <a:solidFill>
                  <a:schemeClr val="tx1"/>
                </a:solidFill>
              </a:rPr>
              <a:t>http://cs.wikipedia.org/</a:t>
            </a:r>
            <a:r>
              <a:rPr lang="pl-PL" sz="1400" dirty="0" smtClean="0">
                <a:solidFill>
                  <a:schemeClr val="tx1"/>
                </a:solidFill>
              </a:rPr>
              <a:t> [online]. [cit. 15.12.2013]. Dostupný na WWW: </a:t>
            </a:r>
            <a:r>
              <a:rPr lang="pl-PL" sz="1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http://cs.wikipedia.org/wiki/Soubor:Ips.typographus.jpg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i="1" u="sng" dirty="0" smtClean="0"/>
              <a:t>Jiné </a:t>
            </a:r>
            <a:r>
              <a:rPr lang="cs-CZ" sz="2000" i="1" u="sng" dirty="0" smtClean="0"/>
              <a:t>zdroje: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        obrázek autora</a:t>
            </a:r>
          </a:p>
          <a:p>
            <a:pPr marL="0" indent="0">
              <a:buNone/>
            </a:pPr>
            <a:endParaRPr lang="pl-PL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i="1" u="sng" dirty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2075</TotalTime>
  <Words>845</Words>
  <Application>Microsoft Office PowerPoint</Application>
  <PresentationFormat>Předvádění na obrazovce (4:3)</PresentationFormat>
  <Paragraphs>164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Vyjmenovaná slova po l</vt:lpstr>
      <vt:lpstr>VZLYKAT</vt:lpstr>
      <vt:lpstr>LYSÝ</vt:lpstr>
      <vt:lpstr>POZOR</vt:lpstr>
      <vt:lpstr>LÝTKO</vt:lpstr>
      <vt:lpstr>LÝKO</vt:lpstr>
      <vt:lpstr>POZOR</vt:lpstr>
      <vt:lpstr>1. Řekni ke kterým slovům vyjmenovaným patří slova příbuzná. 2. Pro kontrolu na ně klikni.  </vt:lpstr>
      <vt:lpstr>Klikni na slovo, které do řady slov nepatří</vt:lpstr>
      <vt:lpstr>Doplň y/i.</vt:lpstr>
      <vt:lpstr>Zapiš si do slovníčku slovo vyjmenované a k němu slova příbuzná.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239</cp:revision>
  <cp:lastPrinted>2013-11-18T06:49:07Z</cp:lastPrinted>
  <dcterms:created xsi:type="dcterms:W3CDTF">2013-05-10T12:01:16Z</dcterms:created>
  <dcterms:modified xsi:type="dcterms:W3CDTF">2014-01-10T17:58:06Z</dcterms:modified>
</cp:coreProperties>
</file>