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68" r:id="rId1"/>
  </p:sldMasterIdLst>
  <p:notesMasterIdLst>
    <p:notesMasterId r:id="rId26"/>
  </p:notesMasterIdLst>
  <p:sldIdLst>
    <p:sldId id="256" r:id="rId2"/>
    <p:sldId id="262" r:id="rId3"/>
    <p:sldId id="263" r:id="rId4"/>
    <p:sldId id="264" r:id="rId5"/>
    <p:sldId id="265" r:id="rId6"/>
    <p:sldId id="266" r:id="rId7"/>
    <p:sldId id="267" r:id="rId8"/>
    <p:sldId id="268" r:id="rId9"/>
    <p:sldId id="269" r:id="rId10"/>
    <p:sldId id="270" r:id="rId11"/>
    <p:sldId id="271" r:id="rId12"/>
    <p:sldId id="272" r:id="rId13"/>
    <p:sldId id="273" r:id="rId14"/>
    <p:sldId id="274" r:id="rId15"/>
    <p:sldId id="275" r:id="rId16"/>
    <p:sldId id="276" r:id="rId17"/>
    <p:sldId id="278" r:id="rId18"/>
    <p:sldId id="277" r:id="rId19"/>
    <p:sldId id="279" r:id="rId20"/>
    <p:sldId id="280" r:id="rId21"/>
    <p:sldId id="281" r:id="rId22"/>
    <p:sldId id="283" r:id="rId23"/>
    <p:sldId id="284" r:id="rId24"/>
    <p:sldId id="260" r:id="rId25"/>
  </p:sldIdLst>
  <p:sldSz cx="9144000" cy="6858000" type="screen4x3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CC"/>
    <a:srgbClr val="99FF66"/>
    <a:srgbClr val="FF6600"/>
    <a:srgbClr val="0033CC"/>
    <a:srgbClr val="FF6699"/>
    <a:srgbClr val="FB33ED"/>
    <a:srgbClr val="9999FF"/>
    <a:srgbClr val="CC6600"/>
    <a:srgbClr val="CC00CC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8A107856-5554-42FB-B03E-39F5DBC370BA}" styleName="Střední styl 4 – zvýraznění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870" autoAdjust="0"/>
    <p:restoredTop sz="91424" autoAdjust="0"/>
  </p:normalViewPr>
  <p:slideViewPr>
    <p:cSldViewPr>
      <p:cViewPr varScale="1">
        <p:scale>
          <a:sx n="66" d="100"/>
          <a:sy n="66" d="100"/>
        </p:scale>
        <p:origin x="-141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9EE107-A5FB-41C4-9EF1-1CC153B68B3F}" type="doc">
      <dgm:prSet loTypeId="urn:microsoft.com/office/officeart/2008/layout/VerticalCurvedList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061F91D-8548-4FCB-A021-DD835A272F0F}">
      <dgm:prSet phldrT="[Text]" custT="1"/>
      <dgm:spPr/>
      <dgm:t>
        <a:bodyPr/>
        <a:lstStyle/>
        <a:p>
          <a:r>
            <a:rPr lang="cs-CZ" sz="2000" b="1" dirty="0" smtClean="0"/>
            <a:t>Téma sady: Český jazyk pro I. stupeň ZŠ</a:t>
          </a:r>
          <a:endParaRPr lang="cs-CZ" sz="2000" b="1" dirty="0"/>
        </a:p>
      </dgm:t>
    </dgm:pt>
    <dgm:pt modelId="{964A7552-04A1-426D-AC2F-6455AE0A46FC}" type="par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CD2629B0-CE06-4C37-BA3E-EB383F625F73}" type="sib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60B5D622-D348-4384-9EFA-863CA4F7B7A3}">
      <dgm:prSet phldrT="[Text]" custT="1"/>
      <dgm:spPr/>
      <dgm:t>
        <a:bodyPr/>
        <a:lstStyle/>
        <a:p>
          <a:r>
            <a:rPr lang="cs-CZ" sz="2000" b="1" dirty="0" smtClean="0"/>
            <a:t>Název: </a:t>
          </a:r>
          <a:r>
            <a:rPr lang="cs-CZ" sz="2000" b="0" dirty="0" smtClean="0"/>
            <a:t>VY_32_INOVACE_</a:t>
          </a:r>
          <a:endParaRPr lang="cs-CZ" sz="2000" dirty="0" smtClean="0"/>
        </a:p>
      </dgm:t>
    </dgm:pt>
    <dgm:pt modelId="{74CB5370-34BA-43B8-AB66-1E3510545B42}" type="par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5895C10F-262B-4EFF-A7FE-F20237FEAECB}" type="sib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A83A7CFB-B411-4357-9641-4A8443F73655}">
      <dgm:prSet phldrT="[Text]" custT="1"/>
      <dgm:spPr/>
      <dgm:t>
        <a:bodyPr/>
        <a:lstStyle/>
        <a:p>
          <a:r>
            <a:rPr lang="cs-CZ" sz="2000" b="1" dirty="0" smtClean="0"/>
            <a:t>Autor: Mgr. Markéta Žižková</a:t>
          </a:r>
        </a:p>
      </dgm:t>
    </dgm:pt>
    <dgm:pt modelId="{F3C4A836-23AC-4E41-B6D6-51221E7E6743}" type="sib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97616D95-5DD7-4F6A-B2B9-47EBAD36AF82}" type="par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E392F34A-E55D-43D5-AEDD-49027298B816}">
      <dgm:prSet phldrT="[Text]" custT="1"/>
      <dgm:spPr/>
      <dgm:t>
        <a:bodyPr/>
        <a:lstStyle/>
        <a:p>
          <a:r>
            <a:rPr lang="cs-CZ" sz="2000" b="1" dirty="0" smtClean="0"/>
            <a:t>Číslo projektu: </a:t>
          </a:r>
          <a:r>
            <a:rPr lang="cs-CZ" sz="2000" dirty="0" smtClean="0"/>
            <a:t>CZ.1.07/1.4.00/21.3315</a:t>
          </a:r>
          <a:endParaRPr lang="cs-CZ" sz="2000" b="1" dirty="0"/>
        </a:p>
      </dgm:t>
    </dgm:pt>
    <dgm:pt modelId="{BC40F3DB-7514-4A20-8E05-98AEEC263C22}" type="parTrans" cxnId="{85DD460C-C999-4113-86D0-07CE61C390A7}">
      <dgm:prSet/>
      <dgm:spPr/>
      <dgm:t>
        <a:bodyPr/>
        <a:lstStyle/>
        <a:p>
          <a:endParaRPr lang="cs-CZ"/>
        </a:p>
      </dgm:t>
    </dgm:pt>
    <dgm:pt modelId="{9093FE33-FB2C-41B0-8F18-5CB6446B7DEF}" type="sibTrans" cxnId="{85DD460C-C999-4113-86D0-07CE61C390A7}">
      <dgm:prSet/>
      <dgm:spPr/>
      <dgm:t>
        <a:bodyPr/>
        <a:lstStyle/>
        <a:p>
          <a:endParaRPr lang="cs-CZ"/>
        </a:p>
      </dgm:t>
    </dgm:pt>
    <dgm:pt modelId="{8D78E2D7-18A7-41DD-9962-57B3FE2BEBDD}">
      <dgm:prSet/>
      <dgm:spPr/>
      <dgm:t>
        <a:bodyPr/>
        <a:lstStyle/>
        <a:p>
          <a:r>
            <a:rPr lang="cs-CZ" b="1" dirty="0" smtClean="0"/>
            <a:t>Datum/období: </a:t>
          </a:r>
          <a:r>
            <a:rPr lang="cs-CZ" b="1" dirty="0" smtClean="0"/>
            <a:t>Prosinec/leden </a:t>
          </a:r>
          <a:endParaRPr lang="cs-CZ" b="1" dirty="0"/>
        </a:p>
      </dgm:t>
    </dgm:pt>
    <dgm:pt modelId="{7010D3F4-D5D1-4966-89A1-DF5353CA0871}" type="parTrans" cxnId="{15F5E694-5784-48A5-A635-B8CBDBFD6748}">
      <dgm:prSet/>
      <dgm:spPr/>
      <dgm:t>
        <a:bodyPr/>
        <a:lstStyle/>
        <a:p>
          <a:endParaRPr lang="cs-CZ"/>
        </a:p>
      </dgm:t>
    </dgm:pt>
    <dgm:pt modelId="{377E22FB-7E54-457A-B361-770C5D7E2397}" type="sibTrans" cxnId="{15F5E694-5784-48A5-A635-B8CBDBFD6748}">
      <dgm:prSet/>
      <dgm:spPr/>
      <dgm:t>
        <a:bodyPr/>
        <a:lstStyle/>
        <a:p>
          <a:endParaRPr lang="cs-CZ"/>
        </a:p>
      </dgm:t>
    </dgm:pt>
    <dgm:pt modelId="{A6F0E638-0CDE-4E1F-BB57-10C18463C623}">
      <dgm:prSet/>
      <dgm:spPr/>
      <dgm:t>
        <a:bodyPr/>
        <a:lstStyle/>
        <a:p>
          <a:endParaRPr lang="cs-CZ"/>
        </a:p>
      </dgm:t>
    </dgm:pt>
    <dgm:pt modelId="{00411118-6576-416C-BD8F-DA7F795DDF12}" type="parTrans" cxnId="{A6EAC2AC-C10D-4EB4-9ADF-5A79DC737E27}">
      <dgm:prSet/>
      <dgm:spPr/>
      <dgm:t>
        <a:bodyPr/>
        <a:lstStyle/>
        <a:p>
          <a:endParaRPr lang="cs-CZ"/>
        </a:p>
      </dgm:t>
    </dgm:pt>
    <dgm:pt modelId="{5E32EA29-68D1-4F1E-9F33-DE2095689CF9}" type="sibTrans" cxnId="{A6EAC2AC-C10D-4EB4-9ADF-5A79DC737E27}">
      <dgm:prSet/>
      <dgm:spPr/>
      <dgm:t>
        <a:bodyPr/>
        <a:lstStyle/>
        <a:p>
          <a:endParaRPr lang="cs-CZ"/>
        </a:p>
      </dgm:t>
    </dgm:pt>
    <dgm:pt modelId="{9C0CD981-713F-47B3-AE2F-2963F2684A6F}" type="pres">
      <dgm:prSet presAssocID="{BA9EE107-A5FB-41C4-9EF1-1CC153B68B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96773A7D-3367-4F53-A2D2-EA5770AFFDB3}" type="pres">
      <dgm:prSet presAssocID="{BA9EE107-A5FB-41C4-9EF1-1CC153B68B3F}" presName="Name1" presStyleCnt="0"/>
      <dgm:spPr/>
      <dgm:t>
        <a:bodyPr/>
        <a:lstStyle/>
        <a:p>
          <a:endParaRPr lang="cs-CZ"/>
        </a:p>
      </dgm:t>
    </dgm:pt>
    <dgm:pt modelId="{F31B7103-6E88-4DB9-9888-CB9E0B3FEEF8}" type="pres">
      <dgm:prSet presAssocID="{BA9EE107-A5FB-41C4-9EF1-1CC153B68B3F}" presName="cycle" presStyleCnt="0"/>
      <dgm:spPr/>
      <dgm:t>
        <a:bodyPr/>
        <a:lstStyle/>
        <a:p>
          <a:endParaRPr lang="cs-CZ"/>
        </a:p>
      </dgm:t>
    </dgm:pt>
    <dgm:pt modelId="{F7A92DE4-3445-4B9B-AF3D-F2DA6F69C25D}" type="pres">
      <dgm:prSet presAssocID="{BA9EE107-A5FB-41C4-9EF1-1CC153B68B3F}" presName="srcNode" presStyleLbl="node1" presStyleIdx="0" presStyleCnt="5"/>
      <dgm:spPr/>
      <dgm:t>
        <a:bodyPr/>
        <a:lstStyle/>
        <a:p>
          <a:endParaRPr lang="cs-CZ"/>
        </a:p>
      </dgm:t>
    </dgm:pt>
    <dgm:pt modelId="{EF104B90-7E69-4918-A202-E6F91FC6E413}" type="pres">
      <dgm:prSet presAssocID="{BA9EE107-A5FB-41C4-9EF1-1CC153B68B3F}" presName="conn" presStyleLbl="parChTrans1D2" presStyleIdx="0" presStyleCnt="1" custLinFactNeighborX="4205" custLinFactNeighborY="804"/>
      <dgm:spPr/>
      <dgm:t>
        <a:bodyPr/>
        <a:lstStyle/>
        <a:p>
          <a:endParaRPr lang="cs-CZ"/>
        </a:p>
      </dgm:t>
    </dgm:pt>
    <dgm:pt modelId="{F5A5022A-2B1C-4F3B-B289-BC099E9CE92F}" type="pres">
      <dgm:prSet presAssocID="{BA9EE107-A5FB-41C4-9EF1-1CC153B68B3F}" presName="extraNode" presStyleLbl="node1" presStyleIdx="0" presStyleCnt="5"/>
      <dgm:spPr/>
      <dgm:t>
        <a:bodyPr/>
        <a:lstStyle/>
        <a:p>
          <a:endParaRPr lang="cs-CZ"/>
        </a:p>
      </dgm:t>
    </dgm:pt>
    <dgm:pt modelId="{F16BA6F4-95DE-4E28-BF94-6459A70C4A6D}" type="pres">
      <dgm:prSet presAssocID="{BA9EE107-A5FB-41C4-9EF1-1CC153B68B3F}" presName="dstNode" presStyleLbl="node1" presStyleIdx="0" presStyleCnt="5"/>
      <dgm:spPr/>
      <dgm:t>
        <a:bodyPr/>
        <a:lstStyle/>
        <a:p>
          <a:endParaRPr lang="cs-CZ"/>
        </a:p>
      </dgm:t>
    </dgm:pt>
    <dgm:pt modelId="{F036299F-AF4D-4DAF-ABF5-87E8CC3FEF1B}" type="pres">
      <dgm:prSet presAssocID="{A83A7CFB-B411-4357-9641-4A8443F73655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B95986-31F6-48A6-A8D8-D04AC3BEDA92}" type="pres">
      <dgm:prSet presAssocID="{A83A7CFB-B411-4357-9641-4A8443F73655}" presName="accent_1" presStyleCnt="0"/>
      <dgm:spPr/>
      <dgm:t>
        <a:bodyPr/>
        <a:lstStyle/>
        <a:p>
          <a:endParaRPr lang="cs-CZ"/>
        </a:p>
      </dgm:t>
    </dgm:pt>
    <dgm:pt modelId="{112F553D-60C2-4CC4-948D-0369F51C4DB0}" type="pres">
      <dgm:prSet presAssocID="{A83A7CFB-B411-4357-9641-4A8443F73655}" presName="accentRepeatNode" presStyleLbl="solidFgAcc1" presStyleIdx="0" presStyleCnt="5"/>
      <dgm:spPr/>
      <dgm:t>
        <a:bodyPr/>
        <a:lstStyle/>
        <a:p>
          <a:endParaRPr lang="cs-CZ"/>
        </a:p>
      </dgm:t>
    </dgm:pt>
    <dgm:pt modelId="{A1781B13-DE10-4169-ABDE-0384026A6B34}" type="pres">
      <dgm:prSet presAssocID="{8D78E2D7-18A7-41DD-9962-57B3FE2BEBDD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5CD74A9-3E7B-49D7-95DD-EB8B72D6CA84}" type="pres">
      <dgm:prSet presAssocID="{8D78E2D7-18A7-41DD-9962-57B3FE2BEBDD}" presName="accent_2" presStyleCnt="0"/>
      <dgm:spPr/>
    </dgm:pt>
    <dgm:pt modelId="{2741B69B-255D-4143-BECE-5BD9035A4FC6}" type="pres">
      <dgm:prSet presAssocID="{8D78E2D7-18A7-41DD-9962-57B3FE2BEBDD}" presName="accentRepeatNode" presStyleLbl="solidFgAcc1" presStyleIdx="1" presStyleCnt="5"/>
      <dgm:spPr/>
    </dgm:pt>
    <dgm:pt modelId="{7DCEBD2C-792F-484E-9C96-926E03F540ED}" type="pres">
      <dgm:prSet presAssocID="{E392F34A-E55D-43D5-AEDD-49027298B816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E391AE5-35EA-4A7F-ACFF-6E662A0BD046}" type="pres">
      <dgm:prSet presAssocID="{E392F34A-E55D-43D5-AEDD-49027298B816}" presName="accent_3" presStyleCnt="0"/>
      <dgm:spPr/>
    </dgm:pt>
    <dgm:pt modelId="{EB133F34-59A3-4639-B813-3EF5396EC28B}" type="pres">
      <dgm:prSet presAssocID="{E392F34A-E55D-43D5-AEDD-49027298B816}" presName="accentRepeatNode" presStyleLbl="solidFgAcc1" presStyleIdx="2" presStyleCnt="5"/>
      <dgm:spPr/>
      <dgm:t>
        <a:bodyPr/>
        <a:lstStyle/>
        <a:p>
          <a:endParaRPr lang="cs-CZ"/>
        </a:p>
      </dgm:t>
    </dgm:pt>
    <dgm:pt modelId="{88F378EC-C3F8-47CD-AEFF-49BA634320FB}" type="pres">
      <dgm:prSet presAssocID="{3061F91D-8548-4FCB-A021-DD835A272F0F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C1D6B2A-9239-4220-B9D4-EF24FF044C0E}" type="pres">
      <dgm:prSet presAssocID="{3061F91D-8548-4FCB-A021-DD835A272F0F}" presName="accent_4" presStyleCnt="0"/>
      <dgm:spPr/>
    </dgm:pt>
    <dgm:pt modelId="{A6FEC19F-0F90-4EC7-BB21-E0ADFEFFA617}" type="pres">
      <dgm:prSet presAssocID="{3061F91D-8548-4FCB-A021-DD835A272F0F}" presName="accentRepeatNode" presStyleLbl="solidFgAcc1" presStyleIdx="3" presStyleCnt="5"/>
      <dgm:spPr/>
      <dgm:t>
        <a:bodyPr/>
        <a:lstStyle/>
        <a:p>
          <a:endParaRPr lang="cs-CZ"/>
        </a:p>
      </dgm:t>
    </dgm:pt>
    <dgm:pt modelId="{CAE44C5F-81A1-4D30-8D3F-2E663ECAC700}" type="pres">
      <dgm:prSet presAssocID="{60B5D622-D348-4384-9EFA-863CA4F7B7A3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3E2699-E7D5-4B6C-A824-2ED732C32228}" type="pres">
      <dgm:prSet presAssocID="{60B5D622-D348-4384-9EFA-863CA4F7B7A3}" presName="accent_5" presStyleCnt="0"/>
      <dgm:spPr/>
    </dgm:pt>
    <dgm:pt modelId="{D00E28E9-7A94-4DBE-BF47-6DC8F169B300}" type="pres">
      <dgm:prSet presAssocID="{60B5D622-D348-4384-9EFA-863CA4F7B7A3}" presName="accentRepeatNode" presStyleLbl="solidFgAcc1" presStyleIdx="4" presStyleCnt="5"/>
      <dgm:spPr/>
      <dgm:t>
        <a:bodyPr/>
        <a:lstStyle/>
        <a:p>
          <a:endParaRPr lang="cs-CZ"/>
        </a:p>
      </dgm:t>
    </dgm:pt>
  </dgm:ptLst>
  <dgm:cxnLst>
    <dgm:cxn modelId="{F6C5362C-484F-41C7-9AE2-269317B93766}" type="presOf" srcId="{60B5D622-D348-4384-9EFA-863CA4F7B7A3}" destId="{CAE44C5F-81A1-4D30-8D3F-2E663ECAC700}" srcOrd="0" destOrd="0" presId="urn:microsoft.com/office/officeart/2008/layout/VerticalCurvedList"/>
    <dgm:cxn modelId="{B8C92B4A-9E16-4C6D-8583-A1CEC081E720}" srcId="{BA9EE107-A5FB-41C4-9EF1-1CC153B68B3F}" destId="{3061F91D-8548-4FCB-A021-DD835A272F0F}" srcOrd="3" destOrd="0" parTransId="{964A7552-04A1-426D-AC2F-6455AE0A46FC}" sibTransId="{CD2629B0-CE06-4C37-BA3E-EB383F625F73}"/>
    <dgm:cxn modelId="{626A5645-578F-459D-99A1-1FBE09638A46}" type="presOf" srcId="{3061F91D-8548-4FCB-A021-DD835A272F0F}" destId="{88F378EC-C3F8-47CD-AEFF-49BA634320FB}" srcOrd="0" destOrd="0" presId="urn:microsoft.com/office/officeart/2008/layout/VerticalCurvedList"/>
    <dgm:cxn modelId="{E07D03EB-F45B-4D34-A2E6-08CFFE1498B3}" type="presOf" srcId="{F3C4A836-23AC-4E41-B6D6-51221E7E6743}" destId="{EF104B90-7E69-4918-A202-E6F91FC6E413}" srcOrd="0" destOrd="0" presId="urn:microsoft.com/office/officeart/2008/layout/VerticalCurvedList"/>
    <dgm:cxn modelId="{DF849492-EC0F-41C4-9A01-844E1A834E31}" srcId="{BA9EE107-A5FB-41C4-9EF1-1CC153B68B3F}" destId="{60B5D622-D348-4384-9EFA-863CA4F7B7A3}" srcOrd="4" destOrd="0" parTransId="{74CB5370-34BA-43B8-AB66-1E3510545B42}" sibTransId="{5895C10F-262B-4EFF-A7FE-F20237FEAECB}"/>
    <dgm:cxn modelId="{1D8FC7F3-12CA-4B2C-94F8-5FAF1F35E3AF}" type="presOf" srcId="{8D78E2D7-18A7-41DD-9962-57B3FE2BEBDD}" destId="{A1781B13-DE10-4169-ABDE-0384026A6B34}" srcOrd="0" destOrd="0" presId="urn:microsoft.com/office/officeart/2008/layout/VerticalCurvedList"/>
    <dgm:cxn modelId="{3936A9CF-6709-4BA5-9334-10996410A69F}" type="presOf" srcId="{A83A7CFB-B411-4357-9641-4A8443F73655}" destId="{F036299F-AF4D-4DAF-ABF5-87E8CC3FEF1B}" srcOrd="0" destOrd="0" presId="urn:microsoft.com/office/officeart/2008/layout/VerticalCurvedList"/>
    <dgm:cxn modelId="{B8CA4157-A852-47B0-AA7D-B35F5A2EABF2}" type="presOf" srcId="{BA9EE107-A5FB-41C4-9EF1-1CC153B68B3F}" destId="{9C0CD981-713F-47B3-AE2F-2963F2684A6F}" srcOrd="0" destOrd="0" presId="urn:microsoft.com/office/officeart/2008/layout/VerticalCurvedList"/>
    <dgm:cxn modelId="{15F5E694-5784-48A5-A635-B8CBDBFD6748}" srcId="{BA9EE107-A5FB-41C4-9EF1-1CC153B68B3F}" destId="{8D78E2D7-18A7-41DD-9962-57B3FE2BEBDD}" srcOrd="1" destOrd="0" parTransId="{7010D3F4-D5D1-4966-89A1-DF5353CA0871}" sibTransId="{377E22FB-7E54-457A-B361-770C5D7E2397}"/>
    <dgm:cxn modelId="{3E199D5D-90A7-47C8-AAA5-30638E7C7134}" type="presOf" srcId="{E392F34A-E55D-43D5-AEDD-49027298B816}" destId="{7DCEBD2C-792F-484E-9C96-926E03F540ED}" srcOrd="0" destOrd="0" presId="urn:microsoft.com/office/officeart/2008/layout/VerticalCurvedList"/>
    <dgm:cxn modelId="{85DD460C-C999-4113-86D0-07CE61C390A7}" srcId="{BA9EE107-A5FB-41C4-9EF1-1CC153B68B3F}" destId="{E392F34A-E55D-43D5-AEDD-49027298B816}" srcOrd="2" destOrd="0" parTransId="{BC40F3DB-7514-4A20-8E05-98AEEC263C22}" sibTransId="{9093FE33-FB2C-41B0-8F18-5CB6446B7DEF}"/>
    <dgm:cxn modelId="{A6EAC2AC-C10D-4EB4-9ADF-5A79DC737E27}" srcId="{E392F34A-E55D-43D5-AEDD-49027298B816}" destId="{A6F0E638-0CDE-4E1F-BB57-10C18463C623}" srcOrd="0" destOrd="0" parTransId="{00411118-6576-416C-BD8F-DA7F795DDF12}" sibTransId="{5E32EA29-68D1-4F1E-9F33-DE2095689CF9}"/>
    <dgm:cxn modelId="{8D6424C2-F7EC-4613-B5CC-761B7111CF32}" type="presOf" srcId="{A6F0E638-0CDE-4E1F-BB57-10C18463C623}" destId="{7DCEBD2C-792F-484E-9C96-926E03F540ED}" srcOrd="0" destOrd="1" presId="urn:microsoft.com/office/officeart/2008/layout/VerticalCurvedList"/>
    <dgm:cxn modelId="{F3146557-2E3C-46DA-A4FD-8B230B837C60}" srcId="{BA9EE107-A5FB-41C4-9EF1-1CC153B68B3F}" destId="{A83A7CFB-B411-4357-9641-4A8443F73655}" srcOrd="0" destOrd="0" parTransId="{97616D95-5DD7-4F6A-B2B9-47EBAD36AF82}" sibTransId="{F3C4A836-23AC-4E41-B6D6-51221E7E6743}"/>
    <dgm:cxn modelId="{F9D5C115-AAD4-4CEA-974D-D21F0DDBDA53}" type="presParOf" srcId="{9C0CD981-713F-47B3-AE2F-2963F2684A6F}" destId="{96773A7D-3367-4F53-A2D2-EA5770AFFDB3}" srcOrd="0" destOrd="0" presId="urn:microsoft.com/office/officeart/2008/layout/VerticalCurvedList"/>
    <dgm:cxn modelId="{21D95D52-1C19-4AB3-84D2-0EF511528C9A}" type="presParOf" srcId="{96773A7D-3367-4F53-A2D2-EA5770AFFDB3}" destId="{F31B7103-6E88-4DB9-9888-CB9E0B3FEEF8}" srcOrd="0" destOrd="0" presId="urn:microsoft.com/office/officeart/2008/layout/VerticalCurvedList"/>
    <dgm:cxn modelId="{912EDA34-F0DA-4876-B632-414B13BCDF35}" type="presParOf" srcId="{F31B7103-6E88-4DB9-9888-CB9E0B3FEEF8}" destId="{F7A92DE4-3445-4B9B-AF3D-F2DA6F69C25D}" srcOrd="0" destOrd="0" presId="urn:microsoft.com/office/officeart/2008/layout/VerticalCurvedList"/>
    <dgm:cxn modelId="{9778A082-ABBE-44B1-A4D6-6BDA8080533B}" type="presParOf" srcId="{F31B7103-6E88-4DB9-9888-CB9E0B3FEEF8}" destId="{EF104B90-7E69-4918-A202-E6F91FC6E413}" srcOrd="1" destOrd="0" presId="urn:microsoft.com/office/officeart/2008/layout/VerticalCurvedList"/>
    <dgm:cxn modelId="{A2A7A460-999F-41D1-BBED-E886A0EF1276}" type="presParOf" srcId="{F31B7103-6E88-4DB9-9888-CB9E0B3FEEF8}" destId="{F5A5022A-2B1C-4F3B-B289-BC099E9CE92F}" srcOrd="2" destOrd="0" presId="urn:microsoft.com/office/officeart/2008/layout/VerticalCurvedList"/>
    <dgm:cxn modelId="{B40DE0CA-0F08-4A11-9448-F74F7F557BE0}" type="presParOf" srcId="{F31B7103-6E88-4DB9-9888-CB9E0B3FEEF8}" destId="{F16BA6F4-95DE-4E28-BF94-6459A70C4A6D}" srcOrd="3" destOrd="0" presId="urn:microsoft.com/office/officeart/2008/layout/VerticalCurvedList"/>
    <dgm:cxn modelId="{1560BDC9-D10D-4FF6-BF61-CE62B9A1F2EE}" type="presParOf" srcId="{96773A7D-3367-4F53-A2D2-EA5770AFFDB3}" destId="{F036299F-AF4D-4DAF-ABF5-87E8CC3FEF1B}" srcOrd="1" destOrd="0" presId="urn:microsoft.com/office/officeart/2008/layout/VerticalCurvedList"/>
    <dgm:cxn modelId="{A5F695AD-ECDA-4AD2-A61C-A9937A3FF21E}" type="presParOf" srcId="{96773A7D-3367-4F53-A2D2-EA5770AFFDB3}" destId="{40B95986-31F6-48A6-A8D8-D04AC3BEDA92}" srcOrd="2" destOrd="0" presId="urn:microsoft.com/office/officeart/2008/layout/VerticalCurvedList"/>
    <dgm:cxn modelId="{7EE2D048-54C8-490B-A84A-E5617D342FEE}" type="presParOf" srcId="{40B95986-31F6-48A6-A8D8-D04AC3BEDA92}" destId="{112F553D-60C2-4CC4-948D-0369F51C4DB0}" srcOrd="0" destOrd="0" presId="urn:microsoft.com/office/officeart/2008/layout/VerticalCurvedList"/>
    <dgm:cxn modelId="{0C04A992-BC70-4670-B853-9DC908C62DA3}" type="presParOf" srcId="{96773A7D-3367-4F53-A2D2-EA5770AFFDB3}" destId="{A1781B13-DE10-4169-ABDE-0384026A6B34}" srcOrd="3" destOrd="0" presId="urn:microsoft.com/office/officeart/2008/layout/VerticalCurvedList"/>
    <dgm:cxn modelId="{34AE69D7-9AC3-4E08-AB73-2811860261A9}" type="presParOf" srcId="{96773A7D-3367-4F53-A2D2-EA5770AFFDB3}" destId="{65CD74A9-3E7B-49D7-95DD-EB8B72D6CA84}" srcOrd="4" destOrd="0" presId="urn:microsoft.com/office/officeart/2008/layout/VerticalCurvedList"/>
    <dgm:cxn modelId="{1F19D10E-F22C-4278-ABC9-6753E36E22E9}" type="presParOf" srcId="{65CD74A9-3E7B-49D7-95DD-EB8B72D6CA84}" destId="{2741B69B-255D-4143-BECE-5BD9035A4FC6}" srcOrd="0" destOrd="0" presId="urn:microsoft.com/office/officeart/2008/layout/VerticalCurvedList"/>
    <dgm:cxn modelId="{03045486-CA01-4129-BCB0-AFF3B6431A70}" type="presParOf" srcId="{96773A7D-3367-4F53-A2D2-EA5770AFFDB3}" destId="{7DCEBD2C-792F-484E-9C96-926E03F540ED}" srcOrd="5" destOrd="0" presId="urn:microsoft.com/office/officeart/2008/layout/VerticalCurvedList"/>
    <dgm:cxn modelId="{98D2D3E6-91E0-49C0-B332-19D8E8BB3B6B}" type="presParOf" srcId="{96773A7D-3367-4F53-A2D2-EA5770AFFDB3}" destId="{8E391AE5-35EA-4A7F-ACFF-6E662A0BD046}" srcOrd="6" destOrd="0" presId="urn:microsoft.com/office/officeart/2008/layout/VerticalCurvedList"/>
    <dgm:cxn modelId="{0516B8A3-1D61-4222-A594-82C59E5804A3}" type="presParOf" srcId="{8E391AE5-35EA-4A7F-ACFF-6E662A0BD046}" destId="{EB133F34-59A3-4639-B813-3EF5396EC28B}" srcOrd="0" destOrd="0" presId="urn:microsoft.com/office/officeart/2008/layout/VerticalCurvedList"/>
    <dgm:cxn modelId="{159D22FF-8EF4-4B0A-B3E1-0803B09A8B50}" type="presParOf" srcId="{96773A7D-3367-4F53-A2D2-EA5770AFFDB3}" destId="{88F378EC-C3F8-47CD-AEFF-49BA634320FB}" srcOrd="7" destOrd="0" presId="urn:microsoft.com/office/officeart/2008/layout/VerticalCurvedList"/>
    <dgm:cxn modelId="{18105714-E2A3-4E39-ADF7-E9DFFDBF88CC}" type="presParOf" srcId="{96773A7D-3367-4F53-A2D2-EA5770AFFDB3}" destId="{0C1D6B2A-9239-4220-B9D4-EF24FF044C0E}" srcOrd="8" destOrd="0" presId="urn:microsoft.com/office/officeart/2008/layout/VerticalCurvedList"/>
    <dgm:cxn modelId="{E812CBE5-9BB8-445F-97A2-6D966B930FEF}" type="presParOf" srcId="{0C1D6B2A-9239-4220-B9D4-EF24FF044C0E}" destId="{A6FEC19F-0F90-4EC7-BB21-E0ADFEFFA617}" srcOrd="0" destOrd="0" presId="urn:microsoft.com/office/officeart/2008/layout/VerticalCurvedList"/>
    <dgm:cxn modelId="{B4FEC76D-31E3-4652-9457-989032455C1F}" type="presParOf" srcId="{96773A7D-3367-4F53-A2D2-EA5770AFFDB3}" destId="{CAE44C5F-81A1-4D30-8D3F-2E663ECAC700}" srcOrd="9" destOrd="0" presId="urn:microsoft.com/office/officeart/2008/layout/VerticalCurvedList"/>
    <dgm:cxn modelId="{4E7C5722-7943-426E-812B-D8DA08D38D2A}" type="presParOf" srcId="{96773A7D-3367-4F53-A2D2-EA5770AFFDB3}" destId="{053E2699-E7D5-4B6C-A824-2ED732C32228}" srcOrd="10" destOrd="0" presId="urn:microsoft.com/office/officeart/2008/layout/VerticalCurvedList"/>
    <dgm:cxn modelId="{D0CE5975-1886-491C-9468-BD3DC610BB79}" type="presParOf" srcId="{053E2699-E7D5-4B6C-A824-2ED732C32228}" destId="{D00E28E9-7A94-4DBE-BF47-6DC8F169B30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104B90-7E69-4918-A202-E6F91FC6E413}">
      <dsp:nvSpPr>
        <dsp:cNvPr id="0" name=""/>
        <dsp:cNvSpPr/>
      </dsp:nvSpPr>
      <dsp:spPr>
        <a:xfrm>
          <a:off x="-3401501" y="-516033"/>
          <a:ext cx="4269065" cy="4269065"/>
        </a:xfrm>
        <a:prstGeom prst="blockArc">
          <a:avLst>
            <a:gd name="adj1" fmla="val 18900000"/>
            <a:gd name="adj2" fmla="val 2700000"/>
            <a:gd name="adj3" fmla="val 506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36299F-AF4D-4DAF-ABF5-87E8CC3FEF1B}">
      <dsp:nvSpPr>
        <dsp:cNvPr id="0" name=""/>
        <dsp:cNvSpPr/>
      </dsp:nvSpPr>
      <dsp:spPr>
        <a:xfrm>
          <a:off x="301774" y="197958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Autor: Mgr. Markéta Žižková</a:t>
          </a:r>
        </a:p>
      </dsp:txBody>
      <dsp:txXfrm>
        <a:off x="301774" y="197958"/>
        <a:ext cx="5849872" cy="396170"/>
      </dsp:txXfrm>
    </dsp:sp>
    <dsp:sp modelId="{112F553D-60C2-4CC4-948D-0369F51C4DB0}">
      <dsp:nvSpPr>
        <dsp:cNvPr id="0" name=""/>
        <dsp:cNvSpPr/>
      </dsp:nvSpPr>
      <dsp:spPr>
        <a:xfrm>
          <a:off x="54168" y="148437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781B13-DE10-4169-ABDE-0384026A6B34}">
      <dsp:nvSpPr>
        <dsp:cNvPr id="0" name=""/>
        <dsp:cNvSpPr/>
      </dsp:nvSpPr>
      <dsp:spPr>
        <a:xfrm>
          <a:off x="585659" y="792024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Datum/období: </a:t>
          </a:r>
          <a:r>
            <a:rPr lang="cs-CZ" sz="2000" b="1" kern="1200" dirty="0" smtClean="0"/>
            <a:t>Prosinec/leden </a:t>
          </a:r>
          <a:endParaRPr lang="cs-CZ" sz="2000" b="1" kern="1200" dirty="0"/>
        </a:p>
      </dsp:txBody>
      <dsp:txXfrm>
        <a:off x="585659" y="792024"/>
        <a:ext cx="5565987" cy="396170"/>
      </dsp:txXfrm>
    </dsp:sp>
    <dsp:sp modelId="{2741B69B-255D-4143-BECE-5BD9035A4FC6}">
      <dsp:nvSpPr>
        <dsp:cNvPr id="0" name=""/>
        <dsp:cNvSpPr/>
      </dsp:nvSpPr>
      <dsp:spPr>
        <a:xfrm>
          <a:off x="338052" y="742503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CEBD2C-792F-484E-9C96-926E03F540ED}">
      <dsp:nvSpPr>
        <dsp:cNvPr id="0" name=""/>
        <dsp:cNvSpPr/>
      </dsp:nvSpPr>
      <dsp:spPr>
        <a:xfrm>
          <a:off x="672788" y="1386090"/>
          <a:ext cx="5478858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Číslo projektu: </a:t>
          </a:r>
          <a:r>
            <a:rPr lang="cs-CZ" sz="2000" kern="1200" dirty="0" smtClean="0"/>
            <a:t>CZ.1.07/1.4.00/21.3315</a:t>
          </a:r>
          <a:endParaRPr lang="cs-CZ" sz="2000" b="1" kern="1200" dirty="0"/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3600" kern="1200"/>
        </a:p>
      </dsp:txBody>
      <dsp:txXfrm>
        <a:off x="672788" y="1386090"/>
        <a:ext cx="5478858" cy="396170"/>
      </dsp:txXfrm>
    </dsp:sp>
    <dsp:sp modelId="{EB133F34-59A3-4639-B813-3EF5396EC28B}">
      <dsp:nvSpPr>
        <dsp:cNvPr id="0" name=""/>
        <dsp:cNvSpPr/>
      </dsp:nvSpPr>
      <dsp:spPr>
        <a:xfrm>
          <a:off x="425182" y="1336569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F378EC-C3F8-47CD-AEFF-49BA634320FB}">
      <dsp:nvSpPr>
        <dsp:cNvPr id="0" name=""/>
        <dsp:cNvSpPr/>
      </dsp:nvSpPr>
      <dsp:spPr>
        <a:xfrm>
          <a:off x="585659" y="1980156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Téma sady: Český jazyk pro I. stupeň ZŠ</a:t>
          </a:r>
          <a:endParaRPr lang="cs-CZ" sz="2000" b="1" kern="1200" dirty="0"/>
        </a:p>
      </dsp:txBody>
      <dsp:txXfrm>
        <a:off x="585659" y="1980156"/>
        <a:ext cx="5565987" cy="396170"/>
      </dsp:txXfrm>
    </dsp:sp>
    <dsp:sp modelId="{A6FEC19F-0F90-4EC7-BB21-E0ADFEFFA617}">
      <dsp:nvSpPr>
        <dsp:cNvPr id="0" name=""/>
        <dsp:cNvSpPr/>
      </dsp:nvSpPr>
      <dsp:spPr>
        <a:xfrm>
          <a:off x="338052" y="1930635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E44C5F-81A1-4D30-8D3F-2E663ECAC700}">
      <dsp:nvSpPr>
        <dsp:cNvPr id="0" name=""/>
        <dsp:cNvSpPr/>
      </dsp:nvSpPr>
      <dsp:spPr>
        <a:xfrm>
          <a:off x="301774" y="2574222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Název: </a:t>
          </a:r>
          <a:r>
            <a:rPr lang="cs-CZ" sz="2000" b="0" kern="1200" dirty="0" smtClean="0"/>
            <a:t>VY_32_INOVACE_</a:t>
          </a:r>
          <a:endParaRPr lang="cs-CZ" sz="2000" kern="1200" dirty="0" smtClean="0"/>
        </a:p>
      </dsp:txBody>
      <dsp:txXfrm>
        <a:off x="301774" y="2574222"/>
        <a:ext cx="5849872" cy="396170"/>
      </dsp:txXfrm>
    </dsp:sp>
    <dsp:sp modelId="{D00E28E9-7A94-4DBE-BF47-6DC8F169B300}">
      <dsp:nvSpPr>
        <dsp:cNvPr id="0" name=""/>
        <dsp:cNvSpPr/>
      </dsp:nvSpPr>
      <dsp:spPr>
        <a:xfrm>
          <a:off x="54168" y="2524701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D676B5-40FB-4304-A515-3A9FE54A98CF}" type="datetimeFigureOut">
              <a:rPr lang="cs-CZ" smtClean="0"/>
              <a:pPr/>
              <a:t>10.1.2014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EEC0E9-EDB4-4849-B798-E91ADE36F6A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18506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EEC0E9-EDB4-4849-B798-E91ADE36F6A8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4531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23A43-DD5F-4CD2-836F-6D6D9386C738}" type="datetime1">
              <a:rPr lang="cs-CZ" smtClean="0"/>
              <a:pPr/>
              <a:t>10.1.2014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162F-90B9-4DEF-9207-D819C9D79576}" type="datetime1">
              <a:rPr lang="cs-CZ" smtClean="0"/>
              <a:pPr/>
              <a:t>10.1.2014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45C8C-67DA-4C77-B49D-1BE859F9E3C0}" type="datetime1">
              <a:rPr lang="cs-CZ" smtClean="0"/>
              <a:pPr/>
              <a:t>10.1.2014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E3CF8-5281-4F3B-81F6-C1E9F4A02277}" type="datetime1">
              <a:rPr lang="cs-CZ" smtClean="0"/>
              <a:pPr/>
              <a:t>10.1.2014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uiExpand="1" build="p">
        <p:tmplLst>
          <p:tmpl lvl="1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2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3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4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5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</p:tmplLst>
      </p:bldP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03C11-3421-43DA-B654-98BED68469C9}" type="datetime1">
              <a:rPr lang="cs-CZ" smtClean="0"/>
              <a:pPr/>
              <a:t>10.1.2014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03B6B-900B-4431-9EC9-0504992A991A}" type="datetime1">
              <a:rPr lang="cs-CZ" smtClean="0"/>
              <a:pPr/>
              <a:t>10.1.2014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D2150-83A7-4070-B62D-DC0ED6A2A9F0}" type="datetime1">
              <a:rPr lang="cs-CZ" smtClean="0"/>
              <a:pPr/>
              <a:t>10.1.2014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635DF-67F5-48C1-977C-9FE9ED484D3B}" type="datetime1">
              <a:rPr lang="cs-CZ" smtClean="0"/>
              <a:pPr/>
              <a:t>10.1.2014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1AC36-3469-4A21-BD20-3914117921E6}" type="datetime1">
              <a:rPr lang="cs-CZ" smtClean="0"/>
              <a:pPr/>
              <a:t>10.1.2014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00F18-ADE5-4807-9373-727F3A31F4D5}" type="datetime1">
              <a:rPr lang="cs-CZ" smtClean="0"/>
              <a:pPr/>
              <a:t>10.1.2014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45219-191E-4AAE-B0B5-30B8DD961B52}" type="datetime1">
              <a:rPr lang="cs-CZ" smtClean="0"/>
              <a:pPr/>
              <a:t>10.1.2014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E78B05B-E061-4713-9789-089775149A20}" type="datetime1">
              <a:rPr lang="cs-CZ" smtClean="0"/>
              <a:pPr/>
              <a:t>10.1.2014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pixabay.com/cs/norman-oklahoma-blesk-nebezpe%C4%8Dn%C3%A9-79860/" TargetMode="External"/><Relationship Id="rId3" Type="http://schemas.openxmlformats.org/officeDocument/2006/relationships/hyperlink" Target="http://pixabay.com/cs/holou-hlavu-%C4%8Dlov%C4%9Bk-ple%C5%A1at%C3%BD-avatar-147977/" TargetMode="External"/><Relationship Id="rId7" Type="http://schemas.openxmlformats.org/officeDocument/2006/relationships/hyperlink" Target="http://pixabay.com/cs/pleten%C3%AD-star%C5%A1%C3%AD-babi%C4%8Dka-osoba-%C5%BEena-150970/" TargetMode="External"/><Relationship Id="rId2" Type="http://schemas.openxmlformats.org/officeDocument/2006/relationships/hyperlink" Target="http://pixabay.com/cs/gandalf-tux-zv%C3%AD%C5%99e-pt%C3%A1k-vykouzlit-161456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pixabay.com/cs/chlapec-%C5%A1pinav%C3%BD-j%C3%ADst-zmrzlinu-59171/" TargetMode="External"/><Relationship Id="rId11" Type="http://schemas.openxmlformats.org/officeDocument/2006/relationships/hyperlink" Target="http://pixabay.com/cs/lano-rosa-konopn%C3%BD-provaz-5336/" TargetMode="External"/><Relationship Id="rId5" Type="http://schemas.openxmlformats.org/officeDocument/2006/relationships/hyperlink" Target="http://pixabay.com/cs/ly%C5%BEov%C3%A1n%C3%AD-ly%C5%BEa%C5%99sk%C3%A9-vybaven%C3%AD-232167/" TargetMode="External"/><Relationship Id="rId10" Type="http://schemas.openxmlformats.org/officeDocument/2006/relationships/hyperlink" Target="http://pixabay.com/cs/lyska-fulica-atra-ralle-vodn%C3%AD-pt%C3%A1k-75914/" TargetMode="External"/><Relationship Id="rId4" Type="http://schemas.openxmlformats.org/officeDocument/2006/relationships/hyperlink" Target="http://pixabay.com/cs/zv%C3%AD%C5%99ata-voln%C4%9B-%C5%BEij%C3%ADc%C3%ADch-%C5%BEivo%C4%8Dich%C5%AF-87281/" TargetMode="External"/><Relationship Id="rId9" Type="http://schemas.openxmlformats.org/officeDocument/2006/relationships/hyperlink" Target="http://pixabay.com/cs/l%C3%ADska-bush-dodavatel-pylu-210098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9691" y="1844824"/>
            <a:ext cx="5544616" cy="1008112"/>
          </a:xfrm>
        </p:spPr>
        <p:txBody>
          <a:bodyPr>
            <a:normAutofit/>
          </a:bodyPr>
          <a:lstStyle/>
          <a:p>
            <a:pPr lvl="0"/>
            <a:r>
              <a:rPr lang="cs-CZ" sz="2800" dirty="0" smtClean="0"/>
              <a:t>Základní </a:t>
            </a:r>
            <a:r>
              <a:rPr lang="cs-CZ" sz="2800" dirty="0"/>
              <a:t>škola a Mateřská škola Bílá Třemešná, okres Trutnov</a:t>
            </a:r>
            <a:endParaRPr lang="cs-CZ" sz="2800" b="1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3618438364"/>
              </p:ext>
            </p:extLst>
          </p:nvPr>
        </p:nvGraphicFramePr>
        <p:xfrm>
          <a:off x="1403648" y="3284984"/>
          <a:ext cx="6192688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 descr="C:\Users\boh\Documents\Práce\Dumy\Zakladni_logolink_OPVK (ESF, EU, MSMT, OP VK)\01_Zakladni_logolink_horizontalni_cz\OPVK_hor_zakladni_logolink_RGB_cz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481" y="476672"/>
            <a:ext cx="5761037" cy="1258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691481" y="2956302"/>
            <a:ext cx="5761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>
                <a:solidFill>
                  <a:schemeClr val="bg1"/>
                </a:solidFill>
              </a:rPr>
              <a:t>Škola pro 21. století</a:t>
            </a:r>
          </a:p>
        </p:txBody>
      </p:sp>
    </p:spTree>
    <p:extLst>
      <p:ext uri="{BB962C8B-B14F-4D97-AF65-F5344CB8AC3E}">
        <p14:creationId xmlns:p14="http://schemas.microsoft.com/office/powerpoint/2010/main" val="7362238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72067" y="1340768"/>
            <a:ext cx="7516357" cy="4824536"/>
          </a:xfrm>
        </p:spPr>
        <p:txBody>
          <a:bodyPr>
            <a:normAutofit/>
          </a:bodyPr>
          <a:lstStyle/>
          <a:p>
            <a:pPr algn="just"/>
            <a:r>
              <a:rPr lang="cs-CZ" sz="1900" dirty="0" smtClean="0">
                <a:solidFill>
                  <a:schemeClr val="tx1"/>
                </a:solidFill>
              </a:rPr>
              <a:t>Inovativní pomůcka na  výuku českého jazyka ve 3. třídě – význam slov s </a:t>
            </a:r>
            <a:r>
              <a:rPr lang="cs-CZ" sz="1900" dirty="0" err="1" smtClean="0">
                <a:solidFill>
                  <a:schemeClr val="tx1"/>
                </a:solidFill>
              </a:rPr>
              <a:t>li</a:t>
            </a:r>
            <a:r>
              <a:rPr lang="cs-CZ" sz="1900" dirty="0" smtClean="0">
                <a:solidFill>
                  <a:schemeClr val="tx1"/>
                </a:solidFill>
              </a:rPr>
              <a:t>/</a:t>
            </a:r>
            <a:r>
              <a:rPr lang="cs-CZ" sz="1900" dirty="0" err="1" smtClean="0">
                <a:solidFill>
                  <a:schemeClr val="tx1"/>
                </a:solidFill>
              </a:rPr>
              <a:t>ly</a:t>
            </a:r>
            <a:r>
              <a:rPr lang="cs-CZ" sz="1900" dirty="0" smtClean="0">
                <a:solidFill>
                  <a:schemeClr val="tx1"/>
                </a:solidFill>
              </a:rPr>
              <a:t>. Část roku – prosinec/leden. Časová dotace – se zápisem do notýsku  - </a:t>
            </a:r>
            <a:r>
              <a:rPr lang="cs-CZ" sz="1900" dirty="0" smtClean="0">
                <a:solidFill>
                  <a:schemeClr val="tx1"/>
                </a:solidFill>
              </a:rPr>
              <a:t>30 minut</a:t>
            </a:r>
            <a:r>
              <a:rPr lang="cs-CZ" sz="1900" dirty="0" smtClean="0">
                <a:solidFill>
                  <a:schemeClr val="tx1"/>
                </a:solidFill>
              </a:rPr>
              <a:t>. </a:t>
            </a:r>
            <a:endParaRPr lang="cs-CZ" sz="1900" dirty="0" smtClean="0">
              <a:solidFill>
                <a:schemeClr val="tx1"/>
              </a:solidFill>
            </a:endParaRPr>
          </a:p>
          <a:p>
            <a:pPr algn="just"/>
            <a:r>
              <a:rPr lang="cs-CZ" sz="1900" dirty="0" smtClean="0">
                <a:solidFill>
                  <a:schemeClr val="tx1"/>
                </a:solidFill>
              </a:rPr>
              <a:t>1 a 2 snímek – úvod, anotace.</a:t>
            </a:r>
          </a:p>
          <a:p>
            <a:pPr algn="just"/>
            <a:r>
              <a:rPr lang="cs-CZ" sz="1900" dirty="0" smtClean="0">
                <a:solidFill>
                  <a:schemeClr val="tx1"/>
                </a:solidFill>
              </a:rPr>
              <a:t>3 snímek – vyjmenovaná slova po l.</a:t>
            </a:r>
          </a:p>
          <a:p>
            <a:pPr algn="just"/>
            <a:r>
              <a:rPr lang="cs-CZ" sz="1800" dirty="0" smtClean="0">
                <a:solidFill>
                  <a:schemeClr val="tx1"/>
                </a:solidFill>
              </a:rPr>
              <a:t>4 a 5 snímek – výkladový.</a:t>
            </a:r>
          </a:p>
          <a:p>
            <a:pPr algn="just"/>
            <a:r>
              <a:rPr lang="cs-CZ" sz="1800" dirty="0" smtClean="0">
                <a:solidFill>
                  <a:schemeClr val="tx1"/>
                </a:solidFill>
              </a:rPr>
              <a:t>6 – 11 snímek – procvičování, společná práce s učitelem. Děti vyberou vhodné slovo a doplní věty. Kliknutím na dané slovo dojde k zařazení tohoto slova do věty.</a:t>
            </a:r>
          </a:p>
          <a:p>
            <a:pPr algn="just"/>
            <a:r>
              <a:rPr lang="cs-CZ" sz="1800" dirty="0" smtClean="0">
                <a:solidFill>
                  <a:schemeClr val="tx1"/>
                </a:solidFill>
              </a:rPr>
              <a:t>12 – </a:t>
            </a:r>
            <a:r>
              <a:rPr lang="cs-CZ" sz="1800" dirty="0" smtClean="0">
                <a:solidFill>
                  <a:schemeClr val="tx1"/>
                </a:solidFill>
              </a:rPr>
              <a:t>22 </a:t>
            </a:r>
            <a:r>
              <a:rPr lang="cs-CZ" sz="1800" dirty="0" smtClean="0">
                <a:solidFill>
                  <a:schemeClr val="tx1"/>
                </a:solidFill>
              </a:rPr>
              <a:t>snímek – samostatná práce dětí. Děti vyberou vhodné slovo a doplní větu. Pokud kliknou správně, slovo se zařadí do věty, pokud špatně, slovo odletí.</a:t>
            </a:r>
          </a:p>
          <a:p>
            <a:pPr algn="just"/>
            <a:r>
              <a:rPr lang="cs-CZ" sz="1800" dirty="0" smtClean="0">
                <a:solidFill>
                  <a:schemeClr val="tx1"/>
                </a:solidFill>
              </a:rPr>
              <a:t>23 </a:t>
            </a:r>
            <a:r>
              <a:rPr lang="cs-CZ" sz="1800" dirty="0" smtClean="0">
                <a:solidFill>
                  <a:schemeClr val="tx1"/>
                </a:solidFill>
              </a:rPr>
              <a:t>snímek – tabulka slov s </a:t>
            </a:r>
            <a:r>
              <a:rPr lang="cs-CZ" sz="1800" dirty="0" err="1" smtClean="0">
                <a:solidFill>
                  <a:schemeClr val="tx1"/>
                </a:solidFill>
              </a:rPr>
              <a:t>li</a:t>
            </a:r>
            <a:r>
              <a:rPr lang="cs-CZ" sz="1800" dirty="0" smtClean="0">
                <a:solidFill>
                  <a:schemeClr val="tx1"/>
                </a:solidFill>
              </a:rPr>
              <a:t>/</a:t>
            </a:r>
            <a:r>
              <a:rPr lang="cs-CZ" sz="1800" dirty="0" err="1" smtClean="0">
                <a:solidFill>
                  <a:schemeClr val="tx1"/>
                </a:solidFill>
              </a:rPr>
              <a:t>ly</a:t>
            </a:r>
            <a:r>
              <a:rPr lang="cs-CZ" sz="1800" dirty="0" smtClean="0">
                <a:solidFill>
                  <a:schemeClr val="tx1"/>
                </a:solidFill>
              </a:rPr>
              <a:t>. Využití k zápisu, či k nafocení dětem do slovníčku.</a:t>
            </a:r>
          </a:p>
          <a:p>
            <a:pPr algn="just"/>
            <a:r>
              <a:rPr lang="cs-CZ" sz="1800" dirty="0" smtClean="0">
                <a:solidFill>
                  <a:schemeClr val="tx1"/>
                </a:solidFill>
              </a:rPr>
              <a:t>24 </a:t>
            </a:r>
            <a:r>
              <a:rPr lang="cs-CZ" sz="1800" dirty="0" smtClean="0">
                <a:solidFill>
                  <a:schemeClr val="tx1"/>
                </a:solidFill>
              </a:rPr>
              <a:t>snímek – zdroje.</a:t>
            </a:r>
          </a:p>
          <a:p>
            <a:endParaRPr lang="cs-CZ" sz="1800" dirty="0" smtClean="0">
              <a:solidFill>
                <a:schemeClr val="tx1"/>
              </a:solidFill>
            </a:endParaRPr>
          </a:p>
          <a:p>
            <a:endParaRPr lang="cs-CZ" sz="1800" dirty="0" smtClean="0">
              <a:solidFill>
                <a:schemeClr val="tx1"/>
              </a:solidFill>
            </a:endParaRPr>
          </a:p>
          <a:p>
            <a:endParaRPr lang="cs-CZ" sz="1800" dirty="0" smtClean="0">
              <a:solidFill>
                <a:schemeClr val="tx1"/>
              </a:solidFill>
            </a:endParaRPr>
          </a:p>
          <a:p>
            <a:endParaRPr lang="cs-CZ" sz="1800" dirty="0">
              <a:solidFill>
                <a:schemeClr val="tx1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2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Anotace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7248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Slyšet, mlýn, blýskat se, polykat, plynout, plýtvat, vzlykat, </a:t>
            </a:r>
            <a:r>
              <a:rPr lang="cs-CZ" sz="4000" dirty="0" smtClean="0">
                <a:solidFill>
                  <a:schemeClr val="tx1"/>
                </a:solidFill>
              </a:rPr>
              <a:t>lysý, </a:t>
            </a:r>
            <a:r>
              <a:rPr lang="cs-CZ" sz="4000" dirty="0" smtClean="0">
                <a:solidFill>
                  <a:schemeClr val="tx1"/>
                </a:solidFill>
              </a:rPr>
              <a:t>lýtko, </a:t>
            </a:r>
            <a:r>
              <a:rPr lang="cs-CZ" sz="4000" dirty="0" smtClean="0">
                <a:solidFill>
                  <a:schemeClr val="tx1"/>
                </a:solidFill>
              </a:rPr>
              <a:t>lýko, lyže</a:t>
            </a:r>
            <a:r>
              <a:rPr lang="cs-CZ" sz="4000" dirty="0" smtClean="0">
                <a:solidFill>
                  <a:schemeClr val="tx1"/>
                </a:solidFill>
              </a:rPr>
              <a:t>, pelyněk, </a:t>
            </a:r>
            <a:r>
              <a:rPr lang="cs-CZ" sz="4000" dirty="0" smtClean="0">
                <a:solidFill>
                  <a:schemeClr val="tx1"/>
                </a:solidFill>
              </a:rPr>
              <a:t>plyš.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520088"/>
            <a:ext cx="8229600" cy="1252728"/>
          </a:xfrm>
        </p:spPr>
        <p:txBody>
          <a:bodyPr>
            <a:normAutofit/>
          </a:bodyPr>
          <a:lstStyle/>
          <a:p>
            <a:r>
              <a:rPr lang="cs-CZ" sz="5400" dirty="0" smtClean="0">
                <a:solidFill>
                  <a:schemeClr val="tx1"/>
                </a:solidFill>
              </a:rPr>
              <a:t>Vyjmenovaná slova po </a:t>
            </a:r>
            <a:r>
              <a:rPr lang="cs-CZ" sz="5400" b="1" dirty="0" smtClean="0">
                <a:solidFill>
                  <a:schemeClr val="tx1"/>
                </a:solidFill>
              </a:rPr>
              <a:t>l</a:t>
            </a:r>
            <a:endParaRPr lang="cs-CZ" sz="5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4</a:t>
            </a:fld>
            <a:endParaRPr lang="cs-CZ"/>
          </a:p>
        </p:txBody>
      </p:sp>
      <p:pic>
        <p:nvPicPr>
          <p:cNvPr id="5" name="Picture 2" descr="Gandalf, Tux, Zvíře, Pták, Vykouzlit, Mage, Magi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3111111"/>
            <a:ext cx="1296144" cy="1686041"/>
          </a:xfrm>
          <a:prstGeom prst="rect">
            <a:avLst/>
          </a:prstGeom>
          <a:noFill/>
        </p:spPr>
      </p:pic>
      <p:sp>
        <p:nvSpPr>
          <p:cNvPr id="6" name="Obláček 5"/>
          <p:cNvSpPr/>
          <p:nvPr/>
        </p:nvSpPr>
        <p:spPr>
          <a:xfrm>
            <a:off x="2771800" y="2708920"/>
            <a:ext cx="5184576" cy="2592288"/>
          </a:xfrm>
          <a:prstGeom prst="cloudCallout">
            <a:avLst>
              <a:gd name="adj1" fmla="val -67926"/>
              <a:gd name="adj2" fmla="val 594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„Čáry máry fik </a:t>
            </a:r>
            <a:r>
              <a:rPr lang="cs-CZ" sz="2800" b="1" dirty="0" err="1" smtClean="0">
                <a:solidFill>
                  <a:schemeClr val="tx1"/>
                </a:solidFill>
              </a:rPr>
              <a:t>mik</a:t>
            </a:r>
            <a:r>
              <a:rPr lang="cs-CZ" sz="2800" b="1" dirty="0" smtClean="0">
                <a:solidFill>
                  <a:schemeClr val="tx1"/>
                </a:solidFill>
              </a:rPr>
              <a:t> trik, naučte se rozlišovat!“ vzkazuje vám Kouzelník.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690474" y="715343"/>
            <a:ext cx="576305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i="1" dirty="0" smtClean="0"/>
              <a:t>VÝZNAM  SLOV  S  </a:t>
            </a:r>
            <a:r>
              <a:rPr lang="cs-CZ" sz="4400" b="1" dirty="0" smtClean="0"/>
              <a:t>LY</a:t>
            </a:r>
            <a:r>
              <a:rPr lang="cs-CZ" sz="4400" dirty="0" smtClean="0"/>
              <a:t> - </a:t>
            </a:r>
            <a:r>
              <a:rPr lang="cs-CZ" sz="4400" b="1" dirty="0" smtClean="0"/>
              <a:t>LI</a:t>
            </a:r>
            <a:endParaRPr lang="cs-CZ" sz="4400" b="1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5" name="Obláček 4"/>
          <p:cNvSpPr/>
          <p:nvPr/>
        </p:nvSpPr>
        <p:spPr>
          <a:xfrm>
            <a:off x="611560" y="1844824"/>
            <a:ext cx="6157192" cy="3573016"/>
          </a:xfrm>
          <a:prstGeom prst="cloudCallout">
            <a:avLst>
              <a:gd name="adj1" fmla="val 56938"/>
              <a:gd name="adj2" fmla="val -3662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Mám tady pro vás zapeklitá slůvka! Někdy se v nich píše </a:t>
            </a:r>
            <a:r>
              <a:rPr lang="cs-CZ" sz="2800" b="1" dirty="0" smtClean="0">
                <a:solidFill>
                  <a:schemeClr val="bg1"/>
                </a:solidFill>
              </a:rPr>
              <a:t>i</a:t>
            </a:r>
            <a:r>
              <a:rPr lang="cs-CZ" sz="2800" b="1" dirty="0" smtClean="0">
                <a:solidFill>
                  <a:schemeClr val="tx1"/>
                </a:solidFill>
              </a:rPr>
              <a:t> a jindy </a:t>
            </a:r>
            <a:r>
              <a:rPr lang="cs-CZ" sz="2800" b="1" dirty="0" smtClean="0">
                <a:solidFill>
                  <a:schemeClr val="bg1"/>
                </a:solidFill>
              </a:rPr>
              <a:t>y</a:t>
            </a:r>
            <a:r>
              <a:rPr lang="cs-CZ" sz="2800" b="1" dirty="0" smtClean="0">
                <a:solidFill>
                  <a:schemeClr val="tx1"/>
                </a:solidFill>
              </a:rPr>
              <a:t>, i když znějí stejně. Je to proto, že mají pokaždé jiný význam.</a:t>
            </a:r>
            <a:endParaRPr lang="cs-CZ" sz="2800" b="1" dirty="0">
              <a:solidFill>
                <a:schemeClr val="tx1"/>
              </a:solidFill>
            </a:endParaRPr>
          </a:p>
        </p:txBody>
      </p:sp>
      <p:pic>
        <p:nvPicPr>
          <p:cNvPr id="6" name="Picture 2" descr="Gandalf, Tux, Zvíře, Pták, Vykouzlit, Mage, Magi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64288" y="1052736"/>
            <a:ext cx="1494616" cy="1944216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1331640" y="836712"/>
            <a:ext cx="6767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lysá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3240219" y="620688"/>
            <a:ext cx="6014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lísá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6468264" y="5271591"/>
            <a:ext cx="6960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lyže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823204" y="5991671"/>
            <a:ext cx="11929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vyplivat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788840" y="5703639"/>
            <a:ext cx="12682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vyplývat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7476376" y="5991671"/>
            <a:ext cx="6206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líže</a:t>
            </a:r>
            <a:endParaRPr lang="cs-CZ" sz="2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620664" y="620688"/>
            <a:ext cx="9348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blízká</a:t>
            </a:r>
            <a:endParaRPr lang="cs-CZ" sz="24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788024" y="951111"/>
            <a:ext cx="13628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blýská se</a:t>
            </a:r>
            <a:endParaRPr lang="cs-CZ" sz="24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7236296" y="3573016"/>
            <a:ext cx="8274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lyska</a:t>
            </a:r>
            <a:endParaRPr lang="cs-CZ" sz="24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7911757" y="4437112"/>
            <a:ext cx="9087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líska</a:t>
            </a:r>
            <a:endParaRPr lang="cs-CZ" sz="24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294812" y="2247255"/>
            <a:ext cx="6046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lýčí</a:t>
            </a:r>
            <a:endParaRPr lang="cs-CZ" sz="24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323528" y="5127575"/>
            <a:ext cx="5293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líčí</a:t>
            </a:r>
            <a:endParaRPr lang="cs-CZ" sz="24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610913" y="2492896"/>
            <a:ext cx="42787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Hlava občas bývá      ______       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093678" y="2492896"/>
            <a:ext cx="38459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Kočička se ráda</a:t>
            </a:r>
            <a:r>
              <a:rPr lang="cs-CZ" dirty="0" smtClean="0"/>
              <a:t>   _________        .</a:t>
            </a:r>
            <a:endParaRPr lang="cs-CZ" dirty="0"/>
          </a:p>
        </p:txBody>
      </p:sp>
      <p:pic>
        <p:nvPicPr>
          <p:cNvPr id="1026" name="Picture 2" descr="Holou Hlavu, Člověk, Plešatý, Avatar, Hlava, Úsměv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3164577"/>
            <a:ext cx="1080120" cy="1416551"/>
          </a:xfrm>
          <a:prstGeom prst="rect">
            <a:avLst/>
          </a:prstGeom>
          <a:noFill/>
        </p:spPr>
      </p:pic>
      <p:pic>
        <p:nvPicPr>
          <p:cNvPr id="1028" name="Picture 4" descr="Zvířata Volně Žijících Živočichů, Zvířata, Kočky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0152" y="3212976"/>
            <a:ext cx="1728192" cy="1296144"/>
          </a:xfrm>
          <a:prstGeom prst="rect">
            <a:avLst/>
          </a:prstGeom>
          <a:noFill/>
        </p:spPr>
      </p:pic>
      <p:sp>
        <p:nvSpPr>
          <p:cNvPr id="10" name="Vývojový diagram: postup 9"/>
          <p:cNvSpPr/>
          <p:nvPr/>
        </p:nvSpPr>
        <p:spPr>
          <a:xfrm>
            <a:off x="2555776" y="5445224"/>
            <a:ext cx="1368152" cy="468632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lísá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1" name="Vývojový diagram: postup 10"/>
          <p:cNvSpPr/>
          <p:nvPr/>
        </p:nvSpPr>
        <p:spPr>
          <a:xfrm>
            <a:off x="4499992" y="5445224"/>
            <a:ext cx="1368152" cy="468632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lysá</a:t>
            </a:r>
            <a:endParaRPr lang="cs-CZ" sz="2400" b="1" dirty="0">
              <a:solidFill>
                <a:schemeClr val="tx1"/>
              </a:solidFill>
            </a:endParaRPr>
          </a:p>
        </p:txBody>
      </p:sp>
      <p:pic>
        <p:nvPicPr>
          <p:cNvPr id="12" name="Picture 2" descr="Gandalf, Tux, Zvíře, Pták, Vykouzlit, Mage, Magi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7571" y="260648"/>
            <a:ext cx="1494616" cy="1944216"/>
          </a:xfrm>
          <a:prstGeom prst="rect">
            <a:avLst/>
          </a:prstGeom>
          <a:noFill/>
        </p:spPr>
      </p:pic>
      <p:sp>
        <p:nvSpPr>
          <p:cNvPr id="2" name="Obláček 1"/>
          <p:cNvSpPr/>
          <p:nvPr/>
        </p:nvSpPr>
        <p:spPr>
          <a:xfrm>
            <a:off x="2123728" y="404664"/>
            <a:ext cx="6336704" cy="1656184"/>
          </a:xfrm>
          <a:prstGeom prst="cloudCallout">
            <a:avLst>
              <a:gd name="adj1" fmla="val -58352"/>
              <a:gd name="adj2" fmla="val 807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/>
                </a:solidFill>
              </a:rPr>
              <a:t>Vyber vhodné slovo a doplň věty.</a:t>
            </a:r>
            <a:endParaRPr lang="cs-CZ" sz="36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4.52926E-6 L 0.51181 -0.43026 " pathEditMode="relative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4.65186E-6 L -0.16128 -0.42216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100" y="-21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610913" y="2492896"/>
            <a:ext cx="341792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Máš-li pecek plnou pusu,</a:t>
            </a:r>
          </a:p>
          <a:p>
            <a:endParaRPr lang="cs-CZ" sz="2400" dirty="0" smtClean="0"/>
          </a:p>
          <a:p>
            <a:r>
              <a:rPr lang="cs-CZ" sz="2400" dirty="0" smtClean="0"/>
              <a:t>z toho musí   _______     </a:t>
            </a:r>
            <a:r>
              <a:rPr lang="cs-CZ" dirty="0" smtClean="0"/>
              <a:t>,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11560" y="3884855"/>
            <a:ext cx="368402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abys ji měl zase prázdnou,</a:t>
            </a:r>
          </a:p>
          <a:p>
            <a:endParaRPr lang="cs-CZ" sz="2400" dirty="0" smtClean="0"/>
          </a:p>
          <a:p>
            <a:r>
              <a:rPr lang="cs-CZ" sz="2400" dirty="0" smtClean="0"/>
              <a:t>pecky musíš </a:t>
            </a:r>
            <a:r>
              <a:rPr lang="cs-CZ" sz="2400" dirty="0"/>
              <a:t> </a:t>
            </a:r>
            <a:r>
              <a:rPr lang="cs-CZ" sz="2400" dirty="0" smtClean="0"/>
              <a:t>  _______    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7" name="Vývojový diagram: postup 6"/>
          <p:cNvSpPr/>
          <p:nvPr/>
        </p:nvSpPr>
        <p:spPr>
          <a:xfrm>
            <a:off x="5580112" y="2996952"/>
            <a:ext cx="1368152" cy="468632"/>
          </a:xfrm>
          <a:prstGeom prst="flowChartProcess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vyplivat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8" name="Vývojový diagram: postup 7"/>
          <p:cNvSpPr/>
          <p:nvPr/>
        </p:nvSpPr>
        <p:spPr>
          <a:xfrm>
            <a:off x="5580112" y="4149080"/>
            <a:ext cx="1368152" cy="468632"/>
          </a:xfrm>
          <a:prstGeom prst="flowChartProcess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vyplývat</a:t>
            </a:r>
            <a:endParaRPr lang="cs-CZ" sz="2400" b="1" dirty="0">
              <a:solidFill>
                <a:schemeClr val="tx1"/>
              </a:solidFill>
            </a:endParaRPr>
          </a:p>
        </p:txBody>
      </p:sp>
      <p:pic>
        <p:nvPicPr>
          <p:cNvPr id="9" name="Picture 2" descr="Gandalf, Tux, Zvíře, Pták, Vykouzlit, Mage, Magi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7571" y="260648"/>
            <a:ext cx="1494616" cy="1944216"/>
          </a:xfrm>
          <a:prstGeom prst="rect">
            <a:avLst/>
          </a:prstGeom>
          <a:noFill/>
        </p:spPr>
      </p:pic>
      <p:sp>
        <p:nvSpPr>
          <p:cNvPr id="10" name="Obláček 9"/>
          <p:cNvSpPr/>
          <p:nvPr/>
        </p:nvSpPr>
        <p:spPr>
          <a:xfrm>
            <a:off x="2123728" y="404664"/>
            <a:ext cx="6336704" cy="1656184"/>
          </a:xfrm>
          <a:prstGeom prst="cloudCallout">
            <a:avLst>
              <a:gd name="adj1" fmla="val -58352"/>
              <a:gd name="adj2" fmla="val 807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/>
                </a:solidFill>
              </a:rPr>
              <a:t>Vyber vhodné slovo a doplň věty.</a:t>
            </a:r>
            <a:endParaRPr lang="cs-CZ" sz="36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1.85185E-6 L -0.34652 0.2416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326" y="120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3.7037E-7 L -0.35052 -0.13912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535" y="-69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8</a:t>
            </a:fld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610913" y="2492896"/>
            <a:ext cx="43636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Eva si koupila nové    ______       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093678" y="2492896"/>
            <a:ext cx="32576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Petr </a:t>
            </a:r>
            <a:r>
              <a:rPr lang="cs-CZ" dirty="0" smtClean="0"/>
              <a:t>   _________       </a:t>
            </a:r>
            <a:r>
              <a:rPr lang="cs-CZ" sz="2400" dirty="0" smtClean="0"/>
              <a:t>nanuk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10" name="Vývojový diagram: postup 9"/>
          <p:cNvSpPr/>
          <p:nvPr/>
        </p:nvSpPr>
        <p:spPr>
          <a:xfrm>
            <a:off x="2555776" y="5445224"/>
            <a:ext cx="1368152" cy="468632"/>
          </a:xfrm>
          <a:prstGeom prst="flowChartProcess">
            <a:avLst/>
          </a:prstGeom>
          <a:solidFill>
            <a:srgbClr val="FB33E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líže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1" name="Vývojový diagram: postup 10"/>
          <p:cNvSpPr/>
          <p:nvPr/>
        </p:nvSpPr>
        <p:spPr>
          <a:xfrm>
            <a:off x="4499992" y="5445224"/>
            <a:ext cx="1368152" cy="468632"/>
          </a:xfrm>
          <a:prstGeom prst="flowChartProcess">
            <a:avLst/>
          </a:prstGeom>
          <a:solidFill>
            <a:srgbClr val="FB33E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lyže</a:t>
            </a:r>
            <a:endParaRPr lang="cs-CZ" sz="2400" b="1" dirty="0">
              <a:solidFill>
                <a:schemeClr val="tx1"/>
              </a:solidFill>
            </a:endParaRPr>
          </a:p>
        </p:txBody>
      </p:sp>
      <p:pic>
        <p:nvPicPr>
          <p:cNvPr id="12" name="Picture 2" descr="Gandalf, Tux, Zvíře, Pták, Vykouzlit, Mage, Magi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7571" y="260648"/>
            <a:ext cx="1494616" cy="1944216"/>
          </a:xfrm>
          <a:prstGeom prst="rect">
            <a:avLst/>
          </a:prstGeom>
          <a:noFill/>
        </p:spPr>
      </p:pic>
      <p:sp>
        <p:nvSpPr>
          <p:cNvPr id="2" name="Obláček 1"/>
          <p:cNvSpPr/>
          <p:nvPr/>
        </p:nvSpPr>
        <p:spPr>
          <a:xfrm>
            <a:off x="2123728" y="404664"/>
            <a:ext cx="6336704" cy="1656184"/>
          </a:xfrm>
          <a:prstGeom prst="cloudCallout">
            <a:avLst>
              <a:gd name="adj1" fmla="val -58352"/>
              <a:gd name="adj2" fmla="val 807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/>
                </a:solidFill>
              </a:rPr>
              <a:t>Vyber vhodné slovo a doplň věty.</a:t>
            </a:r>
            <a:endParaRPr lang="cs-CZ" sz="3600" dirty="0"/>
          </a:p>
        </p:txBody>
      </p:sp>
      <p:pic>
        <p:nvPicPr>
          <p:cNvPr id="13" name="Picture 2" descr="Lyžování, Lyžařské Vybavení, Lyžařské Hůlky, Zimní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3356992"/>
            <a:ext cx="1883922" cy="1253985"/>
          </a:xfrm>
          <a:prstGeom prst="rect">
            <a:avLst/>
          </a:prstGeom>
          <a:noFill/>
        </p:spPr>
      </p:pic>
      <p:pic>
        <p:nvPicPr>
          <p:cNvPr id="18434" name="Picture 2" descr="Chlapec, Špinavý, Jíst Zmrzlinu, Obličej, Černá A Bílá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8144" y="3284984"/>
            <a:ext cx="1751583" cy="131368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562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7.40741E-7 L 0.35833 -0.4224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917" y="-211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7.40741E-7 L -0.12986 -0.4331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493" y="-216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9</a:t>
            </a:fld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107504" y="2492896"/>
            <a:ext cx="50113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Babička je moje    ______      příbuzná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093678" y="2492896"/>
            <a:ext cx="394851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  Nad lesem se      </a:t>
            </a:r>
            <a:r>
              <a:rPr lang="cs-CZ" dirty="0" smtClean="0"/>
              <a:t>_________      .</a:t>
            </a:r>
            <a:endParaRPr lang="cs-CZ" dirty="0"/>
          </a:p>
        </p:txBody>
      </p:sp>
      <p:sp>
        <p:nvSpPr>
          <p:cNvPr id="10" name="Vývojový diagram: postup 9"/>
          <p:cNvSpPr/>
          <p:nvPr/>
        </p:nvSpPr>
        <p:spPr>
          <a:xfrm>
            <a:off x="2555776" y="5445224"/>
            <a:ext cx="1368152" cy="468632"/>
          </a:xfrm>
          <a:prstGeom prst="flowChartProcess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blízká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1" name="Vývojový diagram: postup 10"/>
          <p:cNvSpPr/>
          <p:nvPr/>
        </p:nvSpPr>
        <p:spPr>
          <a:xfrm>
            <a:off x="4499992" y="5445224"/>
            <a:ext cx="1368152" cy="468632"/>
          </a:xfrm>
          <a:prstGeom prst="flowChartProcess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blýská</a:t>
            </a:r>
            <a:endParaRPr lang="cs-CZ" sz="2400" b="1" dirty="0">
              <a:solidFill>
                <a:schemeClr val="tx1"/>
              </a:solidFill>
            </a:endParaRPr>
          </a:p>
        </p:txBody>
      </p:sp>
      <p:pic>
        <p:nvPicPr>
          <p:cNvPr id="12" name="Picture 2" descr="Gandalf, Tux, Zvíře, Pták, Vykouzlit, Mage, Magi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7571" y="260648"/>
            <a:ext cx="1494616" cy="1944216"/>
          </a:xfrm>
          <a:prstGeom prst="rect">
            <a:avLst/>
          </a:prstGeom>
          <a:noFill/>
        </p:spPr>
      </p:pic>
      <p:sp>
        <p:nvSpPr>
          <p:cNvPr id="2" name="Obláček 1"/>
          <p:cNvSpPr/>
          <p:nvPr/>
        </p:nvSpPr>
        <p:spPr>
          <a:xfrm>
            <a:off x="2123728" y="404664"/>
            <a:ext cx="6336704" cy="1656184"/>
          </a:xfrm>
          <a:prstGeom prst="cloudCallout">
            <a:avLst>
              <a:gd name="adj1" fmla="val -58352"/>
              <a:gd name="adj2" fmla="val 807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/>
                </a:solidFill>
              </a:rPr>
              <a:t>Vyber vhodné slovo a doplň věty.</a:t>
            </a:r>
            <a:endParaRPr lang="cs-CZ" sz="3600" dirty="0"/>
          </a:p>
        </p:txBody>
      </p:sp>
      <p:pic>
        <p:nvPicPr>
          <p:cNvPr id="17410" name="Picture 2" descr="Pletení, Starší, Babička, Osoba, Žen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3212976"/>
            <a:ext cx="1861216" cy="1803053"/>
          </a:xfrm>
          <a:prstGeom prst="rect">
            <a:avLst/>
          </a:prstGeom>
          <a:noFill/>
        </p:spPr>
      </p:pic>
      <p:pic>
        <p:nvPicPr>
          <p:cNvPr id="17412" name="Picture 4" descr="Norman, Oklahoma, Blesk, Nebezpečné, Bolt, Elektřin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6136" y="3429000"/>
            <a:ext cx="2183631" cy="139206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562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7.40741E-7 L -0.0276 -0.433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89" y="-216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7.40741E-7 L 0.2875 -0.4331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375" y="-216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10</a:t>
            </a:fld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610913" y="2492896"/>
            <a:ext cx="33233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______     je keř s oříšky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093678" y="2492896"/>
            <a:ext cx="34467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_________        </a:t>
            </a:r>
            <a:r>
              <a:rPr lang="cs-CZ" sz="2400" dirty="0" smtClean="0"/>
              <a:t>je vodní pták .</a:t>
            </a:r>
            <a:endParaRPr lang="cs-CZ" sz="2400" dirty="0"/>
          </a:p>
        </p:txBody>
      </p:sp>
      <p:sp>
        <p:nvSpPr>
          <p:cNvPr id="10" name="Vývojový diagram: postup 9"/>
          <p:cNvSpPr/>
          <p:nvPr/>
        </p:nvSpPr>
        <p:spPr>
          <a:xfrm>
            <a:off x="2555776" y="5445224"/>
            <a:ext cx="1368152" cy="468632"/>
          </a:xfrm>
          <a:prstGeom prst="flowChartProcess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Lyska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1" name="Vývojový diagram: postup 10"/>
          <p:cNvSpPr/>
          <p:nvPr/>
        </p:nvSpPr>
        <p:spPr>
          <a:xfrm>
            <a:off x="4499992" y="5445224"/>
            <a:ext cx="1368152" cy="468632"/>
          </a:xfrm>
          <a:prstGeom prst="flowChartProcess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Líska</a:t>
            </a:r>
            <a:endParaRPr lang="cs-CZ" sz="2400" b="1" dirty="0">
              <a:solidFill>
                <a:schemeClr val="tx1"/>
              </a:solidFill>
            </a:endParaRPr>
          </a:p>
        </p:txBody>
      </p:sp>
      <p:pic>
        <p:nvPicPr>
          <p:cNvPr id="12" name="Picture 2" descr="Gandalf, Tux, Zvíře, Pták, Vykouzlit, Mage, Magi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7571" y="260648"/>
            <a:ext cx="1494616" cy="1944216"/>
          </a:xfrm>
          <a:prstGeom prst="rect">
            <a:avLst/>
          </a:prstGeom>
          <a:noFill/>
        </p:spPr>
      </p:pic>
      <p:sp>
        <p:nvSpPr>
          <p:cNvPr id="2" name="Obláček 1"/>
          <p:cNvSpPr/>
          <p:nvPr/>
        </p:nvSpPr>
        <p:spPr>
          <a:xfrm>
            <a:off x="2123728" y="404664"/>
            <a:ext cx="6336704" cy="1656184"/>
          </a:xfrm>
          <a:prstGeom prst="cloudCallout">
            <a:avLst>
              <a:gd name="adj1" fmla="val -58352"/>
              <a:gd name="adj2" fmla="val 807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/>
                </a:solidFill>
              </a:rPr>
              <a:t>Vyber vhodné slovo a doplň věty.</a:t>
            </a:r>
            <a:endParaRPr lang="cs-CZ" sz="3600" dirty="0"/>
          </a:p>
        </p:txBody>
      </p:sp>
      <p:pic>
        <p:nvPicPr>
          <p:cNvPr id="16386" name="Picture 2" descr="Líska, Bush, Dodavatel Pylu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3212976"/>
            <a:ext cx="1619227" cy="1901478"/>
          </a:xfrm>
          <a:prstGeom prst="rect">
            <a:avLst/>
          </a:prstGeom>
          <a:noFill/>
        </p:spPr>
      </p:pic>
      <p:pic>
        <p:nvPicPr>
          <p:cNvPr id="16388" name="Picture 4" descr="Lyska, Fulica Atra, Ralle, Vodní Pták, Blaze, Horn Štít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64088" y="3140968"/>
            <a:ext cx="2831638" cy="188480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562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7.40741E-7 L 0.27951 -0.4435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976" y="-221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0.00023 L -0.43698 -0.4331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858" y="-216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11</a:t>
            </a:fld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251520" y="2492896"/>
            <a:ext cx="44390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Provaz je vyroben z     ______      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040524" y="2492896"/>
            <a:ext cx="37705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Maminka si</a:t>
            </a:r>
            <a:r>
              <a:rPr lang="cs-CZ" dirty="0" smtClean="0"/>
              <a:t>     _________    </a:t>
            </a:r>
            <a:r>
              <a:rPr lang="cs-CZ" sz="2400" dirty="0" smtClean="0"/>
              <a:t>   rty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10" name="Vývojový diagram: postup 9"/>
          <p:cNvSpPr/>
          <p:nvPr/>
        </p:nvSpPr>
        <p:spPr>
          <a:xfrm>
            <a:off x="2555776" y="5445224"/>
            <a:ext cx="1368152" cy="468632"/>
          </a:xfrm>
          <a:prstGeom prst="flowChartProcess">
            <a:avLst/>
          </a:prstGeom>
          <a:solidFill>
            <a:srgbClr val="FF2F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líčí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1" name="Vývojový diagram: postup 10"/>
          <p:cNvSpPr/>
          <p:nvPr/>
        </p:nvSpPr>
        <p:spPr>
          <a:xfrm>
            <a:off x="4499992" y="5445224"/>
            <a:ext cx="1368152" cy="468632"/>
          </a:xfrm>
          <a:prstGeom prst="flowChartProcess">
            <a:avLst/>
          </a:prstGeom>
          <a:solidFill>
            <a:srgbClr val="FF2F3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lýčí</a:t>
            </a:r>
            <a:endParaRPr lang="cs-CZ" sz="2400" b="1" dirty="0">
              <a:solidFill>
                <a:schemeClr val="tx1"/>
              </a:solidFill>
            </a:endParaRPr>
          </a:p>
        </p:txBody>
      </p:sp>
      <p:pic>
        <p:nvPicPr>
          <p:cNvPr id="12" name="Picture 2" descr="Gandalf, Tux, Zvíře, Pták, Vykouzlit, Mage, Magi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7571" y="260648"/>
            <a:ext cx="1494616" cy="1944216"/>
          </a:xfrm>
          <a:prstGeom prst="rect">
            <a:avLst/>
          </a:prstGeom>
          <a:noFill/>
        </p:spPr>
      </p:pic>
      <p:sp>
        <p:nvSpPr>
          <p:cNvPr id="2" name="Obláček 1"/>
          <p:cNvSpPr/>
          <p:nvPr/>
        </p:nvSpPr>
        <p:spPr>
          <a:xfrm>
            <a:off x="2123728" y="404664"/>
            <a:ext cx="6336704" cy="1656184"/>
          </a:xfrm>
          <a:prstGeom prst="cloudCallout">
            <a:avLst>
              <a:gd name="adj1" fmla="val -58352"/>
              <a:gd name="adj2" fmla="val 807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/>
                </a:solidFill>
              </a:rPr>
              <a:t>Vyber vhodné slovo a doplň věty.</a:t>
            </a:r>
            <a:endParaRPr lang="cs-CZ" sz="3600" dirty="0"/>
          </a:p>
        </p:txBody>
      </p:sp>
      <p:pic>
        <p:nvPicPr>
          <p:cNvPr id="15362" name="Picture 2" descr="Lano, Rosa, Konopný Provaz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3140968"/>
            <a:ext cx="1767119" cy="1325339"/>
          </a:xfrm>
          <a:prstGeom prst="rect">
            <a:avLst/>
          </a:prstGeom>
          <a:noFill/>
        </p:spPr>
      </p:pic>
      <p:pic>
        <p:nvPicPr>
          <p:cNvPr id="15364" name="Picture 4" descr="Rtěnka, Rty, Make Up, Kosmetické, Žena, Ústa, Dám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8144" y="3140968"/>
            <a:ext cx="2352481" cy="156587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562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121 -0.00278 L 0.46059 -0.433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590" y="-215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7.40741E-7 L -0.16128 -0.4331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073" y="-216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Internet, Ikona, Žlutá, Šťastný, Tváře, Obličej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72199" y="5157192"/>
            <a:ext cx="744017" cy="742854"/>
          </a:xfrm>
          <a:prstGeom prst="rect">
            <a:avLst/>
          </a:prstGeom>
          <a:noFill/>
        </p:spPr>
      </p:pic>
      <p:pic>
        <p:nvPicPr>
          <p:cNvPr id="10" name="Picture 2" descr="Oči, Modrá, Lidé, Šťastný, Konverzace, Tváře, Obličej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16361" y="5206858"/>
            <a:ext cx="671463" cy="670414"/>
          </a:xfrm>
          <a:prstGeom prst="rect">
            <a:avLst/>
          </a:prstGeom>
          <a:noFill/>
        </p:spPr>
      </p:pic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12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5004048" y="4725144"/>
            <a:ext cx="2232248" cy="1152128"/>
          </a:xfrm>
          <a:prstGeom prst="ellipse">
            <a:avLst/>
          </a:prstGeom>
          <a:solidFill>
            <a:srgbClr val="F4776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lyže</a:t>
            </a:r>
            <a:endParaRPr lang="cs-CZ" sz="3600" b="1" dirty="0">
              <a:solidFill>
                <a:schemeClr val="tx1"/>
              </a:solidFill>
            </a:endParaRPr>
          </a:p>
        </p:txBody>
      </p:sp>
      <p:pic>
        <p:nvPicPr>
          <p:cNvPr id="13" name="Picture 2" descr="Gandalf, Tux, Zvíře, Pták, Vykouzlit, Mage, Magi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8723" y="332656"/>
            <a:ext cx="1273191" cy="1656184"/>
          </a:xfrm>
          <a:prstGeom prst="rect">
            <a:avLst/>
          </a:prstGeom>
          <a:noFill/>
        </p:spPr>
      </p:pic>
      <p:sp>
        <p:nvSpPr>
          <p:cNvPr id="14" name="Obláček 13"/>
          <p:cNvSpPr/>
          <p:nvPr/>
        </p:nvSpPr>
        <p:spPr>
          <a:xfrm>
            <a:off x="2123728" y="404664"/>
            <a:ext cx="6336704" cy="1656184"/>
          </a:xfrm>
          <a:prstGeom prst="cloudCallout">
            <a:avLst>
              <a:gd name="adj1" fmla="val -58352"/>
              <a:gd name="adj2" fmla="val 807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/>
                </a:solidFill>
              </a:rPr>
              <a:t>Vyber vhodné slovo a doplň </a:t>
            </a:r>
            <a:r>
              <a:rPr lang="cs-CZ" sz="3600" b="1" dirty="0" smtClean="0">
                <a:solidFill>
                  <a:schemeClr val="tx1"/>
                </a:solidFill>
              </a:rPr>
              <a:t>větu.</a:t>
            </a:r>
            <a:endParaRPr lang="cs-CZ" sz="36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1245609" y="2780928"/>
            <a:ext cx="665278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Liduška ráda       _______       zmrzlinu.</a:t>
            </a:r>
            <a:endParaRPr lang="cs-CZ" sz="3200" dirty="0"/>
          </a:p>
        </p:txBody>
      </p:sp>
      <p:sp>
        <p:nvSpPr>
          <p:cNvPr id="7" name="Elipsa 6"/>
          <p:cNvSpPr/>
          <p:nvPr/>
        </p:nvSpPr>
        <p:spPr>
          <a:xfrm>
            <a:off x="1763688" y="4725144"/>
            <a:ext cx="2232248" cy="1152128"/>
          </a:xfrm>
          <a:prstGeom prst="ellipse">
            <a:avLst/>
          </a:prstGeom>
          <a:solidFill>
            <a:srgbClr val="F4776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</a:rPr>
              <a:t>líže</a:t>
            </a:r>
            <a:endParaRPr lang="cs-CZ" sz="4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5814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903 -0.03172 L 0.23229 -0.3254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66" y="-146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2.96947E-6 L -1.38889E-6 0.38807 " pathEditMode="relative" ptsTypes="AA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Internet, Ikona, Žlutá, Šťastný, Tváře, Obličej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31839" y="4869160"/>
            <a:ext cx="744017" cy="742854"/>
          </a:xfrm>
          <a:prstGeom prst="rect">
            <a:avLst/>
          </a:prstGeom>
          <a:noFill/>
        </p:spPr>
      </p:pic>
      <p:pic>
        <p:nvPicPr>
          <p:cNvPr id="10" name="Picture 2" descr="Oči, Modrá, Lidé, Šťastný, Konverzace, Tváře, Obličej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44753" y="5013176"/>
            <a:ext cx="671463" cy="670414"/>
          </a:xfrm>
          <a:prstGeom prst="rect">
            <a:avLst/>
          </a:prstGeom>
          <a:noFill/>
        </p:spPr>
      </p:pic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13</a:t>
            </a:fld>
            <a:endParaRPr lang="cs-CZ"/>
          </a:p>
        </p:txBody>
      </p:sp>
      <p:pic>
        <p:nvPicPr>
          <p:cNvPr id="13" name="Picture 2" descr="Gandalf, Tux, Zvíře, Pták, Vykouzlit, Mage, Magi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8723" y="332656"/>
            <a:ext cx="1273191" cy="1656184"/>
          </a:xfrm>
          <a:prstGeom prst="rect">
            <a:avLst/>
          </a:prstGeom>
          <a:noFill/>
        </p:spPr>
      </p:pic>
      <p:sp>
        <p:nvSpPr>
          <p:cNvPr id="14" name="Obláček 13"/>
          <p:cNvSpPr/>
          <p:nvPr/>
        </p:nvSpPr>
        <p:spPr>
          <a:xfrm>
            <a:off x="2123728" y="404664"/>
            <a:ext cx="6336704" cy="1656184"/>
          </a:xfrm>
          <a:prstGeom prst="cloudCallout">
            <a:avLst>
              <a:gd name="adj1" fmla="val -58352"/>
              <a:gd name="adj2" fmla="val 807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/>
                </a:solidFill>
              </a:rPr>
              <a:t>Vyber vhodné slovo a doplň </a:t>
            </a:r>
            <a:r>
              <a:rPr lang="cs-CZ" sz="3600" b="1" dirty="0" smtClean="0">
                <a:solidFill>
                  <a:schemeClr val="tx1"/>
                </a:solidFill>
              </a:rPr>
              <a:t>větu.</a:t>
            </a:r>
            <a:endParaRPr lang="cs-CZ" sz="36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1457205" y="2780928"/>
            <a:ext cx="62295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Vlastík rozbil nové       _______        .</a:t>
            </a:r>
            <a:endParaRPr lang="cs-CZ" sz="3200" dirty="0"/>
          </a:p>
        </p:txBody>
      </p:sp>
      <p:sp>
        <p:nvSpPr>
          <p:cNvPr id="8" name="Elipsa 7"/>
          <p:cNvSpPr/>
          <p:nvPr/>
        </p:nvSpPr>
        <p:spPr>
          <a:xfrm>
            <a:off x="5004048" y="4725144"/>
            <a:ext cx="2232248" cy="1152128"/>
          </a:xfrm>
          <a:prstGeom prst="ellipse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lyže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7" name="Elipsa 6"/>
          <p:cNvSpPr/>
          <p:nvPr/>
        </p:nvSpPr>
        <p:spPr>
          <a:xfrm>
            <a:off x="1763688" y="4725144"/>
            <a:ext cx="2232248" cy="1152128"/>
          </a:xfrm>
          <a:prstGeom prst="ellipse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</a:rPr>
              <a:t>líže</a:t>
            </a:r>
            <a:endParaRPr lang="cs-CZ" sz="4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8644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903 -0.03172 L -0.03542 0.4305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1" y="231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0 L -0.01563 -0.31505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1" y="-15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Internet, Ikona, Žlutá, Šťastný, Tváře, Obličej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72199" y="4941168"/>
            <a:ext cx="744017" cy="742854"/>
          </a:xfrm>
          <a:prstGeom prst="rect">
            <a:avLst/>
          </a:prstGeom>
          <a:noFill/>
        </p:spPr>
      </p:pic>
      <p:pic>
        <p:nvPicPr>
          <p:cNvPr id="10" name="Picture 2" descr="Oči, Modrá, Lidé, Šťastný, Konverzace, Tváře, Obličej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32385" y="4941168"/>
            <a:ext cx="671463" cy="670414"/>
          </a:xfrm>
          <a:prstGeom prst="rect">
            <a:avLst/>
          </a:prstGeom>
          <a:noFill/>
        </p:spPr>
      </p:pic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14</a:t>
            </a:fld>
            <a:endParaRPr lang="cs-CZ"/>
          </a:p>
        </p:txBody>
      </p:sp>
      <p:pic>
        <p:nvPicPr>
          <p:cNvPr id="13" name="Picture 2" descr="Gandalf, Tux, Zvíře, Pták, Vykouzlit, Mage, Magi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8723" y="332656"/>
            <a:ext cx="1273191" cy="1656184"/>
          </a:xfrm>
          <a:prstGeom prst="rect">
            <a:avLst/>
          </a:prstGeom>
          <a:noFill/>
        </p:spPr>
      </p:pic>
      <p:sp>
        <p:nvSpPr>
          <p:cNvPr id="14" name="Obláček 13"/>
          <p:cNvSpPr/>
          <p:nvPr/>
        </p:nvSpPr>
        <p:spPr>
          <a:xfrm>
            <a:off x="2123728" y="404664"/>
            <a:ext cx="6336704" cy="1656184"/>
          </a:xfrm>
          <a:prstGeom prst="cloudCallout">
            <a:avLst>
              <a:gd name="adj1" fmla="val -58352"/>
              <a:gd name="adj2" fmla="val 807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/>
                </a:solidFill>
              </a:rPr>
              <a:t>Vyber vhodné slovo a doplň </a:t>
            </a:r>
            <a:r>
              <a:rPr lang="cs-CZ" sz="3600" b="1" dirty="0" smtClean="0">
                <a:solidFill>
                  <a:schemeClr val="tx1"/>
                </a:solidFill>
              </a:rPr>
              <a:t>větu.</a:t>
            </a:r>
            <a:endParaRPr lang="cs-CZ" sz="36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827584" y="2780928"/>
            <a:ext cx="744626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Kočka se      _______       ke Katčině noze . </a:t>
            </a:r>
            <a:endParaRPr lang="cs-CZ" sz="3200" dirty="0"/>
          </a:p>
        </p:txBody>
      </p:sp>
      <p:sp>
        <p:nvSpPr>
          <p:cNvPr id="8" name="Elipsa 7"/>
          <p:cNvSpPr/>
          <p:nvPr/>
        </p:nvSpPr>
        <p:spPr>
          <a:xfrm>
            <a:off x="5004048" y="4725144"/>
            <a:ext cx="2232248" cy="1152128"/>
          </a:xfrm>
          <a:prstGeom prst="ellipse">
            <a:avLst/>
          </a:prstGeom>
          <a:solidFill>
            <a:srgbClr val="66FF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lysá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7" name="Elipsa 6"/>
          <p:cNvSpPr/>
          <p:nvPr/>
        </p:nvSpPr>
        <p:spPr>
          <a:xfrm>
            <a:off x="1763688" y="4725144"/>
            <a:ext cx="2232248" cy="1152128"/>
          </a:xfrm>
          <a:prstGeom prst="ellipse">
            <a:avLst/>
          </a:prstGeom>
          <a:solidFill>
            <a:srgbClr val="66FF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</a:rPr>
              <a:t>lísá</a:t>
            </a:r>
            <a:endParaRPr lang="cs-CZ" sz="4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4127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903 -0.03172 L 0.09063 -0.3254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483" y="-146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0.05521 0.34629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60" y="173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Internet, Ikona, Žlutá, Šťastný, Tváře, Obličej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4918394"/>
            <a:ext cx="744017" cy="742854"/>
          </a:xfrm>
          <a:prstGeom prst="rect">
            <a:avLst/>
          </a:prstGeom>
          <a:noFill/>
        </p:spPr>
      </p:pic>
      <p:pic>
        <p:nvPicPr>
          <p:cNvPr id="10" name="Picture 2" descr="Oči, Modrá, Lidé, Šťastný, Konverzace, Tváře, Obličej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5013176"/>
            <a:ext cx="671463" cy="670414"/>
          </a:xfrm>
          <a:prstGeom prst="rect">
            <a:avLst/>
          </a:prstGeom>
          <a:noFill/>
        </p:spPr>
      </p:pic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15</a:t>
            </a:fld>
            <a:endParaRPr lang="cs-CZ"/>
          </a:p>
        </p:txBody>
      </p:sp>
      <p:pic>
        <p:nvPicPr>
          <p:cNvPr id="13" name="Picture 2" descr="Gandalf, Tux, Zvíře, Pták, Vykouzlit, Mage, Magi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8723" y="332656"/>
            <a:ext cx="1273191" cy="1656184"/>
          </a:xfrm>
          <a:prstGeom prst="rect">
            <a:avLst/>
          </a:prstGeom>
          <a:noFill/>
        </p:spPr>
      </p:pic>
      <p:sp>
        <p:nvSpPr>
          <p:cNvPr id="14" name="Obláček 13"/>
          <p:cNvSpPr/>
          <p:nvPr/>
        </p:nvSpPr>
        <p:spPr>
          <a:xfrm>
            <a:off x="2123728" y="404664"/>
            <a:ext cx="6336704" cy="1656184"/>
          </a:xfrm>
          <a:prstGeom prst="cloudCallout">
            <a:avLst>
              <a:gd name="adj1" fmla="val -58352"/>
              <a:gd name="adj2" fmla="val 807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/>
                </a:solidFill>
              </a:rPr>
              <a:t>Vyber vhodné slovo a doplň </a:t>
            </a:r>
            <a:r>
              <a:rPr lang="cs-CZ" sz="3600" b="1" dirty="0" smtClean="0">
                <a:solidFill>
                  <a:schemeClr val="tx1"/>
                </a:solidFill>
              </a:rPr>
              <a:t>větu.</a:t>
            </a:r>
            <a:endParaRPr lang="cs-CZ" sz="36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11433" y="2780928"/>
            <a:ext cx="839043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 _______       ryba se nazývá naháč nebo lysec    .</a:t>
            </a:r>
            <a:endParaRPr lang="cs-CZ" sz="3200" dirty="0"/>
          </a:p>
        </p:txBody>
      </p:sp>
      <p:sp>
        <p:nvSpPr>
          <p:cNvPr id="8" name="Elipsa 7"/>
          <p:cNvSpPr/>
          <p:nvPr/>
        </p:nvSpPr>
        <p:spPr>
          <a:xfrm>
            <a:off x="5004048" y="4725144"/>
            <a:ext cx="2232248" cy="1152128"/>
          </a:xfrm>
          <a:prstGeom prst="ellipse">
            <a:avLst/>
          </a:prstGeom>
          <a:solidFill>
            <a:srgbClr val="CC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Lysá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7" name="Elipsa 6"/>
          <p:cNvSpPr/>
          <p:nvPr/>
        </p:nvSpPr>
        <p:spPr>
          <a:xfrm>
            <a:off x="1763688" y="4725144"/>
            <a:ext cx="2232248" cy="1152128"/>
          </a:xfrm>
          <a:prstGeom prst="ellipse">
            <a:avLst/>
          </a:prstGeom>
          <a:solidFill>
            <a:srgbClr val="CC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</a:rPr>
              <a:t>Lísá</a:t>
            </a:r>
            <a:endParaRPr lang="cs-CZ" sz="4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475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903 -0.03172 L -0.03542 0.4305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1" y="231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33333E-6 L -0.50781 -0.32547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399" y="-162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Internet, Ikona, Žlutá, Šťastný, Tváře, Obličej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72199" y="4941168"/>
            <a:ext cx="744017" cy="742854"/>
          </a:xfrm>
          <a:prstGeom prst="rect">
            <a:avLst/>
          </a:prstGeom>
          <a:noFill/>
        </p:spPr>
      </p:pic>
      <p:pic>
        <p:nvPicPr>
          <p:cNvPr id="10" name="Picture 2" descr="Oči, Modrá, Lidé, Šťastný, Konverzace, Tváře, Obličej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60377" y="4918826"/>
            <a:ext cx="671463" cy="670414"/>
          </a:xfrm>
          <a:prstGeom prst="rect">
            <a:avLst/>
          </a:prstGeom>
          <a:noFill/>
        </p:spPr>
      </p:pic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16</a:t>
            </a:fld>
            <a:endParaRPr lang="cs-CZ"/>
          </a:p>
        </p:txBody>
      </p:sp>
      <p:pic>
        <p:nvPicPr>
          <p:cNvPr id="13" name="Picture 2" descr="Gandalf, Tux, Zvíře, Pták, Vykouzlit, Mage, Magi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8723" y="332656"/>
            <a:ext cx="1273191" cy="1656184"/>
          </a:xfrm>
          <a:prstGeom prst="rect">
            <a:avLst/>
          </a:prstGeom>
          <a:noFill/>
        </p:spPr>
      </p:pic>
      <p:sp>
        <p:nvSpPr>
          <p:cNvPr id="14" name="Obláček 13"/>
          <p:cNvSpPr/>
          <p:nvPr/>
        </p:nvSpPr>
        <p:spPr>
          <a:xfrm>
            <a:off x="2123728" y="404664"/>
            <a:ext cx="6336704" cy="1656184"/>
          </a:xfrm>
          <a:prstGeom prst="cloudCallout">
            <a:avLst>
              <a:gd name="adj1" fmla="val -58352"/>
              <a:gd name="adj2" fmla="val 807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/>
                </a:solidFill>
              </a:rPr>
              <a:t>Vyber vhodné slovo a doplň </a:t>
            </a:r>
            <a:r>
              <a:rPr lang="cs-CZ" sz="3600" b="1" dirty="0" smtClean="0">
                <a:solidFill>
                  <a:schemeClr val="tx1"/>
                </a:solidFill>
              </a:rPr>
              <a:t>větu.</a:t>
            </a:r>
            <a:endParaRPr lang="cs-CZ" sz="36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95536" y="2780928"/>
            <a:ext cx="788709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Iva má kabelku z lýka neboli       _______        .</a:t>
            </a:r>
            <a:endParaRPr lang="cs-CZ" sz="3200" dirty="0"/>
          </a:p>
        </p:txBody>
      </p:sp>
      <p:sp>
        <p:nvSpPr>
          <p:cNvPr id="8" name="Elipsa 7"/>
          <p:cNvSpPr/>
          <p:nvPr/>
        </p:nvSpPr>
        <p:spPr>
          <a:xfrm>
            <a:off x="5004048" y="4725144"/>
            <a:ext cx="2232248" cy="1152128"/>
          </a:xfrm>
          <a:prstGeom prst="ellipse">
            <a:avLst/>
          </a:prstGeom>
          <a:solidFill>
            <a:srgbClr val="CC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líčí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7" name="Elipsa 6"/>
          <p:cNvSpPr/>
          <p:nvPr/>
        </p:nvSpPr>
        <p:spPr>
          <a:xfrm>
            <a:off x="1763688" y="4725144"/>
            <a:ext cx="2232248" cy="1152128"/>
          </a:xfrm>
          <a:prstGeom prst="ellipse">
            <a:avLst/>
          </a:prstGeom>
          <a:solidFill>
            <a:srgbClr val="CC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</a:rPr>
              <a:t>lýčí</a:t>
            </a:r>
            <a:endParaRPr lang="cs-CZ" sz="4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3071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3.33333E-6 L 0.40556 -0.3254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278" y="-162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33333E-6 L 0.05903 0.50416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51" y="25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Internet, Ikona, Žlutá, Šťastný, Tváře, Obličej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31839" y="4918394"/>
            <a:ext cx="744017" cy="742854"/>
          </a:xfrm>
          <a:prstGeom prst="rect">
            <a:avLst/>
          </a:prstGeom>
          <a:noFill/>
        </p:spPr>
      </p:pic>
      <p:pic>
        <p:nvPicPr>
          <p:cNvPr id="10" name="Picture 2" descr="Oči, Modrá, Lidé, Šťastný, Konverzace, Tváře, Obličej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44753" y="4941168"/>
            <a:ext cx="671463" cy="670414"/>
          </a:xfrm>
          <a:prstGeom prst="rect">
            <a:avLst/>
          </a:prstGeom>
          <a:noFill/>
        </p:spPr>
      </p:pic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17</a:t>
            </a:fld>
            <a:endParaRPr lang="cs-CZ"/>
          </a:p>
        </p:txBody>
      </p:sp>
      <p:pic>
        <p:nvPicPr>
          <p:cNvPr id="13" name="Picture 2" descr="Gandalf, Tux, Zvíře, Pták, Vykouzlit, Mage, Magi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8723" y="332656"/>
            <a:ext cx="1273191" cy="1656184"/>
          </a:xfrm>
          <a:prstGeom prst="rect">
            <a:avLst/>
          </a:prstGeom>
          <a:noFill/>
        </p:spPr>
      </p:pic>
      <p:sp>
        <p:nvSpPr>
          <p:cNvPr id="14" name="Obláček 13"/>
          <p:cNvSpPr/>
          <p:nvPr/>
        </p:nvSpPr>
        <p:spPr>
          <a:xfrm>
            <a:off x="2123728" y="404664"/>
            <a:ext cx="6336704" cy="1656184"/>
          </a:xfrm>
          <a:prstGeom prst="cloudCallout">
            <a:avLst>
              <a:gd name="adj1" fmla="val -58352"/>
              <a:gd name="adj2" fmla="val 807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/>
                </a:solidFill>
              </a:rPr>
              <a:t>Vyber vhodné slovo a doplň </a:t>
            </a:r>
            <a:r>
              <a:rPr lang="cs-CZ" sz="3600" b="1" dirty="0" smtClean="0">
                <a:solidFill>
                  <a:schemeClr val="tx1"/>
                </a:solidFill>
              </a:rPr>
              <a:t>větu.</a:t>
            </a:r>
            <a:endParaRPr lang="cs-CZ" sz="36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985922" y="2988241"/>
            <a:ext cx="71721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Hřmí a nad obzorem se       _______        .</a:t>
            </a:r>
            <a:endParaRPr lang="cs-CZ" sz="3200" dirty="0"/>
          </a:p>
        </p:txBody>
      </p:sp>
      <p:sp>
        <p:nvSpPr>
          <p:cNvPr id="8" name="Elipsa 7"/>
          <p:cNvSpPr/>
          <p:nvPr/>
        </p:nvSpPr>
        <p:spPr>
          <a:xfrm>
            <a:off x="5004048" y="4725144"/>
            <a:ext cx="2232248" cy="1152128"/>
          </a:xfrm>
          <a:prstGeom prst="ellipse">
            <a:avLst/>
          </a:prstGeom>
          <a:solidFill>
            <a:srgbClr val="99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blýská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7" name="Elipsa 6"/>
          <p:cNvSpPr/>
          <p:nvPr/>
        </p:nvSpPr>
        <p:spPr>
          <a:xfrm>
            <a:off x="1763688" y="4725144"/>
            <a:ext cx="2232248" cy="1152128"/>
          </a:xfrm>
          <a:prstGeom prst="ellipse">
            <a:avLst/>
          </a:prstGeom>
          <a:solidFill>
            <a:srgbClr val="99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</a:rPr>
              <a:t>blízká</a:t>
            </a:r>
            <a:endParaRPr lang="cs-CZ" sz="4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1866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3.33333E-6 L 0.01181 0.52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0" y="26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33333E-6 L 0.03542 -0.29398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71" y="-146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Internet, Ikona, Žlutá, Šťastný, Tváře, Obličej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72199" y="5013176"/>
            <a:ext cx="744017" cy="742854"/>
          </a:xfrm>
          <a:prstGeom prst="rect">
            <a:avLst/>
          </a:prstGeom>
          <a:noFill/>
        </p:spPr>
      </p:pic>
      <p:pic>
        <p:nvPicPr>
          <p:cNvPr id="10" name="Picture 2" descr="Oči, Modrá, Lidé, Šťastný, Konverzace, Tváře, Obličej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60377" y="5013176"/>
            <a:ext cx="671463" cy="670414"/>
          </a:xfrm>
          <a:prstGeom prst="rect">
            <a:avLst/>
          </a:prstGeom>
          <a:noFill/>
        </p:spPr>
      </p:pic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18</a:t>
            </a:fld>
            <a:endParaRPr lang="cs-CZ"/>
          </a:p>
        </p:txBody>
      </p:sp>
      <p:pic>
        <p:nvPicPr>
          <p:cNvPr id="13" name="Picture 2" descr="Gandalf, Tux, Zvíře, Pták, Vykouzlit, Mage, Magi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8723" y="332656"/>
            <a:ext cx="1273191" cy="1656184"/>
          </a:xfrm>
          <a:prstGeom prst="rect">
            <a:avLst/>
          </a:prstGeom>
          <a:noFill/>
        </p:spPr>
      </p:pic>
      <p:sp>
        <p:nvSpPr>
          <p:cNvPr id="14" name="Obláček 13"/>
          <p:cNvSpPr/>
          <p:nvPr/>
        </p:nvSpPr>
        <p:spPr>
          <a:xfrm>
            <a:off x="2123728" y="404664"/>
            <a:ext cx="6336704" cy="1656184"/>
          </a:xfrm>
          <a:prstGeom prst="cloudCallout">
            <a:avLst>
              <a:gd name="adj1" fmla="val -58352"/>
              <a:gd name="adj2" fmla="val 807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/>
                </a:solidFill>
              </a:rPr>
              <a:t>Vyber vhodné slovo a doplň </a:t>
            </a:r>
            <a:r>
              <a:rPr lang="cs-CZ" sz="3600" b="1" dirty="0" smtClean="0">
                <a:solidFill>
                  <a:schemeClr val="tx1"/>
                </a:solidFill>
              </a:rPr>
              <a:t>větu.</a:t>
            </a:r>
            <a:endParaRPr lang="cs-CZ" sz="36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16430" y="2780928"/>
            <a:ext cx="791114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       _______       vesnice byla zahalena mlhou.</a:t>
            </a:r>
            <a:endParaRPr lang="cs-CZ" sz="3200" dirty="0"/>
          </a:p>
        </p:txBody>
      </p:sp>
      <p:sp>
        <p:nvSpPr>
          <p:cNvPr id="8" name="Elipsa 7"/>
          <p:cNvSpPr/>
          <p:nvPr/>
        </p:nvSpPr>
        <p:spPr>
          <a:xfrm>
            <a:off x="5004048" y="4725144"/>
            <a:ext cx="2232248" cy="1152128"/>
          </a:xfrm>
          <a:prstGeom prst="ellipse">
            <a:avLst/>
          </a:prstGeom>
          <a:solidFill>
            <a:srgbClr val="FB33E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Blýská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7" name="Elipsa 6"/>
          <p:cNvSpPr/>
          <p:nvPr/>
        </p:nvSpPr>
        <p:spPr>
          <a:xfrm>
            <a:off x="1763688" y="4725144"/>
            <a:ext cx="2232248" cy="1152128"/>
          </a:xfrm>
          <a:prstGeom prst="ellipse">
            <a:avLst/>
          </a:prstGeom>
          <a:solidFill>
            <a:srgbClr val="FB33E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</a:rPr>
              <a:t>Blízká</a:t>
            </a:r>
            <a:endParaRPr lang="cs-CZ" sz="4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6264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3.33333E-6 L -0.07483 -0.3254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750" y="-162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33333E-6 L 0.05903 0.50416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51" y="25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Internet, Ikona, Žlutá, Šťastný, Tváře, Obličej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4941168"/>
            <a:ext cx="744017" cy="742854"/>
          </a:xfrm>
          <a:prstGeom prst="rect">
            <a:avLst/>
          </a:prstGeom>
          <a:noFill/>
        </p:spPr>
      </p:pic>
      <p:pic>
        <p:nvPicPr>
          <p:cNvPr id="10" name="Picture 2" descr="Oči, Modrá, Lidé, Šťastný, Konverzace, Tváře, Obličej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16761" y="5013176"/>
            <a:ext cx="671463" cy="670414"/>
          </a:xfrm>
          <a:prstGeom prst="rect">
            <a:avLst/>
          </a:prstGeom>
          <a:noFill/>
        </p:spPr>
      </p:pic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19</a:t>
            </a:fld>
            <a:endParaRPr lang="cs-CZ"/>
          </a:p>
        </p:txBody>
      </p:sp>
      <p:pic>
        <p:nvPicPr>
          <p:cNvPr id="13" name="Picture 2" descr="Gandalf, Tux, Zvíře, Pták, Vykouzlit, Mage, Magi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8723" y="332656"/>
            <a:ext cx="1273191" cy="1656184"/>
          </a:xfrm>
          <a:prstGeom prst="rect">
            <a:avLst/>
          </a:prstGeom>
          <a:noFill/>
        </p:spPr>
      </p:pic>
      <p:sp>
        <p:nvSpPr>
          <p:cNvPr id="14" name="Obláček 13"/>
          <p:cNvSpPr/>
          <p:nvPr/>
        </p:nvSpPr>
        <p:spPr>
          <a:xfrm>
            <a:off x="2123728" y="404664"/>
            <a:ext cx="6336704" cy="1656184"/>
          </a:xfrm>
          <a:prstGeom prst="cloudCallout">
            <a:avLst>
              <a:gd name="adj1" fmla="val -58352"/>
              <a:gd name="adj2" fmla="val 807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/>
                </a:solidFill>
              </a:rPr>
              <a:t>Vyber vhodné slovo a doplň </a:t>
            </a:r>
            <a:r>
              <a:rPr lang="cs-CZ" sz="3600" b="1" dirty="0" smtClean="0">
                <a:solidFill>
                  <a:schemeClr val="tx1"/>
                </a:solidFill>
              </a:rPr>
              <a:t>větu.</a:t>
            </a:r>
            <a:endParaRPr lang="cs-CZ" sz="36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67544" y="2780928"/>
            <a:ext cx="812754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Z každé bajky musí         _______        poučení  .</a:t>
            </a:r>
            <a:endParaRPr lang="cs-CZ" sz="3200" dirty="0"/>
          </a:p>
        </p:txBody>
      </p:sp>
      <p:sp>
        <p:nvSpPr>
          <p:cNvPr id="8" name="Elipsa 7"/>
          <p:cNvSpPr/>
          <p:nvPr/>
        </p:nvSpPr>
        <p:spPr>
          <a:xfrm>
            <a:off x="5004048" y="4725144"/>
            <a:ext cx="2664296" cy="1152128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vyplývat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7" name="Elipsa 6"/>
          <p:cNvSpPr/>
          <p:nvPr/>
        </p:nvSpPr>
        <p:spPr>
          <a:xfrm>
            <a:off x="1403648" y="4725144"/>
            <a:ext cx="2831240" cy="1152128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</a:rPr>
              <a:t>vyplivat</a:t>
            </a:r>
            <a:endParaRPr lang="cs-CZ" sz="4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3241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33333E-6 L 0.05782 0.52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82" y="26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3.33333E-6 L -0.11406 -0.32547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12" y="-162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Internet, Ikona, Žlutá, Šťastný, Tváře, Obličej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88223" y="4941168"/>
            <a:ext cx="744017" cy="742854"/>
          </a:xfrm>
          <a:prstGeom prst="rect">
            <a:avLst/>
          </a:prstGeom>
          <a:noFill/>
        </p:spPr>
      </p:pic>
      <p:pic>
        <p:nvPicPr>
          <p:cNvPr id="10" name="Picture 2" descr="Oči, Modrá, Lidé, Šťastný, Konverzace, Tváře, Obličej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44353" y="5013176"/>
            <a:ext cx="671463" cy="670414"/>
          </a:xfrm>
          <a:prstGeom prst="rect">
            <a:avLst/>
          </a:prstGeom>
          <a:noFill/>
        </p:spPr>
      </p:pic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20</a:t>
            </a:fld>
            <a:endParaRPr lang="cs-CZ"/>
          </a:p>
        </p:txBody>
      </p:sp>
      <p:pic>
        <p:nvPicPr>
          <p:cNvPr id="13" name="Picture 2" descr="Gandalf, Tux, Zvíře, Pták, Vykouzlit, Mage, Magi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8723" y="332656"/>
            <a:ext cx="1273191" cy="1656184"/>
          </a:xfrm>
          <a:prstGeom prst="rect">
            <a:avLst/>
          </a:prstGeom>
          <a:noFill/>
        </p:spPr>
      </p:pic>
      <p:sp>
        <p:nvSpPr>
          <p:cNvPr id="14" name="Obláček 13"/>
          <p:cNvSpPr/>
          <p:nvPr/>
        </p:nvSpPr>
        <p:spPr>
          <a:xfrm>
            <a:off x="2123728" y="404664"/>
            <a:ext cx="6336704" cy="1656184"/>
          </a:xfrm>
          <a:prstGeom prst="cloudCallout">
            <a:avLst>
              <a:gd name="adj1" fmla="val -58352"/>
              <a:gd name="adj2" fmla="val 807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/>
                </a:solidFill>
              </a:rPr>
              <a:t>Vyber vhodné slovo a doplň </a:t>
            </a:r>
            <a:r>
              <a:rPr lang="cs-CZ" sz="3600" b="1" dirty="0" smtClean="0">
                <a:solidFill>
                  <a:schemeClr val="tx1"/>
                </a:solidFill>
              </a:rPr>
              <a:t>větu.</a:t>
            </a:r>
            <a:endParaRPr lang="cs-CZ" sz="36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95536" y="2780928"/>
            <a:ext cx="80506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Nezapomeň        _______         všechny pecky  .</a:t>
            </a:r>
            <a:endParaRPr lang="cs-CZ" sz="3200" dirty="0"/>
          </a:p>
        </p:txBody>
      </p:sp>
      <p:sp>
        <p:nvSpPr>
          <p:cNvPr id="8" name="Elipsa 7"/>
          <p:cNvSpPr/>
          <p:nvPr/>
        </p:nvSpPr>
        <p:spPr>
          <a:xfrm>
            <a:off x="5004048" y="4725144"/>
            <a:ext cx="2664296" cy="1152128"/>
          </a:xfrm>
          <a:prstGeom prst="ellipse">
            <a:avLst/>
          </a:prstGeom>
          <a:solidFill>
            <a:srgbClr val="FF66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vyplývat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7" name="Elipsa 6"/>
          <p:cNvSpPr/>
          <p:nvPr/>
        </p:nvSpPr>
        <p:spPr>
          <a:xfrm>
            <a:off x="1187624" y="4725144"/>
            <a:ext cx="2808312" cy="1152128"/>
          </a:xfrm>
          <a:prstGeom prst="ellipse">
            <a:avLst/>
          </a:prstGeom>
          <a:solidFill>
            <a:srgbClr val="FF66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</a:rPr>
              <a:t>vyplivat</a:t>
            </a:r>
            <a:endParaRPr lang="cs-CZ" sz="4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9097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33333E-6 L 0.15365 -0.3254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674" y="-162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33333E-6 L 0.05903 0.50416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51" y="25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Internet, Ikona, Žlutá, Šťastný, Tváře, Obličej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4941168"/>
            <a:ext cx="744017" cy="742854"/>
          </a:xfrm>
          <a:prstGeom prst="rect">
            <a:avLst/>
          </a:prstGeom>
          <a:noFill/>
        </p:spPr>
      </p:pic>
      <p:pic>
        <p:nvPicPr>
          <p:cNvPr id="10" name="Picture 2" descr="Oči, Modrá, Lidé, Šťastný, Konverzace, Tváře, Obličej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72745" y="4941168"/>
            <a:ext cx="671463" cy="670414"/>
          </a:xfrm>
          <a:prstGeom prst="rect">
            <a:avLst/>
          </a:prstGeom>
          <a:noFill/>
        </p:spPr>
      </p:pic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21</a:t>
            </a:fld>
            <a:endParaRPr lang="cs-CZ"/>
          </a:p>
        </p:txBody>
      </p:sp>
      <p:pic>
        <p:nvPicPr>
          <p:cNvPr id="13" name="Picture 2" descr="Gandalf, Tux, Zvíře, Pták, Vykouzlit, Mage, Magi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8723" y="332656"/>
            <a:ext cx="1273191" cy="1656184"/>
          </a:xfrm>
          <a:prstGeom prst="rect">
            <a:avLst/>
          </a:prstGeom>
          <a:noFill/>
        </p:spPr>
      </p:pic>
      <p:sp>
        <p:nvSpPr>
          <p:cNvPr id="14" name="Obláček 13"/>
          <p:cNvSpPr/>
          <p:nvPr/>
        </p:nvSpPr>
        <p:spPr>
          <a:xfrm>
            <a:off x="2123728" y="404664"/>
            <a:ext cx="6336704" cy="1656184"/>
          </a:xfrm>
          <a:prstGeom prst="cloudCallout">
            <a:avLst>
              <a:gd name="adj1" fmla="val -58352"/>
              <a:gd name="adj2" fmla="val 807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/>
                </a:solidFill>
              </a:rPr>
              <a:t>Vyber vhodné slovo a doplň </a:t>
            </a:r>
            <a:r>
              <a:rPr lang="cs-CZ" sz="3600" b="1" dirty="0" smtClean="0">
                <a:solidFill>
                  <a:schemeClr val="tx1"/>
                </a:solidFill>
              </a:rPr>
              <a:t>větu.</a:t>
            </a:r>
            <a:endParaRPr lang="cs-CZ" sz="36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1252822" y="2780928"/>
            <a:ext cx="66383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Na naší zahradě rost</a:t>
            </a:r>
            <a:r>
              <a:rPr lang="cs-CZ" sz="3200" dirty="0"/>
              <a:t>e</a:t>
            </a:r>
            <a:r>
              <a:rPr lang="cs-CZ" sz="3200" dirty="0" smtClean="0"/>
              <a:t>      _______      .</a:t>
            </a:r>
            <a:endParaRPr lang="cs-CZ" sz="3200" dirty="0"/>
          </a:p>
        </p:txBody>
      </p:sp>
      <p:sp>
        <p:nvSpPr>
          <p:cNvPr id="8" name="Elipsa 7"/>
          <p:cNvSpPr/>
          <p:nvPr/>
        </p:nvSpPr>
        <p:spPr>
          <a:xfrm>
            <a:off x="5004048" y="4725144"/>
            <a:ext cx="2232248" cy="1152128"/>
          </a:xfrm>
          <a:prstGeom prst="ellipse">
            <a:avLst/>
          </a:prstGeom>
          <a:solidFill>
            <a:srgbClr val="99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líska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7" name="Elipsa 6"/>
          <p:cNvSpPr/>
          <p:nvPr/>
        </p:nvSpPr>
        <p:spPr>
          <a:xfrm>
            <a:off x="1763688" y="4725144"/>
            <a:ext cx="2232248" cy="1152128"/>
          </a:xfrm>
          <a:prstGeom prst="ellipse">
            <a:avLst/>
          </a:prstGeom>
          <a:solidFill>
            <a:srgbClr val="99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</a:rPr>
              <a:t>lyska</a:t>
            </a:r>
            <a:endParaRPr lang="cs-CZ" sz="4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8534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3.33333E-6 L -0.00399 0.5145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" y="257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33333E-6 L 0.01979 -0.32547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90" y="-162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  <p:bldP spid="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Internet, Ikona, Žlutá, Šťastný, Tváře, Obličej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72199" y="4941168"/>
            <a:ext cx="744017" cy="742854"/>
          </a:xfrm>
          <a:prstGeom prst="rect">
            <a:avLst/>
          </a:prstGeom>
          <a:noFill/>
        </p:spPr>
      </p:pic>
      <p:pic>
        <p:nvPicPr>
          <p:cNvPr id="10" name="Picture 2" descr="Oči, Modrá, Lidé, Šťastný, Konverzace, Tváře, Obličej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60377" y="5013176"/>
            <a:ext cx="671463" cy="670414"/>
          </a:xfrm>
          <a:prstGeom prst="rect">
            <a:avLst/>
          </a:prstGeom>
          <a:noFill/>
        </p:spPr>
      </p:pic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22</a:t>
            </a:fld>
            <a:endParaRPr lang="cs-CZ"/>
          </a:p>
        </p:txBody>
      </p:sp>
      <p:pic>
        <p:nvPicPr>
          <p:cNvPr id="13" name="Picture 2" descr="Gandalf, Tux, Zvíře, Pták, Vykouzlit, Mage, Magi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8723" y="332656"/>
            <a:ext cx="1273191" cy="1656184"/>
          </a:xfrm>
          <a:prstGeom prst="rect">
            <a:avLst/>
          </a:prstGeom>
          <a:noFill/>
        </p:spPr>
      </p:pic>
      <p:sp>
        <p:nvSpPr>
          <p:cNvPr id="14" name="Obláček 13"/>
          <p:cNvSpPr/>
          <p:nvPr/>
        </p:nvSpPr>
        <p:spPr>
          <a:xfrm>
            <a:off x="2123728" y="404664"/>
            <a:ext cx="6336704" cy="1656184"/>
          </a:xfrm>
          <a:prstGeom prst="cloudCallout">
            <a:avLst>
              <a:gd name="adj1" fmla="val -58352"/>
              <a:gd name="adj2" fmla="val 807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/>
                </a:solidFill>
              </a:rPr>
              <a:t>Vyber vhodné slovo a doplň </a:t>
            </a:r>
            <a:r>
              <a:rPr lang="cs-CZ" sz="3600" b="1" dirty="0" smtClean="0">
                <a:solidFill>
                  <a:schemeClr val="tx1"/>
                </a:solidFill>
              </a:rPr>
              <a:t>větu.</a:t>
            </a:r>
            <a:endParaRPr lang="cs-CZ" sz="36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47562" y="2780928"/>
            <a:ext cx="7984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Pták s bílou lysinkou se nazývá      _______     .</a:t>
            </a:r>
            <a:endParaRPr lang="cs-CZ" sz="3200" dirty="0"/>
          </a:p>
        </p:txBody>
      </p:sp>
      <p:sp>
        <p:nvSpPr>
          <p:cNvPr id="8" name="Elipsa 7"/>
          <p:cNvSpPr/>
          <p:nvPr/>
        </p:nvSpPr>
        <p:spPr>
          <a:xfrm>
            <a:off x="5004048" y="4725144"/>
            <a:ext cx="2232248" cy="1152128"/>
          </a:xfrm>
          <a:prstGeom prst="ellipse">
            <a:avLst/>
          </a:prstGeom>
          <a:solidFill>
            <a:srgbClr val="33CC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líska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7" name="Elipsa 6"/>
          <p:cNvSpPr/>
          <p:nvPr/>
        </p:nvSpPr>
        <p:spPr>
          <a:xfrm>
            <a:off x="1763688" y="4725144"/>
            <a:ext cx="2232248" cy="1152128"/>
          </a:xfrm>
          <a:prstGeom prst="ellipse">
            <a:avLst/>
          </a:prstGeom>
          <a:solidFill>
            <a:srgbClr val="33CC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</a:rPr>
              <a:t>lyska</a:t>
            </a:r>
            <a:endParaRPr lang="cs-CZ" sz="4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2604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3.33333E-6 L 0.46076 -0.3254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038" y="-162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33333E-6 L 0.05903 0.50416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51" y="25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  <p:bldP spid="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-27384"/>
            <a:ext cx="8229600" cy="1252728"/>
          </a:xfrm>
        </p:spPr>
        <p:txBody>
          <a:bodyPr>
            <a:normAutofit/>
          </a:bodyPr>
          <a:lstStyle/>
          <a:p>
            <a:r>
              <a:rPr lang="cs-CZ" sz="3600" b="1" dirty="0" smtClean="0">
                <a:solidFill>
                  <a:schemeClr val="tx1"/>
                </a:solidFill>
              </a:rPr>
              <a:t>POZOR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23</a:t>
            </a:fld>
            <a:endParaRPr lang="cs-CZ"/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5312835"/>
              </p:ext>
            </p:extLst>
          </p:nvPr>
        </p:nvGraphicFramePr>
        <p:xfrm>
          <a:off x="467544" y="980728"/>
          <a:ext cx="8208912" cy="5661590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4104456"/>
                <a:gridCol w="4104456"/>
              </a:tblGrid>
              <a:tr h="1047715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lyže</a:t>
                      </a:r>
                    </a:p>
                    <a:p>
                      <a:r>
                        <a:rPr lang="cs-CZ" sz="2400" b="0" dirty="0" smtClean="0"/>
                        <a:t>(vodní</a:t>
                      </a:r>
                      <a:r>
                        <a:rPr lang="cs-CZ" sz="2400" b="0" baseline="0" dirty="0" smtClean="0"/>
                        <a:t>, sněhové)</a:t>
                      </a:r>
                      <a:endParaRPr lang="cs-CZ" sz="2400" b="0" dirty="0" smtClean="0"/>
                    </a:p>
                    <a:p>
                      <a:pPr algn="ctr"/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líže</a:t>
                      </a:r>
                    </a:p>
                    <a:p>
                      <a:r>
                        <a:rPr lang="cs-CZ" sz="2400" b="0" dirty="0" smtClean="0"/>
                        <a:t>(zmrzlinu)</a:t>
                      </a:r>
                      <a:endParaRPr lang="cs-CZ" sz="2400" b="0" dirty="0"/>
                    </a:p>
                  </a:txBody>
                  <a:tcPr/>
                </a:tc>
              </a:tr>
              <a:tr h="1047715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blýská se</a:t>
                      </a:r>
                    </a:p>
                    <a:p>
                      <a:r>
                        <a:rPr lang="cs-CZ" sz="2400" dirty="0" smtClean="0"/>
                        <a:t>(blesky, třpytí</a:t>
                      </a:r>
                      <a:r>
                        <a:rPr lang="cs-CZ" sz="2400" baseline="0" dirty="0" smtClean="0"/>
                        <a:t> se)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blízká</a:t>
                      </a:r>
                    </a:p>
                    <a:p>
                      <a:r>
                        <a:rPr lang="cs-CZ" sz="2400" b="0" dirty="0" smtClean="0"/>
                        <a:t>(nedaleká)</a:t>
                      </a:r>
                      <a:endParaRPr lang="cs-CZ" sz="2400" b="0" dirty="0"/>
                    </a:p>
                  </a:txBody>
                  <a:tcPr/>
                </a:tc>
              </a:tr>
              <a:tr h="1047715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lyska</a:t>
                      </a:r>
                      <a:r>
                        <a:rPr lang="cs-CZ" sz="2400" dirty="0" smtClean="0"/>
                        <a:t> </a:t>
                      </a:r>
                    </a:p>
                    <a:p>
                      <a:r>
                        <a:rPr lang="cs-CZ" sz="2400" dirty="0" smtClean="0"/>
                        <a:t>(vodní pták</a:t>
                      </a:r>
                      <a:r>
                        <a:rPr lang="cs-CZ" sz="2400" baseline="0" dirty="0" smtClean="0"/>
                        <a:t> s bílou lysinou na zobáku)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líska</a:t>
                      </a:r>
                    </a:p>
                    <a:p>
                      <a:r>
                        <a:rPr lang="cs-CZ" sz="2400" b="0" dirty="0" smtClean="0"/>
                        <a:t>(keř</a:t>
                      </a:r>
                      <a:r>
                        <a:rPr lang="cs-CZ" sz="2400" b="0" baseline="0" dirty="0" smtClean="0"/>
                        <a:t> s oříšky)</a:t>
                      </a:r>
                      <a:endParaRPr lang="cs-CZ" sz="2400" b="0" dirty="0"/>
                    </a:p>
                  </a:txBody>
                  <a:tcPr/>
                </a:tc>
              </a:tr>
              <a:tr h="1047715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lýčí</a:t>
                      </a:r>
                    </a:p>
                    <a:p>
                      <a:r>
                        <a:rPr lang="cs-CZ" sz="2400" dirty="0" smtClean="0"/>
                        <a:t>(jiný název pro</a:t>
                      </a:r>
                      <a:r>
                        <a:rPr lang="cs-CZ" sz="2400" baseline="0" dirty="0" smtClean="0"/>
                        <a:t> lýko)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líčí</a:t>
                      </a:r>
                    </a:p>
                    <a:p>
                      <a:r>
                        <a:rPr lang="cs-CZ" sz="2400" b="0" dirty="0" smtClean="0"/>
                        <a:t>(popisuje, maluje zeď nebo tvář,</a:t>
                      </a:r>
                      <a:r>
                        <a:rPr lang="cs-CZ" sz="2400" b="0" baseline="0" dirty="0" smtClean="0"/>
                        <a:t> klade past)</a:t>
                      </a:r>
                      <a:endParaRPr lang="cs-CZ" sz="2400" b="0" dirty="0"/>
                    </a:p>
                  </a:txBody>
                  <a:tcPr/>
                </a:tc>
              </a:tr>
              <a:tr h="1047715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vyplývat</a:t>
                      </a:r>
                    </a:p>
                    <a:p>
                      <a:r>
                        <a:rPr lang="cs-CZ" sz="2400" b="0" dirty="0" smtClean="0"/>
                        <a:t>(</a:t>
                      </a:r>
                      <a:r>
                        <a:rPr lang="cs-CZ" sz="2400" b="0" smtClean="0"/>
                        <a:t>plynou</a:t>
                      </a:r>
                      <a:r>
                        <a:rPr lang="cs-CZ" sz="2400" b="0" baseline="0" smtClean="0"/>
                        <a:t>t z něčeho</a:t>
                      </a:r>
                      <a:r>
                        <a:rPr lang="cs-CZ" sz="2400" b="0" baseline="0" dirty="0" smtClean="0"/>
                        <a:t>)</a:t>
                      </a:r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vyplivat</a:t>
                      </a:r>
                    </a:p>
                    <a:p>
                      <a:r>
                        <a:rPr lang="cs-CZ" sz="2400" dirty="0" smtClean="0"/>
                        <a:t>(plivat)</a:t>
                      </a:r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61292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1268760"/>
            <a:ext cx="7992888" cy="5400600"/>
          </a:xfrm>
        </p:spPr>
        <p:txBody>
          <a:bodyPr>
            <a:normAutofit lnSpcReduction="10000"/>
          </a:bodyPr>
          <a:lstStyle/>
          <a:p>
            <a:r>
              <a:rPr lang="cs-CZ" i="1" u="sng" dirty="0" smtClean="0"/>
              <a:t>Použitá literatura:</a:t>
            </a:r>
          </a:p>
          <a:p>
            <a:r>
              <a:rPr lang="cs-CZ" sz="1200" dirty="0" smtClean="0">
                <a:solidFill>
                  <a:schemeClr val="tx1"/>
                </a:solidFill>
              </a:rPr>
              <a:t>Český jazyk pro 3. ročník základní školy. </a:t>
            </a:r>
            <a:r>
              <a:rPr lang="cs-CZ" sz="1200" dirty="0" err="1" smtClean="0">
                <a:solidFill>
                  <a:schemeClr val="tx1"/>
                </a:solidFill>
              </a:rPr>
              <a:t>Didaktis</a:t>
            </a:r>
            <a:r>
              <a:rPr lang="cs-CZ" sz="1200" dirty="0" smtClean="0">
                <a:solidFill>
                  <a:schemeClr val="tx1"/>
                </a:solidFill>
              </a:rPr>
              <a:t>.</a:t>
            </a:r>
          </a:p>
          <a:p>
            <a:endParaRPr lang="cs-CZ" sz="1200" dirty="0"/>
          </a:p>
          <a:p>
            <a:r>
              <a:rPr lang="cs-CZ" i="1" u="sng" dirty="0" smtClean="0"/>
              <a:t>Internetové odkazy:</a:t>
            </a:r>
          </a:p>
          <a:p>
            <a:r>
              <a:rPr lang="pl-PL" sz="1100" b="1" dirty="0" smtClean="0">
                <a:solidFill>
                  <a:schemeClr val="tx1"/>
                </a:solidFill>
              </a:rPr>
              <a:t>NEUVEDEN. </a:t>
            </a:r>
            <a:r>
              <a:rPr lang="pl-PL" sz="1100" b="1" i="1" dirty="0" smtClean="0">
                <a:solidFill>
                  <a:schemeClr val="tx1"/>
                </a:solidFill>
              </a:rPr>
              <a:t>http://pixabay.com/</a:t>
            </a:r>
            <a:r>
              <a:rPr lang="pl-PL" sz="1100" b="1" dirty="0" smtClean="0">
                <a:solidFill>
                  <a:schemeClr val="tx1"/>
                </a:solidFill>
              </a:rPr>
              <a:t> [online]. [cit. 2.11.2013]. Dostupný na WWW</a:t>
            </a:r>
            <a:r>
              <a:rPr lang="pl-PL" sz="1100" dirty="0" smtClean="0"/>
              <a:t>: </a:t>
            </a:r>
            <a:r>
              <a:rPr lang="pl-PL" sz="1100" dirty="0" smtClean="0">
                <a:hlinkClick r:id="rId2"/>
              </a:rPr>
              <a:t>http://pixabay.com/cs/gandalf-tux-zv%C3%AD%C5%99e-pt%C3%A1k-vykouzlit-161456</a:t>
            </a:r>
            <a:r>
              <a:rPr lang="pl-PL" sz="1200" dirty="0" smtClean="0">
                <a:hlinkClick r:id="rId2"/>
              </a:rPr>
              <a:t>/</a:t>
            </a:r>
            <a:endParaRPr lang="pl-PL" sz="1200" dirty="0" smtClean="0"/>
          </a:p>
          <a:p>
            <a:r>
              <a:rPr lang="pl-PL" sz="1100" b="1" dirty="0" smtClean="0">
                <a:solidFill>
                  <a:schemeClr val="tx1"/>
                </a:solidFill>
              </a:rPr>
              <a:t>NEUVEDEN. </a:t>
            </a:r>
            <a:r>
              <a:rPr lang="pl-PL" sz="1100" b="1" i="1" dirty="0" smtClean="0">
                <a:solidFill>
                  <a:schemeClr val="tx1"/>
                </a:solidFill>
              </a:rPr>
              <a:t>http://pixabay.com/</a:t>
            </a:r>
            <a:r>
              <a:rPr lang="pl-PL" sz="1100" b="1" dirty="0" smtClean="0">
                <a:solidFill>
                  <a:schemeClr val="tx1"/>
                </a:solidFill>
              </a:rPr>
              <a:t> [online]. [cit. 1.1.2014]. Dostupný na WWW: </a:t>
            </a:r>
            <a:r>
              <a:rPr lang="pl-PL" sz="1100" dirty="0" smtClean="0">
                <a:hlinkClick r:id="rId3"/>
              </a:rPr>
              <a:t>http://pixabay.com/cs/holou-hlavu-%C4%8Dlov%C4%9Bk-ple%C5%A1at%C3%BD-avatar-147977/</a:t>
            </a:r>
            <a:endParaRPr lang="pl-PL" sz="1100" dirty="0" smtClean="0"/>
          </a:p>
          <a:p>
            <a:r>
              <a:rPr lang="pl-PL" sz="1100" b="1" dirty="0" smtClean="0">
                <a:solidFill>
                  <a:schemeClr val="tx1"/>
                </a:solidFill>
              </a:rPr>
              <a:t>NEUVEDEN. </a:t>
            </a:r>
            <a:r>
              <a:rPr lang="pl-PL" sz="1100" b="1" i="1" dirty="0" smtClean="0">
                <a:solidFill>
                  <a:schemeClr val="tx1"/>
                </a:solidFill>
              </a:rPr>
              <a:t>http://pixabay.com/</a:t>
            </a:r>
            <a:r>
              <a:rPr lang="pl-PL" sz="1100" b="1" dirty="0" smtClean="0">
                <a:solidFill>
                  <a:schemeClr val="tx1"/>
                </a:solidFill>
              </a:rPr>
              <a:t> [online]. [cit. 1.1.2014]. Dostupný na WWW: </a:t>
            </a:r>
            <a:r>
              <a:rPr lang="pl-PL" sz="1100" dirty="0" smtClean="0">
                <a:hlinkClick r:id="rId4"/>
              </a:rPr>
              <a:t>http://pixabay.com/cs/zv%C3%AD%C5%99ata-voln%C4%9B-%C5%BEij%C3%ADc%C3%ADch-%C5%BEivo%C4%8Dich%C5%AF-87281/</a:t>
            </a:r>
            <a:endParaRPr lang="pl-PL" sz="1100" dirty="0" smtClean="0"/>
          </a:p>
          <a:p>
            <a:r>
              <a:rPr lang="pl-PL" sz="1100" b="1" dirty="0" smtClean="0">
                <a:solidFill>
                  <a:schemeClr val="tx1"/>
                </a:solidFill>
              </a:rPr>
              <a:t>NEUVEDEN. </a:t>
            </a:r>
            <a:r>
              <a:rPr lang="pl-PL" sz="1100" b="1" i="1" dirty="0" smtClean="0">
                <a:solidFill>
                  <a:schemeClr val="tx1"/>
                </a:solidFill>
              </a:rPr>
              <a:t>http://pixabay.com/</a:t>
            </a:r>
            <a:r>
              <a:rPr lang="pl-PL" sz="1100" b="1" dirty="0" smtClean="0">
                <a:solidFill>
                  <a:schemeClr val="tx1"/>
                </a:solidFill>
              </a:rPr>
              <a:t> [online]. [cit. 3.1.2014]. Dostupný na WWW: </a:t>
            </a:r>
            <a:r>
              <a:rPr lang="pl-PL" sz="1100" dirty="0" smtClean="0">
                <a:hlinkClick r:id="rId5"/>
              </a:rPr>
              <a:t>http://pixabay.com/cs/ly%C5%BEov%C3%A1n%C3%AD-ly%C5%BEa%C5%99sk%C3%A9-vybaven%C3%AD-232167/</a:t>
            </a:r>
            <a:endParaRPr lang="pl-PL" sz="1100" dirty="0" smtClean="0"/>
          </a:p>
          <a:p>
            <a:r>
              <a:rPr lang="pl-PL" sz="1100" b="1" dirty="0" smtClean="0">
                <a:solidFill>
                  <a:schemeClr val="tx1"/>
                </a:solidFill>
              </a:rPr>
              <a:t>NEUVEDEN. </a:t>
            </a:r>
            <a:r>
              <a:rPr lang="pl-PL" sz="1100" b="1" i="1" dirty="0" smtClean="0">
                <a:solidFill>
                  <a:schemeClr val="tx1"/>
                </a:solidFill>
              </a:rPr>
              <a:t>http://pixabay.com/</a:t>
            </a:r>
            <a:r>
              <a:rPr lang="pl-PL" sz="1100" b="1" dirty="0" smtClean="0">
                <a:solidFill>
                  <a:schemeClr val="tx1"/>
                </a:solidFill>
              </a:rPr>
              <a:t> [online]. [cit. 3.1.2014]. Dostupný na WWW</a:t>
            </a:r>
            <a:r>
              <a:rPr lang="pl-PL" sz="1100" dirty="0" smtClean="0"/>
              <a:t>: </a:t>
            </a:r>
            <a:r>
              <a:rPr lang="pl-PL" sz="1100" dirty="0" smtClean="0">
                <a:hlinkClick r:id="rId6"/>
              </a:rPr>
              <a:t>http://pixabay.com/cs/chlapec-%C5%A1pinav%C3%BD-j%C3%ADst-zmrzlinu-59171/</a:t>
            </a:r>
            <a:endParaRPr lang="pl-PL" sz="1100" dirty="0" smtClean="0"/>
          </a:p>
          <a:p>
            <a:r>
              <a:rPr lang="pl-PL" sz="1100" b="1" dirty="0" smtClean="0">
                <a:solidFill>
                  <a:schemeClr val="tx1"/>
                </a:solidFill>
              </a:rPr>
              <a:t>NEUVEDEN. </a:t>
            </a:r>
            <a:r>
              <a:rPr lang="pl-PL" sz="1100" b="1" i="1" dirty="0" smtClean="0">
                <a:solidFill>
                  <a:schemeClr val="tx1"/>
                </a:solidFill>
              </a:rPr>
              <a:t>http://pixabay.com/</a:t>
            </a:r>
            <a:r>
              <a:rPr lang="pl-PL" sz="1100" b="1" dirty="0" smtClean="0">
                <a:solidFill>
                  <a:schemeClr val="tx1"/>
                </a:solidFill>
              </a:rPr>
              <a:t> [online]. [cit. 3.1.2014]. Dostupný na WWW</a:t>
            </a:r>
            <a:r>
              <a:rPr lang="pl-PL" sz="1100" dirty="0" smtClean="0"/>
              <a:t>: </a:t>
            </a:r>
            <a:r>
              <a:rPr lang="pl-PL" sz="1100" dirty="0" smtClean="0">
                <a:hlinkClick r:id="rId7"/>
              </a:rPr>
              <a:t>http://pixabay.com/cs/pleten%C3%AD-star%C5%A1%C3%AD-babi%C4%8Dka-osoba-%C5%BEena-150970/</a:t>
            </a:r>
            <a:endParaRPr lang="pl-PL" sz="1100" dirty="0" smtClean="0"/>
          </a:p>
          <a:p>
            <a:r>
              <a:rPr lang="pl-PL" sz="1100" b="1" dirty="0" smtClean="0">
                <a:solidFill>
                  <a:schemeClr val="tx1"/>
                </a:solidFill>
              </a:rPr>
              <a:t>NEUVEDEN. </a:t>
            </a:r>
            <a:r>
              <a:rPr lang="pl-PL" sz="1100" b="1" i="1" dirty="0" smtClean="0">
                <a:solidFill>
                  <a:schemeClr val="tx1"/>
                </a:solidFill>
              </a:rPr>
              <a:t>http://pixabay.com/</a:t>
            </a:r>
            <a:r>
              <a:rPr lang="pl-PL" sz="1100" b="1" dirty="0" smtClean="0">
                <a:solidFill>
                  <a:schemeClr val="tx1"/>
                </a:solidFill>
              </a:rPr>
              <a:t> [online]. [cit. 3.1.2014]. Dostupný na WWW</a:t>
            </a:r>
            <a:r>
              <a:rPr lang="pl-PL" sz="1100" dirty="0" smtClean="0"/>
              <a:t>: </a:t>
            </a:r>
            <a:r>
              <a:rPr lang="pl-PL" sz="1100" dirty="0" smtClean="0">
                <a:hlinkClick r:id="rId8"/>
              </a:rPr>
              <a:t>http://pixabay.com/cs/norman-oklahoma-blesk-nebezpe%C4%8Dn%C3%A9-79860/</a:t>
            </a:r>
            <a:endParaRPr lang="pl-PL" sz="1100" dirty="0" smtClean="0"/>
          </a:p>
          <a:p>
            <a:r>
              <a:rPr lang="pl-PL" sz="1100" b="1" dirty="0" smtClean="0">
                <a:solidFill>
                  <a:schemeClr val="tx1"/>
                </a:solidFill>
              </a:rPr>
              <a:t>NEUVEDEN. </a:t>
            </a:r>
            <a:r>
              <a:rPr lang="pl-PL" sz="1100" b="1" i="1" dirty="0" smtClean="0">
                <a:solidFill>
                  <a:schemeClr val="tx1"/>
                </a:solidFill>
              </a:rPr>
              <a:t>http://pixabay.com/</a:t>
            </a:r>
            <a:r>
              <a:rPr lang="pl-PL" sz="1100" b="1" dirty="0" smtClean="0">
                <a:solidFill>
                  <a:schemeClr val="tx1"/>
                </a:solidFill>
              </a:rPr>
              <a:t> [online]. [cit. 3.1.2014]. Dostupný na WWW</a:t>
            </a:r>
            <a:r>
              <a:rPr lang="pl-PL" sz="1100" dirty="0" smtClean="0"/>
              <a:t>: </a:t>
            </a:r>
            <a:r>
              <a:rPr lang="pl-PL" sz="1100" dirty="0" smtClean="0">
                <a:hlinkClick r:id="rId9"/>
              </a:rPr>
              <a:t>http://pixabay.com/cs/l%C3%ADska-bush-dodavatel-pylu-210098/</a:t>
            </a:r>
            <a:endParaRPr lang="pl-PL" sz="1100" dirty="0" smtClean="0"/>
          </a:p>
          <a:p>
            <a:r>
              <a:rPr lang="pl-PL" sz="1100" b="1" dirty="0" smtClean="0">
                <a:solidFill>
                  <a:schemeClr val="tx1"/>
                </a:solidFill>
              </a:rPr>
              <a:t>NEUVEDEN. </a:t>
            </a:r>
            <a:r>
              <a:rPr lang="pl-PL" sz="1100" b="1" i="1" dirty="0" smtClean="0">
                <a:solidFill>
                  <a:schemeClr val="tx1"/>
                </a:solidFill>
              </a:rPr>
              <a:t>http://pixabay.com/</a:t>
            </a:r>
            <a:r>
              <a:rPr lang="pl-PL" sz="1100" b="1" dirty="0" smtClean="0">
                <a:solidFill>
                  <a:schemeClr val="tx1"/>
                </a:solidFill>
              </a:rPr>
              <a:t> [online]. [cit. 3.1.2014]. Dostupný na WWW</a:t>
            </a:r>
            <a:r>
              <a:rPr lang="pl-PL" sz="1100" dirty="0" smtClean="0"/>
              <a:t>: </a:t>
            </a:r>
            <a:r>
              <a:rPr lang="pl-PL" sz="1100" dirty="0" smtClean="0">
                <a:hlinkClick r:id="rId10"/>
              </a:rPr>
              <a:t>http://pixabay.com/cs/lyska-fulica-atra-ralle-vodn%C3%AD-pt%C3%A1k-75914/</a:t>
            </a:r>
            <a:endParaRPr lang="pl-PL" sz="1100" dirty="0" smtClean="0"/>
          </a:p>
          <a:p>
            <a:r>
              <a:rPr lang="pl-PL" sz="1100" b="1" dirty="0" smtClean="0">
                <a:solidFill>
                  <a:schemeClr val="tx1"/>
                </a:solidFill>
              </a:rPr>
              <a:t>NEUVEDEN. </a:t>
            </a:r>
            <a:r>
              <a:rPr lang="pl-PL" sz="1100" b="1" i="1" dirty="0" smtClean="0">
                <a:solidFill>
                  <a:schemeClr val="tx1"/>
                </a:solidFill>
              </a:rPr>
              <a:t>http://pixabay.com/</a:t>
            </a:r>
            <a:r>
              <a:rPr lang="pl-PL" sz="1100" b="1" dirty="0" smtClean="0">
                <a:solidFill>
                  <a:schemeClr val="tx1"/>
                </a:solidFill>
              </a:rPr>
              <a:t> [online]. [cit. 3.1.2014]. Dostupný na WWW</a:t>
            </a:r>
            <a:r>
              <a:rPr lang="pl-PL" sz="1100" dirty="0" smtClean="0"/>
              <a:t>: </a:t>
            </a:r>
            <a:r>
              <a:rPr lang="pl-PL" sz="1100" dirty="0" smtClean="0">
                <a:hlinkClick r:id="rId11"/>
              </a:rPr>
              <a:t>http://pixabay.com/cs/lano-rosa-konopn%C3%BD-provaz-5336/</a:t>
            </a:r>
            <a:endParaRPr lang="pl-PL" sz="1100" dirty="0" smtClean="0"/>
          </a:p>
          <a:p>
            <a:r>
              <a:rPr lang="pl-PL" sz="1100" b="1" dirty="0" smtClean="0">
                <a:solidFill>
                  <a:schemeClr val="tx1"/>
                </a:solidFill>
              </a:rPr>
              <a:t>NEUVEDEN. </a:t>
            </a:r>
            <a:r>
              <a:rPr lang="pl-PL" sz="1100" b="1" i="1" dirty="0" smtClean="0">
                <a:solidFill>
                  <a:schemeClr val="tx1"/>
                </a:solidFill>
              </a:rPr>
              <a:t>http://pixabay.com/</a:t>
            </a:r>
            <a:r>
              <a:rPr lang="pl-PL" sz="1100" b="1" dirty="0" smtClean="0">
                <a:solidFill>
                  <a:schemeClr val="tx1"/>
                </a:solidFill>
              </a:rPr>
              <a:t> [online]. [cit. 3.1.2014]. Dostupný na WWW</a:t>
            </a:r>
            <a:r>
              <a:rPr lang="pl-PL" sz="1100" dirty="0" smtClean="0"/>
              <a:t>: </a:t>
            </a:r>
            <a:r>
              <a:rPr lang="pl-PL" sz="1100" u="sng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http://pixabay.com/cs/rt%C4%9Bnka-rty-make-up-kosmetick%C3%A9-%C5%BEena-91112/</a:t>
            </a:r>
          </a:p>
          <a:p>
            <a:pPr>
              <a:buNone/>
            </a:pPr>
            <a:r>
              <a:rPr lang="cs-CZ" sz="1100" dirty="0" smtClean="0"/>
              <a:t/>
            </a:r>
            <a:br>
              <a:rPr lang="cs-CZ" sz="1100" dirty="0" smtClean="0"/>
            </a:br>
            <a:endParaRPr lang="pl-PL" sz="1100" dirty="0" smtClean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24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858424"/>
          </a:xfrm>
        </p:spPr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Použité zdroje</a:t>
            </a:r>
            <a:endParaRPr lang="cs-CZ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4287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1844</TotalTime>
  <Words>699</Words>
  <Application>Microsoft Office PowerPoint</Application>
  <PresentationFormat>Předvádění na obrazovce (4:3)</PresentationFormat>
  <Paragraphs>175</Paragraphs>
  <Slides>24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24</vt:i4>
      </vt:variant>
    </vt:vector>
  </HeadingPairs>
  <TitlesOfParts>
    <vt:vector size="25" baseType="lpstr">
      <vt:lpstr>Vlnění</vt:lpstr>
      <vt:lpstr>Základní škola a Mateřská škola Bílá Třemešná, okres Trutnov</vt:lpstr>
      <vt:lpstr>Anotace</vt:lpstr>
      <vt:lpstr>Vyjmenovaná slova po l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POZOR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 a Mateřská škola Bílá Třemešná, okres Trutnov</dc:title>
  <dc:creator>Lukáš Bohánský</dc:creator>
  <cp:lastModifiedBy>Markéta Žižková</cp:lastModifiedBy>
  <cp:revision>214</cp:revision>
  <cp:lastPrinted>2013-11-18T06:49:07Z</cp:lastPrinted>
  <dcterms:created xsi:type="dcterms:W3CDTF">2013-05-10T12:01:16Z</dcterms:created>
  <dcterms:modified xsi:type="dcterms:W3CDTF">2014-01-10T19:54:22Z</dcterms:modified>
</cp:coreProperties>
</file>