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71" r:id="rId3"/>
    <p:sldId id="333" r:id="rId4"/>
    <p:sldId id="343" r:id="rId5"/>
    <p:sldId id="336" r:id="rId6"/>
    <p:sldId id="339" r:id="rId7"/>
    <p:sldId id="340" r:id="rId8"/>
    <p:sldId id="289" r:id="rId9"/>
    <p:sldId id="334" r:id="rId10"/>
    <p:sldId id="318" r:id="rId11"/>
    <p:sldId id="319" r:id="rId12"/>
    <p:sldId id="311" r:id="rId13"/>
    <p:sldId id="335" r:id="rId14"/>
    <p:sldId id="272" r:id="rId15"/>
    <p:sldId id="34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3" autoAdjust="0"/>
    <p:restoredTop sz="94660"/>
  </p:normalViewPr>
  <p:slideViewPr>
    <p:cSldViewPr showGuides="1">
      <p:cViewPr>
        <p:scale>
          <a:sx n="60" d="100"/>
          <a:sy n="60" d="100"/>
        </p:scale>
        <p:origin x="-874" y="-62"/>
      </p:cViewPr>
      <p:guideLst>
        <p:guide orient="horz" pos="1842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pPr/>
              <a:t>1.4.2014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lpforenglish.cz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13.1.2014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VY_32_INOVACE_7A_AJ7_08_Past 	  			     continuous and past simple-practice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/>
              <a:t>Past </a:t>
            </a:r>
            <a:r>
              <a:rPr lang="cs-CZ" sz="2400" dirty="0"/>
              <a:t>c</a:t>
            </a:r>
            <a:r>
              <a:rPr lang="cs-CZ" sz="2400" dirty="0" smtClean="0"/>
              <a:t>ontinuous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past continuous, past simple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827584" y="1411713"/>
            <a:ext cx="7416824" cy="257916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/>
              <a:t>Minulý průběhový čas (past continuous ) a minulý prostý (past simple)- practice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/>
              <a:t>Žáci si procvičí tyto časy na příkladech a v následujících cvičeních.</a:t>
            </a:r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444115"/>
            <a:ext cx="82809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4000" b="1" cap="all" dirty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Past simple and past continuous</a:t>
            </a:r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49074" y="3729806"/>
            <a:ext cx="264585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practice</a:t>
            </a:r>
            <a:endParaRPr lang="cs-CZ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950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živatel\AppData\Local\Microsoft\Windows\Temporary Internet Files\Content.IE5\D94D35PN\MM90018925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618516"/>
            <a:ext cx="3456384" cy="220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26064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4800" b="1" cap="all" dirty="0" smtClean="0">
                <a:ln w="0"/>
                <a:gradFill flip="none">
                  <a:gsLst>
                    <a:gs pos="0">
                      <a:srgbClr val="4F81BD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4F81BD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4F81BD">
                        <a:shade val="65000"/>
                        <a:satMod val="130000"/>
                      </a:srgbClr>
                    </a:gs>
                    <a:gs pos="92000">
                      <a:srgbClr val="4F81BD">
                        <a:shade val="50000"/>
                        <a:satMod val="120000"/>
                      </a:srgbClr>
                    </a:gs>
                    <a:gs pos="100000">
                      <a:srgbClr val="4F81BD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Remember ?</a:t>
            </a:r>
            <a:endParaRPr lang="cs-CZ" sz="4800" b="1" cap="all" dirty="0">
              <a:ln w="0"/>
              <a:gradFill flip="none">
                <a:gsLst>
                  <a:gs pos="0">
                    <a:srgbClr val="4F81BD">
                      <a:tint val="75000"/>
                      <a:shade val="75000"/>
                      <a:satMod val="170000"/>
                    </a:srgbClr>
                  </a:gs>
                  <a:gs pos="49000">
                    <a:srgbClr val="4F81BD">
                      <a:tint val="88000"/>
                      <a:shade val="65000"/>
                      <a:satMod val="172000"/>
                    </a:srgbClr>
                  </a:gs>
                  <a:gs pos="50000">
                    <a:srgbClr val="4F81BD">
                      <a:shade val="65000"/>
                      <a:satMod val="130000"/>
                    </a:srgbClr>
                  </a:gs>
                  <a:gs pos="92000">
                    <a:srgbClr val="4F81BD">
                      <a:shade val="50000"/>
                      <a:satMod val="120000"/>
                    </a:srgbClr>
                  </a:gs>
                  <a:gs pos="100000">
                    <a:srgbClr val="4F81BD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3" y="1196752"/>
            <a:ext cx="83422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800" dirty="0">
                <a:solidFill>
                  <a:prstClr val="black"/>
                </a:solidFill>
              </a:rPr>
              <a:t>O</a:t>
            </a:r>
            <a:r>
              <a:rPr lang="cs-CZ" sz="2800" dirty="0" smtClean="0">
                <a:solidFill>
                  <a:prstClr val="black"/>
                </a:solidFill>
              </a:rPr>
              <a:t>ba </a:t>
            </a:r>
            <a:r>
              <a:rPr lang="cs-CZ" sz="2800" dirty="0">
                <a:solidFill>
                  <a:prstClr val="black"/>
                </a:solidFill>
              </a:rPr>
              <a:t>časy společně použijeme, když jeden právě probíhal (minulý průběhový) a </a:t>
            </a:r>
            <a:r>
              <a:rPr lang="cs-CZ" sz="2800" b="1" dirty="0">
                <a:solidFill>
                  <a:prstClr val="black"/>
                </a:solidFill>
              </a:rPr>
              <a:t>uprostřed něj se stal jiný děj </a:t>
            </a:r>
            <a:r>
              <a:rPr lang="cs-CZ" sz="2800" dirty="0">
                <a:solidFill>
                  <a:prstClr val="black"/>
                </a:solidFill>
              </a:rPr>
              <a:t>(minulý </a:t>
            </a:r>
            <a:r>
              <a:rPr lang="cs-CZ" sz="2800" dirty="0" smtClean="0">
                <a:solidFill>
                  <a:prstClr val="black"/>
                </a:solidFill>
              </a:rPr>
              <a:t>prostý).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2636912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We use the past simple and past continuous together to say that </a:t>
            </a:r>
            <a:r>
              <a:rPr lang="cs-CZ" sz="2400" b="1" dirty="0" smtClean="0"/>
              <a:t>something hapenned in the middle of something else.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88811" y="6084585"/>
            <a:ext cx="6827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It </a:t>
            </a:r>
            <a:r>
              <a:rPr lang="cs-CZ" sz="3200" b="1" dirty="0" smtClean="0"/>
              <a:t>was raining </a:t>
            </a:r>
            <a:r>
              <a:rPr lang="cs-CZ" sz="3200" dirty="0" smtClean="0"/>
              <a:t>when I </a:t>
            </a:r>
            <a:r>
              <a:rPr lang="cs-CZ" sz="3200" b="1" dirty="0" smtClean="0"/>
              <a:t>woke up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1031" name="Picture 7" descr="C:\Users\Uživatel\AppData\Local\Microsoft\Windows\Temporary Internet Files\Content.IE5\D94D35PN\MC9003201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958" y="3717032"/>
            <a:ext cx="3734675" cy="208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805741"/>
            <a:ext cx="2043683" cy="190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1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živatel\AppData\Local\Microsoft\Windows\Temporary Internet Files\Content.IE5\9MW98P3U\MC9000540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582" y="1669339"/>
            <a:ext cx="2728466" cy="385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692696"/>
            <a:ext cx="68407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What happened </a:t>
            </a:r>
            <a:r>
              <a:rPr lang="cs-CZ" sz="2400" dirty="0" smtClean="0"/>
              <a:t>when he was playing football?</a:t>
            </a:r>
            <a:endParaRPr lang="cs-CZ" sz="2400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7" y="5108991"/>
            <a:ext cx="59353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he was playing football, </a:t>
            </a:r>
          </a:p>
          <a:p>
            <a:r>
              <a:rPr lang="cs-CZ" sz="2400" dirty="0" smtClean="0"/>
              <a:t>he was broke his leg.</a:t>
            </a:r>
            <a:endParaRPr lang="cs-CZ" sz="2400" dirty="0"/>
          </a:p>
        </p:txBody>
      </p:sp>
      <p:pic>
        <p:nvPicPr>
          <p:cNvPr id="2050" name="Picture 2" descr="C:\Users\Senekova\AppData\Local\Microsoft\Windows\Temporary Internet Files\Content.IE5\TBCPX07W\MC900287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53802"/>
            <a:ext cx="1895578" cy="264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61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5GQAHH4T\MC9004135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05064"/>
            <a:ext cx="3219546" cy="2123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D94D35PN\MC9001886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786" y="1888595"/>
            <a:ext cx="3467059" cy="492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519063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happened, when you were crossing the road</a:t>
            </a:r>
            <a:r>
              <a:rPr lang="cs-CZ" sz="2400" dirty="0"/>
              <a:t>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07504" y="1700808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I was crossing the road, I saw an accident.</a:t>
            </a:r>
            <a:endParaRPr lang="cs-CZ" sz="2400" dirty="0"/>
          </a:p>
        </p:txBody>
      </p:sp>
      <p:pic>
        <p:nvPicPr>
          <p:cNvPr id="1035" name="Picture 11" descr="C:\Users\Uživatel\AppData\Local\Microsoft\Windows\Temporary Internet Files\Content.IE5\7VN2TJ8G\MM9002362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792890"/>
            <a:ext cx="1583658" cy="81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87724" y="4005064"/>
            <a:ext cx="2124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145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živatel\AppData\Local\Microsoft\Windows\Temporary Internet Files\Content.IE5\5GQAHH4T\MM90036525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7" y="1340768"/>
            <a:ext cx="2476440" cy="208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548508"/>
            <a:ext cx="2248644" cy="224864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33265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happened when her father was driving along the street?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673953"/>
            <a:ext cx="3419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487615"/>
            <a:ext cx="8297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her father was driving along the street, he saw an ostrich.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458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L 0.7283 -0.01065 " pathEditMode="relative" ptsTypes="AA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1.11111E-6 L -0.72048 1.11111E-6 " pathEditMode="relative" ptsTypes="AA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51920" y="2965594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55" y="908538"/>
            <a:ext cx="1800382" cy="18003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83" y="5145600"/>
            <a:ext cx="1866516" cy="17124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008971" y="275456"/>
            <a:ext cx="6983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What happened when……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1311292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she was having a shower?</a:t>
            </a:r>
          </a:p>
          <a:p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3645024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he was playing football?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5661248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my father was cleanig his car?</a:t>
            </a:r>
            <a:endParaRPr lang="cs-CZ" sz="2400" dirty="0"/>
          </a:p>
        </p:txBody>
      </p:sp>
      <p:pic>
        <p:nvPicPr>
          <p:cNvPr id="3074" name="Picture 2" descr="C:\Users\Uživatel\AppData\Local\Microsoft\Windows\Temporary Internet Files\Content.IE5\D94D35PN\MC900440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97" y="3165649"/>
            <a:ext cx="1263899" cy="155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Uživatel\AppData\Local\Microsoft\Windows\Temporary Internet Files\Content.IE5\5GQAHH4T\MM910001129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003"/>
            <a:ext cx="1256383" cy="145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76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11860" y="1268760"/>
            <a:ext cx="5652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she was having a shower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/>
              <a:t>the </a:t>
            </a:r>
            <a:r>
              <a:rPr lang="cs-CZ" sz="2400" dirty="0" smtClean="0"/>
              <a:t>water stopped.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965594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55" y="908720"/>
            <a:ext cx="1656184" cy="165618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824" y="5021833"/>
            <a:ext cx="1866516" cy="17124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008971" y="879103"/>
            <a:ext cx="6983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3212976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he was playing football, he hurt his back.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4955" y="0"/>
            <a:ext cx="4831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Possible answers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5462535"/>
            <a:ext cx="51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 arrived </a:t>
            </a:r>
            <a:r>
              <a:rPr lang="cs-CZ" sz="2400" dirty="0"/>
              <a:t>w</a:t>
            </a:r>
            <a:r>
              <a:rPr lang="cs-CZ" sz="2400" dirty="0" smtClean="0"/>
              <a:t>hen my father was cleanig his car.</a:t>
            </a:r>
            <a:endParaRPr lang="cs-CZ" sz="2400" dirty="0"/>
          </a:p>
        </p:txBody>
      </p:sp>
      <p:pic>
        <p:nvPicPr>
          <p:cNvPr id="2050" name="Picture 2" descr="C:\Users\Uživatel\AppData\Local\Microsoft\Windows\Temporary Internet Files\Content.IE5\D94D35PN\MC9004404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927466"/>
            <a:ext cx="1368152" cy="168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Uživatel\AppData\Local\Microsoft\Windows\Temporary Internet Files\Content.IE5\5GQAHH4T\MM910001129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97003"/>
            <a:ext cx="1256383" cy="145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39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885698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/>
              <a:t>Past continuous and simple </a:t>
            </a:r>
            <a:endParaRPr lang="cs-CZ" sz="2400" dirty="0"/>
          </a:p>
          <a:p>
            <a:pPr lvl="0"/>
            <a:r>
              <a:rPr lang="cs-CZ" sz="2000" dirty="0"/>
              <a:t>Complete these sentences.</a:t>
            </a:r>
          </a:p>
          <a:p>
            <a:r>
              <a:rPr lang="cs-CZ" sz="2000" dirty="0"/>
              <a:t> 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He </a:t>
            </a:r>
            <a:r>
              <a:rPr lang="cs-CZ" sz="2000" dirty="0"/>
              <a:t>………………………(cross) the road when someone …………………(call) me.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They …………………..(have) lunch when I ………………..(phone).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dirty="0"/>
              <a:t>……………………(walk) home from work when I ……………..(meet) my friend.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The </a:t>
            </a:r>
            <a:r>
              <a:rPr lang="cs-CZ" sz="2000" dirty="0" smtClean="0"/>
              <a:t>band </a:t>
            </a:r>
            <a:r>
              <a:rPr lang="cs-CZ" sz="2000" dirty="0"/>
              <a:t>………………….(play) when we ……………………(arrive) at the </a:t>
            </a:r>
            <a:r>
              <a:rPr lang="cs-CZ" sz="2000" dirty="0" smtClean="0"/>
              <a:t>concert.</a:t>
            </a:r>
            <a:endParaRPr lang="cs-CZ" sz="2000" dirty="0"/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We …………………..(cook) the lunch when a bird ……………….(fly) into the kitchen.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Dad …………………..(have) a shower when the water………..(stop).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Jeremy ………………(take) a photo when the ball ………….(hit) him.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Helen ………………(send) a text message when she ………….(drop) her phone in the river.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James and I ………………...(shop) in town when we …………..(hear) a shout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I..……………………..(</a:t>
            </a:r>
            <a:r>
              <a:rPr lang="cs-CZ" sz="2000" dirty="0"/>
              <a:t>write) a letter to Jill when the phone ……………(ring).</a:t>
            </a:r>
          </a:p>
          <a:p>
            <a:r>
              <a:rPr lang="cs-CZ" sz="2000" dirty="0"/>
              <a:t> 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092280" y="5549170"/>
            <a:ext cx="1296144" cy="832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KEY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64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85698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KEY</a:t>
            </a:r>
            <a:endParaRPr lang="cs-CZ" sz="2400" dirty="0"/>
          </a:p>
          <a:p>
            <a:r>
              <a:rPr lang="cs-CZ" sz="2400" b="1" u="sng" dirty="0"/>
              <a:t>Past continuous and simple </a:t>
            </a:r>
            <a:endParaRPr lang="cs-CZ" sz="2400" dirty="0"/>
          </a:p>
          <a:p>
            <a:r>
              <a:rPr lang="cs-CZ" sz="2400" dirty="0"/>
              <a:t> 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He </a:t>
            </a:r>
            <a:r>
              <a:rPr lang="cs-CZ" sz="2400" b="1" dirty="0"/>
              <a:t>was</a:t>
            </a:r>
            <a:r>
              <a:rPr lang="cs-CZ" sz="2400" dirty="0"/>
              <a:t> </a:t>
            </a:r>
            <a:r>
              <a:rPr lang="cs-CZ" sz="2400" b="1" dirty="0"/>
              <a:t>crossing</a:t>
            </a:r>
            <a:r>
              <a:rPr lang="cs-CZ" sz="2400" dirty="0"/>
              <a:t> </a:t>
            </a:r>
            <a:r>
              <a:rPr lang="cs-CZ" sz="2400" dirty="0" smtClean="0"/>
              <a:t>the </a:t>
            </a:r>
            <a:r>
              <a:rPr lang="cs-CZ" sz="2400" dirty="0"/>
              <a:t>road when someone </a:t>
            </a:r>
            <a:r>
              <a:rPr lang="cs-CZ" sz="2400" b="1" dirty="0" smtClean="0"/>
              <a:t>called</a:t>
            </a:r>
            <a:r>
              <a:rPr lang="cs-CZ" sz="2400" dirty="0"/>
              <a:t> </a:t>
            </a:r>
            <a:r>
              <a:rPr lang="cs-CZ" sz="2400" dirty="0" smtClean="0"/>
              <a:t>me</a:t>
            </a:r>
            <a:r>
              <a:rPr lang="cs-CZ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They </a:t>
            </a:r>
            <a:r>
              <a:rPr lang="cs-CZ" sz="2400" b="1" dirty="0" smtClean="0"/>
              <a:t>were</a:t>
            </a:r>
            <a:r>
              <a:rPr lang="cs-CZ" sz="2400" dirty="0" smtClean="0"/>
              <a:t> </a:t>
            </a:r>
            <a:r>
              <a:rPr lang="cs-CZ" sz="2400" b="1" dirty="0" smtClean="0"/>
              <a:t>having</a:t>
            </a:r>
            <a:r>
              <a:rPr lang="cs-CZ" sz="2400" dirty="0" smtClean="0"/>
              <a:t> lunch </a:t>
            </a:r>
            <a:r>
              <a:rPr lang="cs-CZ" sz="2400" dirty="0"/>
              <a:t>when I </a:t>
            </a:r>
            <a:r>
              <a:rPr lang="cs-CZ" sz="2400" b="1" dirty="0" smtClean="0"/>
              <a:t>phoned</a:t>
            </a:r>
            <a:r>
              <a:rPr lang="cs-CZ" sz="2400" dirty="0" smtClean="0"/>
              <a:t>.</a:t>
            </a:r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I </a:t>
            </a:r>
            <a:r>
              <a:rPr lang="cs-CZ" sz="2400" b="1" dirty="0"/>
              <a:t>was walking </a:t>
            </a:r>
            <a:r>
              <a:rPr lang="cs-CZ" sz="2400" b="1" dirty="0" smtClean="0"/>
              <a:t> </a:t>
            </a:r>
            <a:r>
              <a:rPr lang="cs-CZ" sz="2400" dirty="0"/>
              <a:t>home from work when I </a:t>
            </a:r>
            <a:r>
              <a:rPr lang="cs-CZ" sz="2400" b="1" dirty="0"/>
              <a:t>met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/>
              <a:t>my friend.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The </a:t>
            </a:r>
            <a:r>
              <a:rPr lang="cs-CZ" sz="2400" dirty="0" smtClean="0"/>
              <a:t>band </a:t>
            </a:r>
            <a:r>
              <a:rPr lang="cs-CZ" sz="2400" b="1" dirty="0"/>
              <a:t>was </a:t>
            </a:r>
            <a:r>
              <a:rPr lang="cs-CZ" sz="2400" b="1" dirty="0" smtClean="0"/>
              <a:t>playing </a:t>
            </a:r>
            <a:r>
              <a:rPr lang="cs-CZ" sz="2400" dirty="0"/>
              <a:t>when we </a:t>
            </a:r>
            <a:r>
              <a:rPr lang="cs-CZ" sz="2400" b="1" dirty="0" smtClean="0"/>
              <a:t>arrived</a:t>
            </a:r>
            <a:r>
              <a:rPr lang="cs-CZ" sz="2400" dirty="0" smtClean="0"/>
              <a:t> </a:t>
            </a:r>
            <a:r>
              <a:rPr lang="cs-CZ" sz="2400" dirty="0"/>
              <a:t>at the concert.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We </a:t>
            </a:r>
            <a:r>
              <a:rPr lang="cs-CZ" sz="2400" b="1" dirty="0"/>
              <a:t>were </a:t>
            </a:r>
            <a:r>
              <a:rPr lang="cs-CZ" sz="2400" b="1" dirty="0" smtClean="0"/>
              <a:t>cooking </a:t>
            </a:r>
            <a:r>
              <a:rPr lang="cs-CZ" sz="2400" dirty="0"/>
              <a:t>the lunch when a bird </a:t>
            </a:r>
            <a:r>
              <a:rPr lang="cs-CZ" sz="2400" b="1" dirty="0"/>
              <a:t>flew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/>
              <a:t>into the kitchen.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Dad </a:t>
            </a:r>
            <a:r>
              <a:rPr lang="cs-CZ" sz="2400" b="1" dirty="0"/>
              <a:t>was having </a:t>
            </a:r>
            <a:r>
              <a:rPr lang="cs-CZ" sz="2400" b="1" dirty="0" smtClean="0"/>
              <a:t> </a:t>
            </a:r>
            <a:r>
              <a:rPr lang="cs-CZ" sz="2400" dirty="0"/>
              <a:t>a shower when the water </a:t>
            </a:r>
            <a:r>
              <a:rPr lang="cs-CZ" sz="2400" b="1" dirty="0" smtClean="0"/>
              <a:t>stopped</a:t>
            </a:r>
            <a:r>
              <a:rPr lang="cs-CZ" sz="2400" dirty="0" smtClean="0"/>
              <a:t>. </a:t>
            </a:r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Jeremy </a:t>
            </a:r>
            <a:r>
              <a:rPr lang="cs-CZ" sz="2400" b="1" dirty="0"/>
              <a:t>was </a:t>
            </a:r>
            <a:r>
              <a:rPr lang="cs-CZ" sz="2400" b="1" dirty="0" smtClean="0"/>
              <a:t>taking </a:t>
            </a:r>
            <a:r>
              <a:rPr lang="cs-CZ" sz="2400" dirty="0"/>
              <a:t>a photo when the ball </a:t>
            </a:r>
            <a:r>
              <a:rPr lang="cs-CZ" sz="2400" b="1" dirty="0" smtClean="0"/>
              <a:t>hit</a:t>
            </a:r>
            <a:r>
              <a:rPr lang="cs-CZ" sz="2400" dirty="0" smtClean="0"/>
              <a:t> </a:t>
            </a:r>
            <a:r>
              <a:rPr lang="cs-CZ" sz="2400" dirty="0"/>
              <a:t>him.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Helen </a:t>
            </a:r>
            <a:r>
              <a:rPr lang="cs-CZ" sz="2400" b="1" dirty="0"/>
              <a:t>was </a:t>
            </a:r>
            <a:r>
              <a:rPr lang="cs-CZ" sz="2400" b="1" dirty="0" smtClean="0"/>
              <a:t>sending </a:t>
            </a:r>
            <a:r>
              <a:rPr lang="cs-CZ" sz="2400" dirty="0"/>
              <a:t>a text message when she </a:t>
            </a:r>
            <a:r>
              <a:rPr lang="cs-CZ" sz="2400" b="1" dirty="0"/>
              <a:t>dropped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/>
              <a:t>her phone in the river.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James and I </a:t>
            </a:r>
            <a:r>
              <a:rPr lang="cs-CZ" sz="2400" b="1" dirty="0"/>
              <a:t>were </a:t>
            </a:r>
            <a:r>
              <a:rPr lang="cs-CZ" sz="2400" b="1" dirty="0" smtClean="0"/>
              <a:t>shopping </a:t>
            </a:r>
            <a:r>
              <a:rPr lang="cs-CZ" sz="2400" dirty="0"/>
              <a:t>in town when we </a:t>
            </a:r>
            <a:r>
              <a:rPr lang="cs-CZ" sz="2400" b="1" dirty="0" smtClean="0"/>
              <a:t>heard</a:t>
            </a:r>
            <a:r>
              <a:rPr lang="cs-CZ" sz="2400" dirty="0" smtClean="0"/>
              <a:t> </a:t>
            </a:r>
            <a:r>
              <a:rPr lang="cs-CZ" sz="2400" dirty="0"/>
              <a:t>a shout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I </a:t>
            </a:r>
            <a:r>
              <a:rPr lang="cs-CZ" sz="2400" b="1" dirty="0"/>
              <a:t>was writing </a:t>
            </a:r>
            <a:r>
              <a:rPr lang="cs-CZ" sz="2400" dirty="0"/>
              <a:t>a letter to </a:t>
            </a:r>
            <a:r>
              <a:rPr lang="cs-CZ" sz="2400" dirty="0" smtClean="0"/>
              <a:t>Ben </a:t>
            </a:r>
            <a:r>
              <a:rPr lang="cs-CZ" sz="2400" dirty="0"/>
              <a:t>when the phone </a:t>
            </a:r>
            <a:r>
              <a:rPr lang="cs-CZ" sz="2400" b="1" dirty="0"/>
              <a:t>rang</a:t>
            </a:r>
            <a:r>
              <a:rPr lang="cs-CZ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  <a:p>
            <a:r>
              <a:rPr lang="cs-CZ" sz="2400" dirty="0"/>
              <a:t> 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38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Put the verb in brackets into the correct tense: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sz="2400" dirty="0" smtClean="0"/>
              <a:t>While I (go) to the shops, I (see) my friend.</a:t>
            </a:r>
          </a:p>
          <a:p>
            <a:pPr marL="514350" indent="-514350">
              <a:buAutoNum type="arabicParenR"/>
            </a:pPr>
            <a:r>
              <a:rPr lang="cs-CZ" sz="2400" dirty="0" smtClean="0"/>
              <a:t>When I (see) him, I (say) hello.</a:t>
            </a:r>
          </a:p>
          <a:p>
            <a:pPr marL="514350" indent="-514350">
              <a:buAutoNum type="arabicParenR"/>
            </a:pPr>
            <a:r>
              <a:rPr lang="cs-CZ" sz="2400" dirty="0" smtClean="0"/>
              <a:t>While we (talk), a car (run into) a girl on a bike.</a:t>
            </a:r>
          </a:p>
          <a:p>
            <a:pPr marL="514350" indent="-514350">
              <a:buAutoNum type="arabicParenR"/>
            </a:pPr>
            <a:r>
              <a:rPr lang="cs-CZ" sz="2400" dirty="0" smtClean="0"/>
              <a:t>When we (see) the accident, I (phone) for an ambulance.</a:t>
            </a:r>
          </a:p>
          <a:p>
            <a:pPr marL="514350" indent="-514350">
              <a:buAutoNum type="arabicParenR"/>
            </a:pPr>
            <a:r>
              <a:rPr lang="cs-CZ" sz="2400" dirty="0" smtClean="0"/>
              <a:t>My parents (wait) for me when I (arrive).</a:t>
            </a:r>
          </a:p>
          <a:p>
            <a:pPr marL="514350" indent="-514350">
              <a:buAutoNum type="arabicParenR"/>
            </a:pPr>
            <a:r>
              <a:rPr lang="cs-CZ" sz="2400" dirty="0" smtClean="0"/>
              <a:t>We (talk) about our teacher when he (come) into the classroom.</a:t>
            </a:r>
          </a:p>
          <a:p>
            <a:pPr marL="514350" lvl="0" indent="-514350">
              <a:buFont typeface="Arial" pitchFamily="34" charset="0"/>
              <a:buAutoNum type="arabicParenR"/>
            </a:pPr>
            <a:r>
              <a:rPr lang="cs-CZ" sz="2400" dirty="0">
                <a:solidFill>
                  <a:prstClr val="black"/>
                </a:solidFill>
              </a:rPr>
              <a:t>When </a:t>
            </a:r>
            <a:r>
              <a:rPr lang="cs-CZ" sz="2400" dirty="0" smtClean="0">
                <a:solidFill>
                  <a:prstClr val="black"/>
                </a:solidFill>
              </a:rPr>
              <a:t>I( wake up), </a:t>
            </a:r>
            <a:r>
              <a:rPr lang="cs-CZ" sz="2400" dirty="0">
                <a:solidFill>
                  <a:prstClr val="black"/>
                </a:solidFill>
              </a:rPr>
              <a:t>my brother </a:t>
            </a:r>
            <a:r>
              <a:rPr lang="cs-CZ" sz="2400" dirty="0" smtClean="0">
                <a:solidFill>
                  <a:prstClr val="black"/>
                </a:solidFill>
              </a:rPr>
              <a:t> (have breakfast).</a:t>
            </a:r>
            <a:endParaRPr lang="cs-CZ" sz="2400" dirty="0">
              <a:solidFill>
                <a:prstClr val="black"/>
              </a:solidFill>
            </a:endParaRPr>
          </a:p>
          <a:p>
            <a:pPr marL="514350" indent="-514350">
              <a:buAutoNum type="arabicParenR"/>
            </a:pPr>
            <a:endParaRPr lang="cs-CZ" sz="2400" dirty="0" smtClean="0"/>
          </a:p>
          <a:p>
            <a:pPr marL="514350" indent="-514350">
              <a:buAutoNum type="arabicParenR"/>
            </a:pPr>
            <a:endParaRPr lang="cs-CZ" sz="2400" dirty="0" smtClean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7092280" y="5549170"/>
            <a:ext cx="1296144" cy="832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KEY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32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052736"/>
            <a:ext cx="8784976" cy="376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>
                <a:solidFill>
                  <a:prstClr val="black"/>
                </a:solidFill>
              </a:rPr>
              <a:t>While I was going to the shop, I saw my friend.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>
                <a:solidFill>
                  <a:prstClr val="black"/>
                </a:solidFill>
              </a:rPr>
              <a:t>When I saw my friend, I said hello.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>
                <a:solidFill>
                  <a:prstClr val="black"/>
                </a:solidFill>
              </a:rPr>
              <a:t>While we were talking, a car ran into a girl on a bike.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>
                <a:solidFill>
                  <a:prstClr val="black"/>
                </a:solidFill>
              </a:rPr>
              <a:t>When we saw the </a:t>
            </a:r>
            <a:r>
              <a:rPr lang="cs-CZ" sz="2400" dirty="0" smtClean="0">
                <a:solidFill>
                  <a:prstClr val="black"/>
                </a:solidFill>
              </a:rPr>
              <a:t>accident, I phoned </a:t>
            </a:r>
            <a:r>
              <a:rPr lang="cs-CZ" sz="2400" dirty="0">
                <a:solidFill>
                  <a:prstClr val="black"/>
                </a:solidFill>
              </a:rPr>
              <a:t>for an ambulance.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 smtClean="0">
                <a:solidFill>
                  <a:prstClr val="black"/>
                </a:solidFill>
              </a:rPr>
              <a:t>My parents </a:t>
            </a:r>
            <a:r>
              <a:rPr lang="cs-CZ" sz="2400" dirty="0">
                <a:solidFill>
                  <a:prstClr val="black"/>
                </a:solidFill>
              </a:rPr>
              <a:t>were waiting for </a:t>
            </a:r>
            <a:r>
              <a:rPr lang="cs-CZ" sz="2400" dirty="0" smtClean="0">
                <a:solidFill>
                  <a:prstClr val="black"/>
                </a:solidFill>
              </a:rPr>
              <a:t>me when I </a:t>
            </a:r>
            <a:r>
              <a:rPr lang="cs-CZ" sz="2400" dirty="0">
                <a:solidFill>
                  <a:prstClr val="black"/>
                </a:solidFill>
              </a:rPr>
              <a:t>arrived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 smtClean="0">
                <a:solidFill>
                  <a:prstClr val="black"/>
                </a:solidFill>
              </a:rPr>
              <a:t>We were talking about our teacher when he came into the classroom.</a:t>
            </a:r>
          </a:p>
          <a:p>
            <a:pPr marL="514350" lvl="0" indent="-514350">
              <a:spcBef>
                <a:spcPct val="20000"/>
              </a:spcBef>
              <a:buFont typeface="+mj-lt"/>
              <a:buAutoNum type="arabicPeriod"/>
            </a:pPr>
            <a:r>
              <a:rPr lang="cs-CZ" sz="2400" dirty="0" smtClean="0">
                <a:solidFill>
                  <a:prstClr val="black"/>
                </a:solidFill>
              </a:rPr>
              <a:t>When I woke up, my brother was having breakfast.</a:t>
            </a:r>
            <a:endParaRPr lang="cs-CZ" sz="24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3103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KEY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17281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3528" y="2067813"/>
            <a:ext cx="79212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HUTCHINSON</a:t>
            </a:r>
            <a:r>
              <a:rPr lang="cs-CZ" dirty="0"/>
              <a:t>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978-0-19-476416-2.</a:t>
            </a:r>
            <a:r>
              <a:rPr lang="cs-CZ" dirty="0" smtClean="0"/>
              <a:t> </a:t>
            </a:r>
          </a:p>
          <a:p>
            <a:endParaRPr lang="cs-CZ" dirty="0">
              <a:solidFill>
                <a:schemeClr val="accent1"/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645024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PETERS, Sarah; GRÁF, Tomáš. </a:t>
            </a:r>
            <a:r>
              <a:rPr lang="cs-CZ" i="1" dirty="0"/>
              <a:t>Nová cvičebnice anglické gramatiky</a:t>
            </a:r>
            <a:r>
              <a:rPr lang="cs-CZ" dirty="0"/>
              <a:t>. Praha: Polyglot, spol.s r.o., 2007, ISBN 80-86195-00-7.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9" y="964406"/>
            <a:ext cx="900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Minulý průběhový čas(past continuous)</a:t>
            </a:r>
            <a:r>
              <a:rPr lang="cs-CZ" dirty="0"/>
              <a:t> [online]. [cit. 4.12.2013]. Dostupný na WWW: http://www.helpforenglish.cz/article/2006123001-minuly-prubehovy-cas-past-continuous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84001" y="4725144"/>
            <a:ext cx="68522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Obrázky : Galerie Microsoft Office – </a:t>
            </a:r>
            <a:r>
              <a:rPr lang="cs-CZ" dirty="0" smtClean="0"/>
              <a:t>klipart</a:t>
            </a:r>
          </a:p>
          <a:p>
            <a:r>
              <a:rPr lang="cs-CZ" dirty="0"/>
              <a:t>Obrázky –   </a:t>
            </a:r>
            <a:r>
              <a:rPr lang="cs-CZ" u="sng" dirty="0">
                <a:hlinkClick r:id="rId2"/>
              </a:rPr>
              <a:t>www.helpforenglish.cz</a:t>
            </a:r>
            <a:endParaRPr lang="cs-CZ" dirty="0"/>
          </a:p>
          <a:p>
            <a:r>
              <a:rPr lang="cs-CZ" i="1"/>
              <a:t>                     Použito se svolením majitele autorských práv.</a:t>
            </a:r>
            <a:endParaRPr lang="cs-CZ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5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23928" y="2852936"/>
            <a:ext cx="5112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helpforenglish.cz</a:t>
            </a:r>
            <a:r>
              <a:rPr lang="cs-CZ" dirty="0"/>
              <a:t> [online]. [cit. 13.1.2014]. Dostupný na WWW: http://www.helpforenglish.cz/article/2009060704-cviceni-pritomny-prubehovy-cas-1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08" y="260648"/>
            <a:ext cx="975667" cy="98552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89" y="1484784"/>
            <a:ext cx="886913" cy="8869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3" y="2470914"/>
            <a:ext cx="1030702" cy="103070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90" y="7396832"/>
            <a:ext cx="1161599" cy="1065687"/>
          </a:xfrm>
          <a:prstGeom prst="rect">
            <a:avLst/>
          </a:prstGeom>
        </p:spPr>
      </p:pic>
      <p:pic>
        <p:nvPicPr>
          <p:cNvPr id="7" name="Picture 2" descr="C:\Users\Uživatel\AppData\Local\Microsoft\Windows\Temporary Internet Files\Content.IE5\D94D35PN\MC9004404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53" y="3620136"/>
            <a:ext cx="851450" cy="104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3" y="4688947"/>
            <a:ext cx="963318" cy="88377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89" y="5828572"/>
            <a:ext cx="1019175" cy="952500"/>
          </a:xfrm>
          <a:prstGeom prst="rect">
            <a:avLst/>
          </a:prstGeom>
        </p:spPr>
      </p:pic>
      <p:sp>
        <p:nvSpPr>
          <p:cNvPr id="10" name="Pravá složená závorka 9"/>
          <p:cNvSpPr/>
          <p:nvPr/>
        </p:nvSpPr>
        <p:spPr>
          <a:xfrm>
            <a:off x="2004188" y="1030097"/>
            <a:ext cx="1559699" cy="518007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39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2405</TotalTime>
  <Words>572</Words>
  <Application>Microsoft Office PowerPoint</Application>
  <PresentationFormat>Předvádění na obrazovce (4:3)</PresentationFormat>
  <Paragraphs>95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Put the verb in brackets into the correct tense: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</cp:lastModifiedBy>
  <cp:revision>266</cp:revision>
  <dcterms:created xsi:type="dcterms:W3CDTF">2013-05-17T18:40:15Z</dcterms:created>
  <dcterms:modified xsi:type="dcterms:W3CDTF">2014-04-01T18:33:16Z</dcterms:modified>
</cp:coreProperties>
</file>