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0"/>
  </p:notesMasterIdLst>
  <p:sldIdLst>
    <p:sldId id="1216" r:id="rId2"/>
    <p:sldId id="1217" r:id="rId3"/>
    <p:sldId id="1219" r:id="rId4"/>
    <p:sldId id="1221" r:id="rId5"/>
    <p:sldId id="1222" r:id="rId6"/>
    <p:sldId id="1220" r:id="rId7"/>
    <p:sldId id="1223" r:id="rId8"/>
    <p:sldId id="1225" r:id="rId9"/>
    <p:sldId id="1226" r:id="rId10"/>
    <p:sldId id="1227" r:id="rId11"/>
    <p:sldId id="1228" r:id="rId12"/>
    <p:sldId id="1231" r:id="rId13"/>
    <p:sldId id="1229" r:id="rId14"/>
    <p:sldId id="1232" r:id="rId15"/>
    <p:sldId id="1233" r:id="rId16"/>
    <p:sldId id="1234" r:id="rId17"/>
    <p:sldId id="1236" r:id="rId18"/>
    <p:sldId id="1218" r:id="rId19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719" autoAdjust="0"/>
    <p:restoredTop sz="98744" autoAdjust="0"/>
  </p:normalViewPr>
  <p:slideViewPr>
    <p:cSldViewPr>
      <p:cViewPr varScale="1">
        <p:scale>
          <a:sx n="74" d="100"/>
          <a:sy n="74" d="100"/>
        </p:scale>
        <p:origin x="-84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38675E-9152-47D0-B860-96816A889429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330A70-C0F8-4899-97EC-7BFF58E374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48870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latin typeface="Calibri" pitchFamily="34" charset="0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dirty="0" smtClean="0"/>
              <a:t>Klepnutím lze upravit styl předlohy podnadpisů.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3636CC-96AB-4239-9108-5D9C090491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50000"/>
              </a:lnSpc>
              <a:defRPr>
                <a:solidFill>
                  <a:schemeClr val="tx2"/>
                </a:solidFill>
                <a:latin typeface="Calibri" pitchFamily="34" charset="0"/>
              </a:defRPr>
            </a:lvl1pPr>
            <a:lvl2pPr>
              <a:lnSpc>
                <a:spcPct val="150000"/>
              </a:lnSpc>
              <a:defRPr>
                <a:solidFill>
                  <a:schemeClr val="tx2"/>
                </a:solidFill>
                <a:latin typeface="Calibri" pitchFamily="34" charset="0"/>
              </a:defRPr>
            </a:lvl2pPr>
            <a:lvl3pPr>
              <a:lnSpc>
                <a:spcPct val="150000"/>
              </a:lnSpc>
              <a:defRPr>
                <a:solidFill>
                  <a:schemeClr val="tx2"/>
                </a:solidFill>
                <a:latin typeface="Calibri" pitchFamily="34" charset="0"/>
              </a:defRPr>
            </a:lvl3pPr>
            <a:lvl4pPr>
              <a:lnSpc>
                <a:spcPct val="150000"/>
              </a:lnSpc>
              <a:defRPr>
                <a:solidFill>
                  <a:schemeClr val="tx2"/>
                </a:solidFill>
                <a:latin typeface="Calibri" pitchFamily="34" charset="0"/>
              </a:defRPr>
            </a:lvl4pPr>
            <a:lvl5pPr>
              <a:lnSpc>
                <a:spcPct val="150000"/>
              </a:lnSpc>
              <a:defRPr>
                <a:solidFill>
                  <a:schemeClr val="tx2"/>
                </a:solidFill>
                <a:latin typeface="Calibri" pitchFamily="34" charset="0"/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E8152A-6725-4D93-ACE5-0AC105F36C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>
                <a:latin typeface="Calibri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9709F4-2B42-424A-8ECA-1B8521327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6AE9F0-92FB-4184-B769-D718FE82C8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066C8F-6B99-4488-A4F8-624E0EDDEA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A32622-0623-4105-BD02-7776C08E6E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F728B7-7645-47F3-AB57-7CCB34EC66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1CD983-BCA9-4FE3-9C23-157BF2C491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6802F2-18C6-40D5-86FA-72541C1574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2F20AE-DB7D-4417-A70E-697AF70FB4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D91119-EA7F-43C4-8AC0-F4D615F6B9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A4FE8E-5EBD-463A-BCC6-3F564DA024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E7861-B743-4D11-974A-91F2557C29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D19E3004-72F3-4DC6-882C-1D81534976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pitchFamily="66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pitchFamily="66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pitchFamily="66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pitchFamily="66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omic Sans MS" pitchFamily="66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Calibri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Calibri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Calibri" pitchFamily="34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33188" y="2132856"/>
            <a:ext cx="8035256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VY_32_INOVACE_6C_18_zubní vzorec</a:t>
            </a: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Biologie člověka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leden 2014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ercie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85522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748972" cy="4788531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Materiál slouží k aktivní výuce  o zubech člověka a dalších savců a k jejich vzájemného porovnávání.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Fakta </a:t>
            </a:r>
            <a:r>
              <a:rPr lang="cs-CZ" sz="2400" dirty="0" smtClean="0">
                <a:solidFill>
                  <a:schemeClr val="tx1"/>
                </a:solidFill>
              </a:rPr>
              <a:t>psána písmem </a:t>
            </a:r>
            <a:r>
              <a:rPr lang="cs-CZ" sz="2400" dirty="0" smtClean="0">
                <a:solidFill>
                  <a:schemeClr val="tx1"/>
                </a:solidFill>
              </a:rPr>
              <a:t>žluté barvy jsou pro žáky povinné poznámky k zápisu do jejich sešitů, bílé písmo jsou doplňující údaje.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Aktivita je připravena pro osmý ročníky ZŠ a odpovídající ročníky víceletých gymnázií. </a:t>
            </a:r>
          </a:p>
        </p:txBody>
      </p:sp>
    </p:spTree>
    <p:extLst>
      <p:ext uri="{BB962C8B-B14F-4D97-AF65-F5344CB8AC3E}">
        <p14:creationId xmlns:p14="http://schemas.microsoft.com/office/powerpoint/2010/main" xmlns="" val="167656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7772400" cy="1143000"/>
          </a:xfrm>
        </p:spPr>
        <p:txBody>
          <a:bodyPr/>
          <a:lstStyle/>
          <a:p>
            <a:r>
              <a:rPr lang="cs-CZ" dirty="0" smtClean="0"/>
              <a:t>Zubní vzorec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Gray100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844824"/>
            <a:ext cx="6878376" cy="4608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99392"/>
            <a:ext cx="9144000" cy="1143000"/>
          </a:xfrm>
        </p:spPr>
        <p:txBody>
          <a:bodyPr/>
          <a:lstStyle/>
          <a:p>
            <a:r>
              <a:rPr lang="cs-CZ" sz="2800" b="1" dirty="0" err="1" smtClean="0"/>
              <a:t>Homodontní</a:t>
            </a:r>
            <a:r>
              <a:rPr lang="cs-CZ" sz="2800" b="1" dirty="0" smtClean="0"/>
              <a:t> chrup </a:t>
            </a:r>
            <a:r>
              <a:rPr lang="cs-CZ" sz="2800" dirty="0" smtClean="0"/>
              <a:t>= nerozlišené zuby: kytovci, pásovci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482" name="Picture 2" descr="File:Orca Schaedel Senckenber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908720"/>
            <a:ext cx="7863457" cy="5229200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 bwMode="auto">
          <a:xfrm>
            <a:off x="0" y="5949280"/>
            <a:ext cx="9144000" cy="908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j-ea"/>
                <a:cs typeface="+mj-cs"/>
              </a:rPr>
              <a:t>Kosatka dravá</a:t>
            </a:r>
            <a:endParaRPr kumimoji="0" lang="cs-CZ" sz="280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 bwMode="auto">
          <a:xfrm>
            <a:off x="0" y="116632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>Heterodontní chrup 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>= zuby mají různé tvary a funkce: řezáky,</a:t>
            </a:r>
            <a:r>
              <a:rPr kumimoji="0" lang="cs-CZ" sz="2800" b="0" i="0" u="none" strike="noStrike" kern="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> špičáky, třenové zuby a stoličky: hlodavci, primáti, šelmy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j-ea"/>
              <a:cs typeface="+mj-cs"/>
            </a:endParaRPr>
          </a:p>
        </p:txBody>
      </p:sp>
      <p:pic>
        <p:nvPicPr>
          <p:cNvPr id="22530" name="Picture 2" descr="File:037tiger.jpg"/>
          <p:cNvPicPr>
            <a:picLocks noChangeAspect="1" noChangeArrowheads="1"/>
          </p:cNvPicPr>
          <p:nvPr/>
        </p:nvPicPr>
        <p:blipFill>
          <a:blip r:embed="rId2" cstate="print"/>
          <a:srcRect b="34924"/>
          <a:stretch>
            <a:fillRect/>
          </a:stretch>
        </p:blipFill>
        <p:spPr bwMode="auto">
          <a:xfrm>
            <a:off x="395536" y="1477435"/>
            <a:ext cx="8280920" cy="4903893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 bwMode="auto">
          <a:xfrm>
            <a:off x="0" y="6120680"/>
            <a:ext cx="9144000" cy="908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j-ea"/>
                <a:cs typeface="+mj-cs"/>
              </a:rPr>
              <a:t>tygr bengálský</a:t>
            </a:r>
            <a:endParaRPr kumimoji="0" lang="cs-CZ" sz="280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09600"/>
            <a:ext cx="8424936" cy="519566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Pokud savec nemá všechny zuby stejné, je potřeba znázornit počet a uložení jednotlivých zubů </a:t>
            </a:r>
            <a:br>
              <a:rPr lang="cs-CZ" dirty="0" smtClean="0"/>
            </a:br>
            <a:r>
              <a:rPr lang="cs-CZ" dirty="0" smtClean="0"/>
              <a:t>→ </a:t>
            </a:r>
            <a:r>
              <a:rPr lang="cs-CZ" b="1" dirty="0" smtClean="0"/>
              <a:t>zubní vzorec</a:t>
            </a:r>
            <a:r>
              <a:rPr lang="cs-CZ" dirty="0" smtClean="0"/>
              <a:t>.</a:t>
            </a:r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File:Gray190.png"/>
          <p:cNvPicPr>
            <a:picLocks noChangeAspect="1" noChangeArrowheads="1"/>
          </p:cNvPicPr>
          <p:nvPr/>
        </p:nvPicPr>
        <p:blipFill>
          <a:blip r:embed="rId2" cstate="print"/>
          <a:srcRect t="32639" r="28571"/>
          <a:stretch>
            <a:fillRect/>
          </a:stretch>
        </p:blipFill>
        <p:spPr bwMode="auto">
          <a:xfrm>
            <a:off x="1907704" y="318634"/>
            <a:ext cx="4680520" cy="4550526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/>
          <p:nvPr/>
        </p:nvCxnSpPr>
        <p:spPr bwMode="auto">
          <a:xfrm>
            <a:off x="4283968" y="2955546"/>
            <a:ext cx="0" cy="1512168"/>
          </a:xfrm>
          <a:prstGeom prst="line">
            <a:avLst/>
          </a:prstGeom>
          <a:solidFill>
            <a:schemeClr val="accent1"/>
          </a:solidFill>
          <a:ln w="508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7" name="Freeform 6"/>
          <p:cNvSpPr>
            <a:spLocks/>
          </p:cNvSpPr>
          <p:nvPr/>
        </p:nvSpPr>
        <p:spPr bwMode="auto">
          <a:xfrm>
            <a:off x="3059832" y="3099562"/>
            <a:ext cx="2448471" cy="648022"/>
          </a:xfrm>
          <a:custGeom>
            <a:avLst/>
            <a:gdLst>
              <a:gd name="T0" fmla="*/ 0 w 3266"/>
              <a:gd name="T1" fmla="*/ 0 h 605"/>
              <a:gd name="T2" fmla="*/ 1943041263 w 3266"/>
              <a:gd name="T3" fmla="*/ 1132723446 h 605"/>
              <a:gd name="T4" fmla="*/ 2147483646 w 3266"/>
              <a:gd name="T5" fmla="*/ 1510298483 h 605"/>
              <a:gd name="T6" fmla="*/ 2147483646 w 3266"/>
              <a:gd name="T7" fmla="*/ 1638007442 h 605"/>
              <a:gd name="T8" fmla="*/ 2147483646 w 3266"/>
              <a:gd name="T9" fmla="*/ 1638007442 h 605"/>
              <a:gd name="T10" fmla="*/ 2147483646 w 3266"/>
              <a:gd name="T11" fmla="*/ 1638007442 h 605"/>
              <a:gd name="T12" fmla="*/ 2147483646 w 3266"/>
              <a:gd name="T13" fmla="*/ 1385365444 h 605"/>
              <a:gd name="T14" fmla="*/ 2147483646 w 3266"/>
              <a:gd name="T15" fmla="*/ 1007790406 h 605"/>
              <a:gd name="T16" fmla="*/ 2147483646 w 3266"/>
              <a:gd name="T17" fmla="*/ 0 h 605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3266" h="605">
                <a:moveTo>
                  <a:pt x="0" y="0"/>
                </a:moveTo>
                <a:cubicBezTo>
                  <a:pt x="287" y="158"/>
                  <a:pt x="574" y="317"/>
                  <a:pt x="771" y="408"/>
                </a:cubicBezTo>
                <a:cubicBezTo>
                  <a:pt x="968" y="499"/>
                  <a:pt x="1051" y="514"/>
                  <a:pt x="1180" y="544"/>
                </a:cubicBezTo>
                <a:cubicBezTo>
                  <a:pt x="1309" y="574"/>
                  <a:pt x="1445" y="582"/>
                  <a:pt x="1543" y="590"/>
                </a:cubicBezTo>
                <a:cubicBezTo>
                  <a:pt x="1641" y="598"/>
                  <a:pt x="1694" y="590"/>
                  <a:pt x="1769" y="590"/>
                </a:cubicBezTo>
                <a:cubicBezTo>
                  <a:pt x="1844" y="590"/>
                  <a:pt x="1890" y="605"/>
                  <a:pt x="1996" y="590"/>
                </a:cubicBezTo>
                <a:cubicBezTo>
                  <a:pt x="2102" y="575"/>
                  <a:pt x="2290" y="537"/>
                  <a:pt x="2404" y="499"/>
                </a:cubicBezTo>
                <a:cubicBezTo>
                  <a:pt x="2518" y="461"/>
                  <a:pt x="2533" y="446"/>
                  <a:pt x="2677" y="363"/>
                </a:cubicBezTo>
                <a:cubicBezTo>
                  <a:pt x="2821" y="280"/>
                  <a:pt x="3168" y="61"/>
                  <a:pt x="3266" y="0"/>
                </a:cubicBezTo>
              </a:path>
            </a:pathLst>
          </a:custGeom>
          <a:noFill/>
          <a:ln w="76200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5094312"/>
            <a:ext cx="2952328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4 x 8 = 32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 bwMode="auto">
          <a:xfrm>
            <a:off x="3995936" y="2748650"/>
            <a:ext cx="143792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>8</a:t>
            </a:r>
            <a:endParaRPr kumimoji="0" lang="cs-CZ" sz="44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 bwMode="auto">
          <a:xfrm>
            <a:off x="3995936" y="3396722"/>
            <a:ext cx="143792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>8</a:t>
            </a:r>
            <a:endParaRPr kumimoji="0" lang="cs-CZ" sz="44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 bwMode="auto">
          <a:xfrm>
            <a:off x="3206080" y="3387594"/>
            <a:ext cx="143792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>8</a:t>
            </a:r>
            <a:endParaRPr kumimoji="0" lang="cs-CZ" sz="44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j-ea"/>
              <a:cs typeface="+mj-cs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 bwMode="auto">
          <a:xfrm>
            <a:off x="3203848" y="2739522"/>
            <a:ext cx="143792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>8</a:t>
            </a:r>
            <a:endParaRPr kumimoji="0" lang="cs-CZ" sz="44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22920" y="559221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>
                <a:solidFill>
                  <a:srgbClr val="FFFF00"/>
                </a:solidFill>
              </a:rPr>
              <a:t>úplný chrup dospělého člověka: </a:t>
            </a:r>
            <a:r>
              <a:rPr lang="cs-CZ" b="1" dirty="0" smtClean="0">
                <a:solidFill>
                  <a:srgbClr val="FFFF00"/>
                </a:solidFill>
              </a:rPr>
              <a:t>32 zubů</a:t>
            </a:r>
          </a:p>
        </p:txBody>
      </p:sp>
      <p:graphicFrame>
        <p:nvGraphicFramePr>
          <p:cNvPr id="15413" name="Group 53"/>
          <p:cNvGraphicFramePr>
            <a:graphicFrameLocks noGrp="1"/>
          </p:cNvGraphicFramePr>
          <p:nvPr/>
        </p:nvGraphicFramePr>
        <p:xfrm>
          <a:off x="1259632" y="1844824"/>
          <a:ext cx="6600056" cy="2088827"/>
        </p:xfrm>
        <a:graphic>
          <a:graphicData uri="http://schemas.openxmlformats.org/drawingml/2006/table">
            <a:tbl>
              <a:tblPr/>
              <a:tblGrid>
                <a:gridCol w="3300028"/>
                <a:gridCol w="3300028"/>
              </a:tblGrid>
              <a:tr h="104537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Calibri" pitchFamily="34" charset="0"/>
                        </a:rPr>
                        <a:t>3    2    1    2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6600FF"/>
                        </a:gs>
                        <a:gs pos="100000">
                          <a:srgbClr val="6600FF">
                            <a:gamma/>
                            <a:shade val="46275"/>
                            <a:invGamma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Calibri" pitchFamily="34" charset="0"/>
                        </a:rPr>
                        <a:t>  2    1    2    3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6600FF"/>
                        </a:gs>
                        <a:gs pos="100000">
                          <a:srgbClr val="6600FF">
                            <a:gamma/>
                            <a:shade val="46275"/>
                            <a:invGamma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</a:tcPr>
                </a:tc>
              </a:tr>
              <a:tr h="10434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Calibri" pitchFamily="34" charset="0"/>
                        </a:rPr>
                        <a:t>3    2    1    2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6600FF"/>
                        </a:gs>
                        <a:gs pos="100000">
                          <a:srgbClr val="6600FF">
                            <a:gamma/>
                            <a:shade val="46275"/>
                            <a:invGamma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Calibri" pitchFamily="34" charset="0"/>
                        </a:rPr>
                        <a:t>   2    1    2    3   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6600FF"/>
                        </a:gs>
                        <a:gs pos="100000">
                          <a:srgbClr val="6600FF">
                            <a:gamma/>
                            <a:shade val="46275"/>
                            <a:invGamma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</a:tcPr>
                </a:tc>
              </a:tr>
            </a:tbl>
          </a:graphicData>
        </a:graphic>
      </p:graphicFrame>
      <p:sp>
        <p:nvSpPr>
          <p:cNvPr id="15394" name="Text Box 34"/>
          <p:cNvSpPr txBox="1">
            <a:spLocks noChangeArrowheads="1"/>
          </p:cNvSpPr>
          <p:nvPr/>
        </p:nvSpPr>
        <p:spPr bwMode="auto">
          <a:xfrm>
            <a:off x="3779565" y="4129643"/>
            <a:ext cx="15113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cs-CZ" sz="2800" dirty="0">
                <a:solidFill>
                  <a:srgbClr val="FFFF00"/>
                </a:solidFill>
                <a:latin typeface="Calibri" pitchFamily="34" charset="0"/>
              </a:rPr>
              <a:t>řezáky</a:t>
            </a:r>
          </a:p>
        </p:txBody>
      </p:sp>
      <p:sp>
        <p:nvSpPr>
          <p:cNvPr id="15395" name="Text Box 35"/>
          <p:cNvSpPr txBox="1">
            <a:spLocks noChangeArrowheads="1"/>
          </p:cNvSpPr>
          <p:nvPr/>
        </p:nvSpPr>
        <p:spPr bwMode="auto">
          <a:xfrm>
            <a:off x="2987402" y="4490006"/>
            <a:ext cx="17272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cs-CZ" sz="2800">
                <a:solidFill>
                  <a:srgbClr val="FFFF00"/>
                </a:solidFill>
                <a:latin typeface="Calibri" pitchFamily="34" charset="0"/>
              </a:rPr>
              <a:t>špičáky</a:t>
            </a:r>
          </a:p>
        </p:txBody>
      </p:sp>
      <p:sp>
        <p:nvSpPr>
          <p:cNvPr id="15396" name="Text Box 36"/>
          <p:cNvSpPr txBox="1">
            <a:spLocks noChangeArrowheads="1"/>
          </p:cNvSpPr>
          <p:nvPr/>
        </p:nvSpPr>
        <p:spPr bwMode="auto">
          <a:xfrm>
            <a:off x="1907902" y="4994831"/>
            <a:ext cx="28067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cs-CZ" sz="2800">
                <a:solidFill>
                  <a:srgbClr val="FFFF00"/>
                </a:solidFill>
                <a:latin typeface="Calibri" pitchFamily="34" charset="0"/>
              </a:rPr>
              <a:t>zuby třenové</a:t>
            </a:r>
          </a:p>
        </p:txBody>
      </p:sp>
      <p:sp>
        <p:nvSpPr>
          <p:cNvPr id="15397" name="Text Box 37"/>
          <p:cNvSpPr txBox="1">
            <a:spLocks noChangeArrowheads="1"/>
          </p:cNvSpPr>
          <p:nvPr/>
        </p:nvSpPr>
        <p:spPr bwMode="auto">
          <a:xfrm>
            <a:off x="1331640" y="5498068"/>
            <a:ext cx="179863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cs-CZ" sz="2800">
                <a:solidFill>
                  <a:srgbClr val="FFFF00"/>
                </a:solidFill>
                <a:latin typeface="Calibri" pitchFamily="34" charset="0"/>
              </a:rPr>
              <a:t>stoličky</a:t>
            </a:r>
          </a:p>
        </p:txBody>
      </p:sp>
      <p:sp>
        <p:nvSpPr>
          <p:cNvPr id="15398" name="Line 38"/>
          <p:cNvSpPr>
            <a:spLocks noChangeShapeType="1"/>
          </p:cNvSpPr>
          <p:nvPr/>
        </p:nvSpPr>
        <p:spPr bwMode="auto">
          <a:xfrm flipH="1" flipV="1">
            <a:off x="3924027" y="3913743"/>
            <a:ext cx="0" cy="2889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5401" name="Line 41"/>
          <p:cNvSpPr>
            <a:spLocks noChangeShapeType="1"/>
          </p:cNvSpPr>
          <p:nvPr/>
        </p:nvSpPr>
        <p:spPr bwMode="auto">
          <a:xfrm flipH="1" flipV="1">
            <a:off x="3276327" y="3860403"/>
            <a:ext cx="0" cy="7207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5402" name="Line 42"/>
          <p:cNvSpPr>
            <a:spLocks noChangeShapeType="1"/>
          </p:cNvSpPr>
          <p:nvPr/>
        </p:nvSpPr>
        <p:spPr bwMode="auto">
          <a:xfrm flipH="1" flipV="1">
            <a:off x="2555602" y="3913743"/>
            <a:ext cx="0" cy="11525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5403" name="Line 43"/>
          <p:cNvSpPr>
            <a:spLocks noChangeShapeType="1"/>
          </p:cNvSpPr>
          <p:nvPr/>
        </p:nvSpPr>
        <p:spPr bwMode="auto">
          <a:xfrm flipH="1" flipV="1">
            <a:off x="1836465" y="3913743"/>
            <a:ext cx="0" cy="165735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15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5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53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53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53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53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5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5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5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5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 autoUpdateAnimBg="0"/>
      <p:bldP spid="15394" grpId="0" autoUpdateAnimBg="0"/>
      <p:bldP spid="15395" grpId="0" autoUpdateAnimBg="0"/>
      <p:bldP spid="15396" grpId="0" autoUpdateAnimBg="0"/>
      <p:bldP spid="15397" grpId="0" autoUpdateAnimBg="0"/>
      <p:bldP spid="15398" grpId="0" animBg="1"/>
      <p:bldP spid="15401" grpId="0" animBg="1"/>
      <p:bldP spid="15402" grpId="0" animBg="1"/>
      <p:bldP spid="1540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80920" cy="3827512"/>
          </a:xfrm>
        </p:spPr>
        <p:txBody>
          <a:bodyPr/>
          <a:lstStyle/>
          <a:p>
            <a:r>
              <a:rPr lang="cs-CZ" dirty="0" smtClean="0"/>
              <a:t>Zubní vzorec dospělého: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u="sng" dirty="0" smtClean="0"/>
              <a:t>2 1 2 3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2 1 2 3 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8478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Kolik zubů je vidět na rentgenovém snímku? 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Které chybí a proč?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5602" name="Picture 2" descr="https://scontent-b-cdg.xx.fbcdn.net/hphotos-prn1/11135_1164569838466_7878407_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00808"/>
            <a:ext cx="9200404" cy="47525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50825" y="620687"/>
            <a:ext cx="8447088" cy="4094187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>
                <a:solidFill>
                  <a:srgbClr val="FFFF00"/>
                </a:solidFill>
              </a:rPr>
              <a:t>dětský chrup (mléčný): </a:t>
            </a:r>
            <a:r>
              <a:rPr lang="cs-CZ" b="1" dirty="0" smtClean="0">
                <a:solidFill>
                  <a:srgbClr val="FFFF00"/>
                </a:solidFill>
              </a:rPr>
              <a:t>20 zubů</a:t>
            </a:r>
            <a:endParaRPr lang="cs-CZ" b="1" dirty="0" smtClean="0"/>
          </a:p>
        </p:txBody>
      </p:sp>
      <p:graphicFrame>
        <p:nvGraphicFramePr>
          <p:cNvPr id="19498" name="Group 42"/>
          <p:cNvGraphicFramePr>
            <a:graphicFrameLocks noGrp="1"/>
          </p:cNvGraphicFramePr>
          <p:nvPr/>
        </p:nvGraphicFramePr>
        <p:xfrm>
          <a:off x="1403648" y="2204864"/>
          <a:ext cx="6456264" cy="1728787"/>
        </p:xfrm>
        <a:graphic>
          <a:graphicData uri="http://schemas.openxmlformats.org/drawingml/2006/table">
            <a:tbl>
              <a:tblPr/>
              <a:tblGrid>
                <a:gridCol w="3228132"/>
                <a:gridCol w="3228132"/>
              </a:tblGrid>
              <a:tr h="86518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panose="020B0604020202020204" pitchFamily="34" charset="0"/>
                        </a:rPr>
                        <a:t>    2   0    1    2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6600FF"/>
                        </a:gs>
                        <a:gs pos="100000">
                          <a:srgbClr val="6600FF">
                            <a:gamma/>
                            <a:shade val="46275"/>
                            <a:invGamma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panose="020B0604020202020204" pitchFamily="34" charset="0"/>
                        </a:rPr>
                        <a:t>     2    1   0   2    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6600FF"/>
                        </a:gs>
                        <a:gs pos="100000">
                          <a:srgbClr val="6600FF">
                            <a:gamma/>
                            <a:shade val="46275"/>
                            <a:invGamma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</a:tcPr>
                </a:tc>
              </a:tr>
              <a:tr h="8636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panose="020B0604020202020204" pitchFamily="34" charset="0"/>
                        </a:rPr>
                        <a:t>    2    0   1    2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6600FF"/>
                        </a:gs>
                        <a:gs pos="100000">
                          <a:srgbClr val="6600FF">
                            <a:gamma/>
                            <a:shade val="46275"/>
                            <a:invGamma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panose="020B0604020202020204" pitchFamily="34" charset="0"/>
                        </a:rPr>
                        <a:t>     2    1   0   2       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38100" cap="flat" cmpd="sng" algn="ctr">
                      <a:solidFill>
                        <a:srgbClr val="FFF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0">
                      <a:gsLst>
                        <a:gs pos="0">
                          <a:srgbClr val="6600FF"/>
                        </a:gs>
                        <a:gs pos="100000">
                          <a:srgbClr val="6600FF">
                            <a:gamma/>
                            <a:shade val="46275"/>
                            <a:invGamma/>
                          </a:srgbClr>
                        </a:gs>
                      </a:gsLst>
                      <a:path path="shape">
                        <a:fillToRect l="50000" t="50000" r="50000" b="50000"/>
                      </a:path>
                    </a:gradFill>
                  </a:tcPr>
                </a:tc>
              </a:tr>
            </a:tbl>
          </a:graphicData>
        </a:graphic>
      </p:graphicFrame>
      <p:sp>
        <p:nvSpPr>
          <p:cNvPr id="19474" name="Text Box 18"/>
          <p:cNvSpPr txBox="1">
            <a:spLocks noChangeArrowheads="1"/>
          </p:cNvSpPr>
          <p:nvPr/>
        </p:nvSpPr>
        <p:spPr bwMode="auto">
          <a:xfrm>
            <a:off x="3779912" y="4072111"/>
            <a:ext cx="151130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cs-CZ" sz="3200" dirty="0">
                <a:solidFill>
                  <a:srgbClr val="FFFF00"/>
                </a:solidFill>
                <a:latin typeface="Calibri" pitchFamily="34" charset="0"/>
              </a:rPr>
              <a:t>řezáky</a:t>
            </a:r>
          </a:p>
        </p:txBody>
      </p:sp>
      <p:sp>
        <p:nvSpPr>
          <p:cNvPr id="19475" name="Text Box 19"/>
          <p:cNvSpPr txBox="1">
            <a:spLocks noChangeArrowheads="1"/>
          </p:cNvSpPr>
          <p:nvPr/>
        </p:nvSpPr>
        <p:spPr bwMode="auto">
          <a:xfrm>
            <a:off x="2771800" y="4505747"/>
            <a:ext cx="180022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cs-CZ" sz="3200" dirty="0">
                <a:solidFill>
                  <a:srgbClr val="FFFF00"/>
                </a:solidFill>
                <a:latin typeface="Calibri" pitchFamily="34" charset="0"/>
              </a:rPr>
              <a:t>špičáky</a:t>
            </a:r>
          </a:p>
        </p:txBody>
      </p:sp>
      <p:sp>
        <p:nvSpPr>
          <p:cNvPr id="19477" name="Text Box 21"/>
          <p:cNvSpPr txBox="1">
            <a:spLocks noChangeArrowheads="1"/>
          </p:cNvSpPr>
          <p:nvPr/>
        </p:nvSpPr>
        <p:spPr bwMode="auto">
          <a:xfrm>
            <a:off x="1331739" y="4793778"/>
            <a:ext cx="20161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cs-CZ" sz="3200" dirty="0">
                <a:solidFill>
                  <a:srgbClr val="FFFF00"/>
                </a:solidFill>
                <a:latin typeface="Calibri" pitchFamily="34" charset="0"/>
              </a:rPr>
              <a:t>stoličky</a:t>
            </a:r>
          </a:p>
        </p:txBody>
      </p:sp>
      <p:sp>
        <p:nvSpPr>
          <p:cNvPr id="19478" name="Line 22"/>
          <p:cNvSpPr>
            <a:spLocks noChangeShapeType="1"/>
          </p:cNvSpPr>
          <p:nvPr/>
        </p:nvSpPr>
        <p:spPr bwMode="auto">
          <a:xfrm flipH="1" flipV="1">
            <a:off x="3996035" y="3789189"/>
            <a:ext cx="0" cy="360362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79" name="Line 23"/>
          <p:cNvSpPr>
            <a:spLocks noChangeShapeType="1"/>
          </p:cNvSpPr>
          <p:nvPr/>
        </p:nvSpPr>
        <p:spPr bwMode="auto">
          <a:xfrm flipH="1" flipV="1">
            <a:off x="3275310" y="3789189"/>
            <a:ext cx="0" cy="6477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81" name="Line 25"/>
          <p:cNvSpPr>
            <a:spLocks noChangeShapeType="1"/>
          </p:cNvSpPr>
          <p:nvPr/>
        </p:nvSpPr>
        <p:spPr bwMode="auto">
          <a:xfrm flipH="1" flipV="1">
            <a:off x="2051348" y="3789189"/>
            <a:ext cx="0" cy="1008062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9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4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4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4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4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9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4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4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9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 build="p" autoUpdateAnimBg="0"/>
      <p:bldP spid="19474" grpId="0" autoUpdateAnimBg="0"/>
      <p:bldP spid="19475" grpId="0" autoUpdateAnimBg="0"/>
      <p:bldP spid="19477" grpId="0" autoUpdateAnimBg="0"/>
      <p:bldP spid="19478" grpId="0" animBg="1"/>
      <p:bldP spid="19479" grpId="0" animBg="1"/>
      <p:bldP spid="1948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80920" cy="3827512"/>
          </a:xfrm>
        </p:spPr>
        <p:txBody>
          <a:bodyPr/>
          <a:lstStyle/>
          <a:p>
            <a:r>
              <a:rPr lang="cs-CZ" dirty="0" smtClean="0"/>
              <a:t>Zkrácený zubní vzorec mléčného chrupu: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u="sng" dirty="0" smtClean="0"/>
              <a:t>2 1 0 2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2 1 0 2 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4624"/>
            <a:ext cx="7772400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Zapiš zubní vzorce a celkový počet zubů následujících savců: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/>
          <a:lstStyle/>
          <a:p>
            <a:r>
              <a:rPr lang="cs-CZ" sz="2400" dirty="0" smtClean="0">
                <a:solidFill>
                  <a:srgbClr val="FFFF00"/>
                </a:solidFill>
              </a:rPr>
              <a:t>ježek: </a:t>
            </a:r>
            <a:r>
              <a:rPr lang="cs-CZ" sz="2400" dirty="0" smtClean="0">
                <a:solidFill>
                  <a:schemeClr val="tx1"/>
                </a:solidFill>
              </a:rPr>
              <a:t>3 řezáky, 1 špičák, 3 třenové zuby, 3 stoličky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hrabáč: </a:t>
            </a:r>
            <a:r>
              <a:rPr lang="cs-CZ" sz="2400" dirty="0" smtClean="0">
                <a:solidFill>
                  <a:schemeClr val="tx1"/>
                </a:solidFill>
              </a:rPr>
              <a:t>2 zuby třenové, 2 stoličky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koala: </a:t>
            </a:r>
            <a:r>
              <a:rPr lang="cs-CZ" sz="2400" b="1" dirty="0" smtClean="0">
                <a:solidFill>
                  <a:schemeClr val="tx1"/>
                </a:solidFill>
              </a:rPr>
              <a:t>nahoře:</a:t>
            </a:r>
            <a:r>
              <a:rPr lang="cs-CZ" sz="2400" dirty="0" smtClean="0">
                <a:solidFill>
                  <a:schemeClr val="tx1"/>
                </a:solidFill>
              </a:rPr>
              <a:t> 5 řezáků, 1 špičák, 3 třenové zuby, 5 stoliček	    	    </a:t>
            </a:r>
            <a:r>
              <a:rPr lang="cs-CZ" sz="2400" b="1" dirty="0" smtClean="0">
                <a:solidFill>
                  <a:schemeClr val="tx1"/>
                </a:solidFill>
              </a:rPr>
              <a:t>dole: </a:t>
            </a:r>
            <a:r>
              <a:rPr lang="cs-CZ" sz="2400" dirty="0" smtClean="0">
                <a:solidFill>
                  <a:schemeClr val="tx1"/>
                </a:solidFill>
              </a:rPr>
              <a:t>5 řezáků, 1 špičák, 3 třenové zuby, 4 stoličky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myš: </a:t>
            </a:r>
            <a:r>
              <a:rPr lang="cs-CZ" sz="2400" dirty="0" smtClean="0">
                <a:solidFill>
                  <a:schemeClr val="tx1"/>
                </a:solidFill>
              </a:rPr>
              <a:t>1 řezák, 3 stoličky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orangutan: </a:t>
            </a:r>
            <a:r>
              <a:rPr lang="cs-CZ" sz="2400" dirty="0" smtClean="0">
                <a:solidFill>
                  <a:schemeClr val="tx1"/>
                </a:solidFill>
              </a:rPr>
              <a:t>2 řezáky, 1 špičák, 2 třenové zuby, 3 stoličky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zajíc: </a:t>
            </a:r>
            <a:r>
              <a:rPr lang="cs-CZ" sz="2400" b="1" dirty="0" smtClean="0">
                <a:solidFill>
                  <a:schemeClr val="tx1"/>
                </a:solidFill>
              </a:rPr>
              <a:t>nahoře:</a:t>
            </a:r>
            <a:r>
              <a:rPr lang="cs-CZ" sz="2400" dirty="0" smtClean="0">
                <a:solidFill>
                  <a:schemeClr val="tx1"/>
                </a:solidFill>
              </a:rPr>
              <a:t> 2 řezáky, 3 třenové zuby, 3 stoličky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		   dole:</a:t>
            </a:r>
            <a:r>
              <a:rPr lang="cs-CZ" sz="2400" dirty="0" smtClean="0">
                <a:solidFill>
                  <a:schemeClr val="tx1"/>
                </a:solidFill>
              </a:rPr>
              <a:t> 1 řezák, 2 třenové zuby, 3 stoličky</a:t>
            </a: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7772400" cy="90872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Výsledky: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278688" cy="5187280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ježek: 36 zubů  </a:t>
            </a:r>
            <a:r>
              <a:rPr lang="cs-CZ" sz="2800" u="sng" dirty="0" smtClean="0">
                <a:solidFill>
                  <a:schemeClr val="tx1"/>
                </a:solidFill>
              </a:rPr>
              <a:t>3 1 3 </a:t>
            </a:r>
            <a:r>
              <a:rPr lang="cs-CZ" sz="2800" u="sng" dirty="0" err="1" smtClean="0">
                <a:solidFill>
                  <a:schemeClr val="tx1"/>
                </a:solidFill>
              </a:rPr>
              <a:t>3</a:t>
            </a: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		         2 1 2 3</a:t>
            </a:r>
          </a:p>
          <a:p>
            <a:pPr>
              <a:lnSpc>
                <a:spcPct val="10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hrabáč: 20 zubů </a:t>
            </a:r>
            <a:r>
              <a:rPr lang="cs-CZ" sz="2800" u="sng" dirty="0" smtClean="0">
                <a:solidFill>
                  <a:schemeClr val="tx1"/>
                </a:solidFill>
              </a:rPr>
              <a:t>0 </a:t>
            </a:r>
            <a:r>
              <a:rPr lang="cs-CZ" sz="2800" u="sng" dirty="0" err="1" smtClean="0">
                <a:solidFill>
                  <a:schemeClr val="tx1"/>
                </a:solidFill>
              </a:rPr>
              <a:t>0</a:t>
            </a:r>
            <a:r>
              <a:rPr lang="cs-CZ" sz="2800" u="sng" dirty="0" smtClean="0">
                <a:solidFill>
                  <a:schemeClr val="tx1"/>
                </a:solidFill>
              </a:rPr>
              <a:t> 2 3</a:t>
            </a: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			0 </a:t>
            </a:r>
            <a:r>
              <a:rPr lang="cs-CZ" sz="2800" dirty="0" err="1" smtClean="0">
                <a:solidFill>
                  <a:schemeClr val="tx1"/>
                </a:solidFill>
              </a:rPr>
              <a:t>0</a:t>
            </a:r>
            <a:r>
              <a:rPr lang="cs-CZ" sz="2800" dirty="0" smtClean="0">
                <a:solidFill>
                  <a:schemeClr val="tx1"/>
                </a:solidFill>
              </a:rPr>
              <a:t> 2 3</a:t>
            </a:r>
          </a:p>
          <a:p>
            <a:pPr>
              <a:lnSpc>
                <a:spcPct val="10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koala: 52 zubů </a:t>
            </a:r>
            <a:r>
              <a:rPr lang="cs-CZ" sz="2800" u="sng" dirty="0" smtClean="0">
                <a:solidFill>
                  <a:schemeClr val="tx1"/>
                </a:solidFill>
              </a:rPr>
              <a:t>5 1 3 5</a:t>
            </a: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	  	         4 1 3 4</a:t>
            </a:r>
          </a:p>
          <a:p>
            <a:pPr>
              <a:lnSpc>
                <a:spcPct val="10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myš: 16 zubů </a:t>
            </a:r>
            <a:r>
              <a:rPr lang="cs-CZ" sz="2800" u="sng" dirty="0" smtClean="0">
                <a:solidFill>
                  <a:schemeClr val="tx1"/>
                </a:solidFill>
              </a:rPr>
              <a:t>1 0 </a:t>
            </a:r>
            <a:r>
              <a:rPr lang="cs-CZ" sz="2800" u="sng" dirty="0" err="1" smtClean="0">
                <a:solidFill>
                  <a:schemeClr val="tx1"/>
                </a:solidFill>
              </a:rPr>
              <a:t>0</a:t>
            </a:r>
            <a:r>
              <a:rPr lang="cs-CZ" sz="2800" u="sng" dirty="0" smtClean="0">
                <a:solidFill>
                  <a:schemeClr val="tx1"/>
                </a:solidFill>
              </a:rPr>
              <a:t> 3</a:t>
            </a: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		      1 0 </a:t>
            </a:r>
            <a:r>
              <a:rPr lang="cs-CZ" sz="2800" dirty="0" err="1" smtClean="0">
                <a:solidFill>
                  <a:schemeClr val="tx1"/>
                </a:solidFill>
              </a:rPr>
              <a:t>0</a:t>
            </a:r>
            <a:r>
              <a:rPr lang="cs-CZ" sz="2800" dirty="0" smtClean="0">
                <a:solidFill>
                  <a:schemeClr val="tx1"/>
                </a:solidFill>
              </a:rPr>
              <a:t> 3</a:t>
            </a:r>
          </a:p>
          <a:p>
            <a:pPr>
              <a:lnSpc>
                <a:spcPct val="10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orangutan: 32 zubů </a:t>
            </a:r>
            <a:r>
              <a:rPr lang="cs-CZ" sz="2800" u="sng" dirty="0" smtClean="0">
                <a:solidFill>
                  <a:schemeClr val="tx1"/>
                </a:solidFill>
              </a:rPr>
              <a:t>2 1 2 3</a:t>
            </a: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			      2 1 2 3 </a:t>
            </a:r>
          </a:p>
          <a:p>
            <a:pPr>
              <a:lnSpc>
                <a:spcPct val="10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zajíc: 28 zubů </a:t>
            </a:r>
            <a:r>
              <a:rPr lang="cs-CZ" sz="2800" u="sng" dirty="0" smtClean="0">
                <a:solidFill>
                  <a:schemeClr val="tx1"/>
                </a:solidFill>
              </a:rPr>
              <a:t>2 0 3 </a:t>
            </a:r>
            <a:r>
              <a:rPr lang="cs-CZ" sz="2800" u="sng" dirty="0" err="1" smtClean="0">
                <a:solidFill>
                  <a:schemeClr val="tx1"/>
                </a:solidFill>
              </a:rPr>
              <a:t>3</a:t>
            </a: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		       1 0 2 3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77724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Opiš si následující zubní vzorce: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39552" y="1196752"/>
          <a:ext cx="2952328" cy="1962188"/>
        </p:xfrm>
        <a:graphic>
          <a:graphicData uri="http://schemas.openxmlformats.org/drawingml/2006/table">
            <a:tbl>
              <a:tblPr/>
              <a:tblGrid>
                <a:gridCol w="1476164"/>
                <a:gridCol w="1476164"/>
              </a:tblGrid>
              <a:tr h="1962188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veverka: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 marL="17095" marR="17095" marT="17095" marB="170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u="sng" dirty="0">
                          <a:solidFill>
                            <a:schemeClr val="tx2"/>
                          </a:solidFill>
                        </a:rPr>
                        <a:t>1 0 2 3</a:t>
                      </a:r>
                      <a:r>
                        <a:rPr lang="cs-CZ" sz="2800" dirty="0">
                          <a:solidFill>
                            <a:schemeClr val="tx2"/>
                          </a:solidFill>
                        </a:rPr>
                        <a:t/>
                      </a:r>
                      <a:br>
                        <a:rPr lang="cs-CZ" sz="2800" dirty="0">
                          <a:solidFill>
                            <a:schemeClr val="tx2"/>
                          </a:solidFill>
                        </a:rPr>
                      </a:br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1 </a:t>
                      </a:r>
                      <a:r>
                        <a:rPr lang="cs-CZ" sz="2800" dirty="0">
                          <a:solidFill>
                            <a:schemeClr val="tx2"/>
                          </a:solidFill>
                        </a:rPr>
                        <a:t>0 1 3</a:t>
                      </a:r>
                    </a:p>
                  </a:txBody>
                  <a:tcPr marL="17095" marR="17095" marT="17095" marB="1709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788024" y="1556792"/>
          <a:ext cx="5040560" cy="1080120"/>
        </p:xfrm>
        <a:graphic>
          <a:graphicData uri="http://schemas.openxmlformats.org/drawingml/2006/table">
            <a:tbl>
              <a:tblPr/>
              <a:tblGrid>
                <a:gridCol w="2520280"/>
                <a:gridCol w="2520280"/>
              </a:tblGrid>
              <a:tr h="108012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medvěd hnědý: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 marL="38100" marR="38100" marT="38100" marB="381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u="sng" dirty="0">
                          <a:solidFill>
                            <a:schemeClr val="tx2"/>
                          </a:solidFill>
                        </a:rPr>
                        <a:t>3 1 </a:t>
                      </a:r>
                      <a:r>
                        <a:rPr lang="cs-CZ" sz="2800" u="sng" dirty="0" smtClean="0">
                          <a:solidFill>
                            <a:schemeClr val="tx2"/>
                          </a:solidFill>
                        </a:rPr>
                        <a:t>4 </a:t>
                      </a:r>
                      <a:r>
                        <a:rPr lang="cs-CZ" sz="2800" u="sng" dirty="0">
                          <a:solidFill>
                            <a:schemeClr val="tx2"/>
                          </a:solidFill>
                        </a:rPr>
                        <a:t>2 </a:t>
                      </a:r>
                      <a:r>
                        <a:rPr lang="cs-CZ" sz="2800" dirty="0">
                          <a:solidFill>
                            <a:schemeClr val="tx2"/>
                          </a:solidFill>
                        </a:rPr>
                        <a:t/>
                      </a:r>
                      <a:br>
                        <a:rPr lang="cs-CZ" sz="2800" dirty="0">
                          <a:solidFill>
                            <a:schemeClr val="tx2"/>
                          </a:solidFill>
                        </a:rPr>
                      </a:br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3 </a:t>
                      </a:r>
                      <a:r>
                        <a:rPr lang="cs-CZ" sz="2800" dirty="0">
                          <a:solidFill>
                            <a:schemeClr val="tx2"/>
                          </a:solidFill>
                        </a:rPr>
                        <a:t>1 </a:t>
                      </a:r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3 </a:t>
                      </a:r>
                      <a:r>
                        <a:rPr lang="cs-CZ" sz="2800" dirty="0">
                          <a:solidFill>
                            <a:schemeClr val="tx2"/>
                          </a:solidFill>
                        </a:rPr>
                        <a:t>3</a:t>
                      </a:r>
                    </a:p>
                  </a:txBody>
                  <a:tcPr marL="38100" marR="38100" marT="38100" marB="381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6" y="3507472"/>
          <a:ext cx="3456384" cy="929640"/>
        </p:xfrm>
        <a:graphic>
          <a:graphicData uri="http://schemas.openxmlformats.org/drawingml/2006/table">
            <a:tbl>
              <a:tblPr/>
              <a:tblGrid>
                <a:gridCol w="1728192"/>
                <a:gridCol w="1728192"/>
              </a:tblGrid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800" u="none" kern="1200" dirty="0" smtClean="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vydra říční:</a:t>
                      </a:r>
                      <a:endParaRPr lang="cs-CZ" sz="2800" u="none" kern="1200" dirty="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38100" marR="38100" marT="38100" marB="381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800" u="sng" kern="1200" dirty="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3 1 4 1</a:t>
                      </a:r>
                      <a:br>
                        <a:rPr lang="cs-CZ" sz="2800" u="sng" kern="1200" dirty="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cs-CZ" sz="2800" u="none" kern="1200" dirty="0" smtClean="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3 </a:t>
                      </a:r>
                      <a:r>
                        <a:rPr lang="cs-CZ" sz="2800" u="none" kern="1200" dirty="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1 3 2</a:t>
                      </a:r>
                    </a:p>
                  </a:txBody>
                  <a:tcPr marL="38100" marR="38100" marT="38100" marB="381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148064" y="3429000"/>
          <a:ext cx="2592288" cy="929640"/>
        </p:xfrm>
        <a:graphic>
          <a:graphicData uri="http://schemas.openxmlformats.org/drawingml/2006/table">
            <a:tbl>
              <a:tblPr/>
              <a:tblGrid>
                <a:gridCol w="1296144"/>
                <a:gridCol w="1296144"/>
              </a:tblGrid>
              <a:tr h="233556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2"/>
                          </a:solidFill>
                        </a:rPr>
                        <a:t>siréna:</a:t>
                      </a:r>
                      <a:endParaRPr lang="cs-CZ" sz="2800" b="0" dirty="0">
                        <a:solidFill>
                          <a:schemeClr val="tx2"/>
                        </a:solidFill>
                      </a:endParaRPr>
                    </a:p>
                  </a:txBody>
                  <a:tcPr marL="38100" marR="38100" marT="38100" marB="381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u="sng" dirty="0">
                          <a:solidFill>
                            <a:schemeClr val="tx2"/>
                          </a:solidFill>
                        </a:rPr>
                        <a:t>1 0 </a:t>
                      </a:r>
                      <a:r>
                        <a:rPr lang="cs-CZ" sz="2800" u="sng" dirty="0" err="1">
                          <a:solidFill>
                            <a:schemeClr val="tx2"/>
                          </a:solidFill>
                        </a:rPr>
                        <a:t>0</a:t>
                      </a:r>
                      <a:r>
                        <a:rPr lang="cs-CZ" sz="2800" u="sng" dirty="0">
                          <a:solidFill>
                            <a:schemeClr val="tx2"/>
                          </a:solidFill>
                        </a:rPr>
                        <a:t> 2</a:t>
                      </a:r>
                      <a:r>
                        <a:rPr lang="cs-CZ" sz="2800" dirty="0">
                          <a:solidFill>
                            <a:schemeClr val="tx2"/>
                          </a:solidFill>
                        </a:rPr>
                        <a:t/>
                      </a:r>
                      <a:br>
                        <a:rPr lang="cs-CZ" sz="2800" dirty="0">
                          <a:solidFill>
                            <a:schemeClr val="tx2"/>
                          </a:solidFill>
                        </a:rPr>
                      </a:br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0 </a:t>
                      </a:r>
                      <a:r>
                        <a:rPr lang="cs-CZ" sz="2800" dirty="0" err="1">
                          <a:solidFill>
                            <a:schemeClr val="tx2"/>
                          </a:solidFill>
                        </a:rPr>
                        <a:t>0</a:t>
                      </a:r>
                      <a:r>
                        <a:rPr lang="cs-CZ" sz="2800" dirty="0">
                          <a:solidFill>
                            <a:schemeClr val="tx2"/>
                          </a:solidFill>
                        </a:rPr>
                        <a:t> </a:t>
                      </a:r>
                      <a:r>
                        <a:rPr lang="cs-CZ" sz="2800" dirty="0" err="1">
                          <a:solidFill>
                            <a:schemeClr val="tx2"/>
                          </a:solidFill>
                        </a:rPr>
                        <a:t>0</a:t>
                      </a:r>
                      <a:r>
                        <a:rPr lang="cs-CZ" sz="2800" dirty="0">
                          <a:solidFill>
                            <a:schemeClr val="tx2"/>
                          </a:solidFill>
                        </a:rPr>
                        <a:t> 2</a:t>
                      </a:r>
                    </a:p>
                  </a:txBody>
                  <a:tcPr marL="38100" marR="38100" marT="38100" marB="381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203848" y="5229200"/>
          <a:ext cx="2520280" cy="929640"/>
        </p:xfrm>
        <a:graphic>
          <a:graphicData uri="http://schemas.openxmlformats.org/drawingml/2006/table">
            <a:tbl>
              <a:tblPr/>
              <a:tblGrid>
                <a:gridCol w="1260140"/>
                <a:gridCol w="1260140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žirafa: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 marL="38100" marR="38100" marT="38100" marB="381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u="sng" dirty="0">
                          <a:solidFill>
                            <a:schemeClr val="tx2"/>
                          </a:solidFill>
                        </a:rPr>
                        <a:t>0 </a:t>
                      </a:r>
                      <a:r>
                        <a:rPr lang="cs-CZ" sz="2800" u="sng" dirty="0" err="1">
                          <a:solidFill>
                            <a:schemeClr val="tx2"/>
                          </a:solidFill>
                        </a:rPr>
                        <a:t>0</a:t>
                      </a:r>
                      <a:r>
                        <a:rPr lang="cs-CZ" sz="2800" u="sng" dirty="0">
                          <a:solidFill>
                            <a:schemeClr val="tx2"/>
                          </a:solidFill>
                        </a:rPr>
                        <a:t> 3 </a:t>
                      </a:r>
                      <a:r>
                        <a:rPr lang="cs-CZ" sz="2800" u="sng" dirty="0" err="1">
                          <a:solidFill>
                            <a:schemeClr val="tx2"/>
                          </a:solidFill>
                        </a:rPr>
                        <a:t>3</a:t>
                      </a:r>
                      <a:r>
                        <a:rPr lang="cs-CZ" sz="2800" u="sng" dirty="0">
                          <a:solidFill>
                            <a:schemeClr val="tx2"/>
                          </a:solidFill>
                        </a:rPr>
                        <a:t>  </a:t>
                      </a:r>
                      <a:r>
                        <a:rPr lang="cs-CZ" sz="2800" dirty="0">
                          <a:solidFill>
                            <a:schemeClr val="tx2"/>
                          </a:solidFill>
                        </a:rPr>
                        <a:t/>
                      </a:r>
                      <a:br>
                        <a:rPr lang="cs-CZ" sz="2800" dirty="0">
                          <a:solidFill>
                            <a:schemeClr val="tx2"/>
                          </a:solidFill>
                        </a:rPr>
                      </a:br>
                      <a:r>
                        <a:rPr lang="cs-CZ" sz="2800" dirty="0" err="1" smtClean="0">
                          <a:solidFill>
                            <a:schemeClr val="tx2"/>
                          </a:solidFill>
                        </a:rPr>
                        <a:t>3</a:t>
                      </a:r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 </a:t>
                      </a:r>
                      <a:r>
                        <a:rPr lang="cs-CZ" sz="2800" dirty="0">
                          <a:solidFill>
                            <a:schemeClr val="tx2"/>
                          </a:solidFill>
                        </a:rPr>
                        <a:t>1 3 </a:t>
                      </a:r>
                      <a:r>
                        <a:rPr lang="cs-CZ" sz="2800" dirty="0" err="1">
                          <a:solidFill>
                            <a:schemeClr val="tx2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 marL="38100" marR="38100" marT="38100" marB="381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1143000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U následujících výroků rozhodni o jejich pravdivosti </a:t>
            </a:r>
            <a:r>
              <a:rPr lang="cs-CZ" sz="2800" b="1" dirty="0" smtClean="0">
                <a:solidFill>
                  <a:schemeClr val="tx1"/>
                </a:solidFill>
              </a:rPr>
              <a:t>(ANO/NE):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400600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Vydra má více zubů než medvěd.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Siréna má v horní čelisti stejně stoliček jako medvěd.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Žirafy a sirény nemají špičáky.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Žirafa má stejně zubů jako dospělý člověk.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Veverka a žirafa mají stejný počet stoliček.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Veverka má v ústech celkem dva řezáky.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Žádné z 5 zvířat nemá stejný počet zubů „nahoře“ a „dole“.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Veverka má v horní čelisti více zubů než siréna celkem.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1143000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Výsledky: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400600"/>
          </a:xfrm>
        </p:spPr>
        <p:txBody>
          <a:bodyPr/>
          <a:lstStyle/>
          <a:p>
            <a:r>
              <a:rPr lang="cs-CZ" sz="2400" dirty="0" smtClean="0">
                <a:solidFill>
                  <a:schemeClr val="tx1"/>
                </a:solidFill>
              </a:rPr>
              <a:t>Vydra má více zubů než medvěd. </a:t>
            </a:r>
            <a:r>
              <a:rPr lang="cs-CZ" sz="2400" dirty="0" smtClean="0">
                <a:solidFill>
                  <a:srgbClr val="FFFF00"/>
                </a:solidFill>
              </a:rPr>
              <a:t>NE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Siréna má v horní čelisti stejně stoliček jako medvěd.  </a:t>
            </a:r>
            <a:r>
              <a:rPr lang="cs-CZ" sz="2400" dirty="0" smtClean="0">
                <a:solidFill>
                  <a:srgbClr val="FFFF00"/>
                </a:solidFill>
              </a:rPr>
              <a:t>ANO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Žirafy a sirény nemají špičáky. </a:t>
            </a:r>
            <a:r>
              <a:rPr lang="cs-CZ" sz="2400" dirty="0" smtClean="0">
                <a:solidFill>
                  <a:srgbClr val="FFFF00"/>
                </a:solidFill>
              </a:rPr>
              <a:t>NE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Žirafa má stejně zubů jako dospělý člověk. </a:t>
            </a:r>
            <a:r>
              <a:rPr lang="cs-CZ" sz="2400" dirty="0" smtClean="0">
                <a:solidFill>
                  <a:srgbClr val="FFFF00"/>
                </a:solidFill>
              </a:rPr>
              <a:t>ANO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Veverka a žirafa mají stejný počet stoliček. </a:t>
            </a:r>
            <a:r>
              <a:rPr lang="cs-CZ" sz="2400" dirty="0" smtClean="0">
                <a:solidFill>
                  <a:srgbClr val="FFFF00"/>
                </a:solidFill>
              </a:rPr>
              <a:t>ANO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Veverka má v ústech celkem dva řezáky.  </a:t>
            </a:r>
            <a:r>
              <a:rPr lang="cs-CZ" sz="2400" dirty="0" smtClean="0">
                <a:solidFill>
                  <a:srgbClr val="FFFF00"/>
                </a:solidFill>
              </a:rPr>
              <a:t>NE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Žádné z 5 zvířat nemá stejný počet zubů „nahoře“ a „dole“.  </a:t>
            </a:r>
            <a:r>
              <a:rPr lang="cs-CZ" sz="2400" dirty="0" smtClean="0">
                <a:solidFill>
                  <a:srgbClr val="FFFF00"/>
                </a:solidFill>
              </a:rPr>
              <a:t>NE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Veverka má v horní čelisti více zubů než siréna celkem. </a:t>
            </a:r>
            <a:r>
              <a:rPr lang="cs-CZ" sz="2400" dirty="0" smtClean="0">
                <a:solidFill>
                  <a:srgbClr val="FFFF00"/>
                </a:solidFill>
              </a:rPr>
              <a:t>ANO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816424"/>
            <a:ext cx="8229600" cy="508918"/>
          </a:xfrm>
        </p:spPr>
        <p:txBody>
          <a:bodyPr/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Zdroje obrázků: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473116"/>
            <a:ext cx="8229600" cy="3636404"/>
          </a:xfrm>
        </p:spPr>
        <p:txBody>
          <a:bodyPr/>
          <a:lstStyle/>
          <a:p>
            <a:r>
              <a:rPr lang="cs-CZ" sz="1100" dirty="0" smtClean="0">
                <a:solidFill>
                  <a:schemeClr val="tx1"/>
                </a:solidFill>
              </a:rPr>
              <a:t>http://en.wikipedia.org/wiki/File:Orca_Schaedel_Senckenberg.jpg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http://cs.wikipedia.org/wiki/Soubor:Gray190.png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http://en.wikipedia.org/wiki/File:037tiger.jpg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archiv autora</a:t>
            </a:r>
            <a:endParaRPr lang="cs-CZ" sz="11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0" y="0"/>
            <a:ext cx="8280920" cy="3212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Použitá literatura:</a:t>
            </a:r>
          </a:p>
          <a:p>
            <a:endParaRPr lang="cs-CZ" sz="2000" dirty="0"/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 dirty="0">
                <a:solidFill>
                  <a:schemeClr val="tx1"/>
                </a:solidFill>
                <a:ea typeface="+mn-ea"/>
              </a:rPr>
              <a:t>FRONĚK, Jiří. Lidské tělo: Poznávejme sami sebe. Inka </a:t>
            </a:r>
            <a:r>
              <a:rPr lang="cs-CZ" sz="1100" dirty="0" err="1">
                <a:solidFill>
                  <a:schemeClr val="tx1"/>
                </a:solidFill>
                <a:ea typeface="+mn-ea"/>
              </a:rPr>
              <a:t>Delévová</a:t>
            </a:r>
            <a:r>
              <a:rPr lang="cs-CZ" sz="1100" dirty="0">
                <a:solidFill>
                  <a:schemeClr val="tx1"/>
                </a:solidFill>
                <a:ea typeface="+mn-ea"/>
              </a:rPr>
              <a:t>. Jaroslava Bukáčová, Vlasta </a:t>
            </a:r>
            <a:r>
              <a:rPr lang="cs-CZ" sz="1100" dirty="0" err="1">
                <a:solidFill>
                  <a:schemeClr val="tx1"/>
                </a:solidFill>
                <a:ea typeface="+mn-ea"/>
              </a:rPr>
              <a:t>Blumentrittová</a:t>
            </a:r>
            <a:r>
              <a:rPr lang="cs-CZ" sz="1100" dirty="0">
                <a:solidFill>
                  <a:schemeClr val="tx1"/>
                </a:solidFill>
                <a:ea typeface="+mn-ea"/>
              </a:rPr>
              <a:t>. Praha: </a:t>
            </a:r>
            <a:r>
              <a:rPr lang="cs-CZ" sz="1100" dirty="0" err="1">
                <a:solidFill>
                  <a:schemeClr val="tx1"/>
                </a:solidFill>
                <a:ea typeface="+mn-ea"/>
              </a:rPr>
              <a:t>Blug</a:t>
            </a:r>
            <a:r>
              <a:rPr lang="cs-CZ" sz="1100" dirty="0">
                <a:solidFill>
                  <a:schemeClr val="tx1"/>
                </a:solidFill>
                <a:ea typeface="+mn-ea"/>
              </a:rPr>
              <a:t>, 2004. 110-97-6. ISBN 80-85635-97-6</a:t>
            </a:r>
            <a:r>
              <a:rPr lang="cs-CZ" sz="1100" dirty="0" smtClean="0">
                <a:solidFill>
                  <a:schemeClr val="tx1"/>
                </a:solidFill>
                <a:ea typeface="+mn-ea"/>
              </a:rPr>
              <a:t>.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100" dirty="0" smtClean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 dirty="0" err="1" smtClean="0">
                <a:solidFill>
                  <a:schemeClr val="tx1"/>
                </a:solidFill>
                <a:ea typeface="+mn-ea"/>
              </a:rPr>
              <a:t>Wikipedia</a:t>
            </a:r>
            <a:r>
              <a:rPr lang="cs-CZ" sz="1100" dirty="0" smtClean="0">
                <a:solidFill>
                  <a:schemeClr val="tx1"/>
                </a:solidFill>
                <a:ea typeface="+mn-ea"/>
              </a:rPr>
              <a:t>: Otevřená Encyklopedie. Zubní vzorec. dostupné online</a:t>
            </a:r>
            <a:r>
              <a:rPr lang="cs-CZ" sz="1100" dirty="0" smtClean="0">
                <a:solidFill>
                  <a:schemeClr val="tx1"/>
                </a:solidFill>
              </a:rPr>
              <a:t> http://cs.wikipedia.org/wiki/Chrup#Zubn.C3.AD_vzorec, citováno dne 6.1.2014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 dirty="0" err="1" smtClean="0">
                <a:solidFill>
                  <a:schemeClr val="tx1"/>
                </a:solidFill>
              </a:rPr>
              <a:t>Wikipedia</a:t>
            </a:r>
            <a:r>
              <a:rPr lang="cs-CZ" sz="1100" dirty="0" smtClean="0">
                <a:solidFill>
                  <a:schemeClr val="tx1"/>
                </a:solidFill>
              </a:rPr>
              <a:t>: Otevřená Encyklopedie. </a:t>
            </a:r>
            <a:r>
              <a:rPr lang="cs-CZ" sz="1100" dirty="0" err="1" smtClean="0">
                <a:solidFill>
                  <a:schemeClr val="tx1"/>
                </a:solidFill>
              </a:rPr>
              <a:t>Dentition</a:t>
            </a:r>
            <a:r>
              <a:rPr lang="cs-CZ" sz="1100" dirty="0" smtClean="0">
                <a:solidFill>
                  <a:schemeClr val="tx1"/>
                </a:solidFill>
              </a:rPr>
              <a:t>. dostupné online http://en.wikipedia.org/wiki/Dentition, citováno dne 6.1.2014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 dirty="0" smtClean="0">
                <a:solidFill>
                  <a:schemeClr val="tx1"/>
                </a:solidFill>
              </a:rPr>
              <a:t>Vše o savcích: Zubní vzorce. dostupné online http://www.savci.</a:t>
            </a:r>
            <a:r>
              <a:rPr lang="cs-CZ" sz="1100" dirty="0" err="1" smtClean="0">
                <a:solidFill>
                  <a:schemeClr val="tx1"/>
                </a:solidFill>
              </a:rPr>
              <a:t>upol.cz</a:t>
            </a:r>
            <a:r>
              <a:rPr lang="cs-CZ" sz="1100" dirty="0" smtClean="0">
                <a:solidFill>
                  <a:schemeClr val="tx1"/>
                </a:solidFill>
              </a:rPr>
              <a:t>/teorie/</a:t>
            </a:r>
            <a:r>
              <a:rPr lang="cs-CZ" sz="1100" dirty="0" err="1" smtClean="0">
                <a:solidFill>
                  <a:schemeClr val="tx1"/>
                </a:solidFill>
              </a:rPr>
              <a:t>zubni</a:t>
            </a:r>
            <a:r>
              <a:rPr lang="cs-CZ" sz="1100" dirty="0" smtClean="0">
                <a:solidFill>
                  <a:schemeClr val="tx1"/>
                </a:solidFill>
              </a:rPr>
              <a:t>_vzorce.</a:t>
            </a:r>
            <a:r>
              <a:rPr lang="cs-CZ" sz="1100" dirty="0" err="1" smtClean="0">
                <a:solidFill>
                  <a:schemeClr val="tx1"/>
                </a:solidFill>
              </a:rPr>
              <a:t>htm</a:t>
            </a:r>
            <a:r>
              <a:rPr lang="cs-CZ" sz="1100" dirty="0" smtClean="0">
                <a:solidFill>
                  <a:schemeClr val="tx1"/>
                </a:solidFill>
              </a:rPr>
              <a:t> , citováno dne 6.1.2014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</a:pPr>
            <a:endParaRPr lang="cs-CZ" sz="1100" dirty="0" smtClean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1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1100" dirty="0">
              <a:solidFill>
                <a:schemeClr val="tx1"/>
              </a:solidFill>
              <a:ea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2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4244</TotalTime>
  <Words>455</Words>
  <Application>Microsoft Office PowerPoint</Application>
  <PresentationFormat>Předvádění na obrazovce (4:3)</PresentationFormat>
  <Paragraphs>104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Výchozí návrh</vt:lpstr>
      <vt:lpstr>Snímek 1</vt:lpstr>
      <vt:lpstr>ANOTACE</vt:lpstr>
      <vt:lpstr>Zubní vzorec</vt:lpstr>
      <vt:lpstr>Homodontní chrup = nerozlišené zuby: kytovci, pásovci</vt:lpstr>
      <vt:lpstr>Snímek 5</vt:lpstr>
      <vt:lpstr>Pokud savec nemá všechny zuby stejné, je potřeba znázornit počet a uložení jednotlivých zubů  → zubní vzorec.</vt:lpstr>
      <vt:lpstr>4 x 8 = 32</vt:lpstr>
      <vt:lpstr>Snímek 8</vt:lpstr>
      <vt:lpstr>Zubní vzorec dospělého:   2 1 2 3 2 1 2 3  </vt:lpstr>
      <vt:lpstr>Kolik zubů je vidět na rentgenovém snímku?  Které chybí a proč?</vt:lpstr>
      <vt:lpstr>Snímek 11</vt:lpstr>
      <vt:lpstr>Zkrácený zubní vzorec mléčného chrupu:   2 1 0 2 2 1 0 2  </vt:lpstr>
      <vt:lpstr>Zapiš zubní vzorce a celkový počet zubů následujících savců:</vt:lpstr>
      <vt:lpstr>Výsledky:</vt:lpstr>
      <vt:lpstr>Opiš si následující zubní vzorce:</vt:lpstr>
      <vt:lpstr>U následujících výroků rozhodni o jejich pravdivosti (ANO/NE):</vt:lpstr>
      <vt:lpstr>Výsledky:</vt:lpstr>
      <vt:lpstr> 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chemie - osmička, první pololetí</dc:title>
  <dc:creator>Miroslav Pražienka</dc:creator>
  <cp:lastModifiedBy>Veronika</cp:lastModifiedBy>
  <cp:revision>616</cp:revision>
  <dcterms:created xsi:type="dcterms:W3CDTF">2004-03-24T18:19:47Z</dcterms:created>
  <dcterms:modified xsi:type="dcterms:W3CDTF">2014-01-16T18:08:24Z</dcterms:modified>
</cp:coreProperties>
</file>