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83644"/>
    <a:srgbClr val="F3A7E8"/>
    <a:srgbClr val="E84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1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Literatura 6, oddíl Můj domov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Kateřina Poživilová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 Čítanka 6, Můj domov – Božena Němcová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  <dgm:t>
        <a:bodyPr/>
        <a:lstStyle/>
        <a:p>
          <a:endParaRPr lang="cs-CZ"/>
        </a:p>
      </dgm:t>
    </dgm:pt>
    <dgm:pt modelId="{2741B69B-255D-4143-BECE-5BD9035A4FC6}" type="pres">
      <dgm:prSet presAssocID="{8D78E2D7-18A7-41DD-9962-57B3FE2BEBDD}" presName="accentRepeatNode" presStyleLbl="solidFgAcc1" presStyleIdx="1" presStyleCnt="5"/>
      <dgm:spPr/>
      <dgm:t>
        <a:bodyPr/>
        <a:lstStyle/>
        <a:p>
          <a:endParaRPr lang="cs-CZ"/>
        </a:p>
      </dgm:t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  <dgm:t>
        <a:bodyPr/>
        <a:lstStyle/>
        <a:p>
          <a:endParaRPr lang="cs-CZ"/>
        </a:p>
      </dgm:t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  <dgm:t>
        <a:bodyPr/>
        <a:lstStyle/>
        <a:p>
          <a:endParaRPr lang="cs-CZ"/>
        </a:p>
      </dgm:t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64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  <dgm:t>
        <a:bodyPr/>
        <a:lstStyle/>
        <a:p>
          <a:endParaRPr lang="cs-CZ"/>
        </a:p>
      </dgm:t>
    </dgm:pt>
    <dgm:pt modelId="{D00E28E9-7A94-4DBE-BF47-6DC8F169B300}" type="pres">
      <dgm:prSet presAssocID="{60B5D622-D348-4384-9EFA-863CA4F7B7A3}" presName="accentRepeatNode" presStyleLbl="solidFgAcc1" presStyleIdx="4" presStyleCnt="5" custLinFactNeighborX="-2815" custLinFactNeighborY="-29974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Kateřina Poživilová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 2014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Literatura 6, oddíl Můj domov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2594"/>
          <a:ext cx="5849872" cy="6594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 Čítanka 6, Můj domov – Božena Němcová</a:t>
          </a:r>
          <a:endParaRPr lang="cs-CZ" sz="2000" kern="1200" dirty="0" smtClean="0"/>
        </a:p>
      </dsp:txBody>
      <dsp:txXfrm>
        <a:off x="301774" y="2442594"/>
        <a:ext cx="5849872" cy="659426"/>
      </dsp:txXfrm>
    </dsp:sp>
    <dsp:sp modelId="{D00E28E9-7A94-4DBE-BF47-6DC8F169B300}">
      <dsp:nvSpPr>
        <dsp:cNvPr id="0" name=""/>
        <dsp:cNvSpPr/>
      </dsp:nvSpPr>
      <dsp:spPr>
        <a:xfrm>
          <a:off x="40227" y="2376266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799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632969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380808" cy="4713387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sz="2600" dirty="0" smtClean="0"/>
              <a:t>Materiál je určen k </a:t>
            </a:r>
            <a:r>
              <a:rPr lang="cs-CZ" sz="2600" dirty="0" smtClean="0"/>
              <a:t>výuce </a:t>
            </a:r>
            <a:r>
              <a:rPr lang="cs-CZ" sz="2600" dirty="0" smtClean="0"/>
              <a:t>literární výchovy v 6. třídě</a:t>
            </a:r>
          </a:p>
          <a:p>
            <a:r>
              <a:rPr lang="cs-CZ" sz="2600" dirty="0" smtClean="0"/>
              <a:t>Na 3. snímku hádají žáci název pohádky, správná odpověď se zobrazí po kliknutí do obrázku.</a:t>
            </a:r>
          </a:p>
          <a:p>
            <a:r>
              <a:rPr lang="cs-CZ" sz="2600" dirty="0" smtClean="0"/>
              <a:t>Na snímku 4 hádají pohádku podle informací, správná odpověď se zobrazí po kliknutí do otázky.</a:t>
            </a:r>
          </a:p>
          <a:p>
            <a:r>
              <a:rPr lang="cs-CZ" sz="2600" dirty="0" smtClean="0"/>
              <a:t>Na snímku 5 se správná odpověď objeví po kliknutí do obrázků.</a:t>
            </a:r>
          </a:p>
          <a:p>
            <a:r>
              <a:rPr lang="cs-CZ" sz="2600" dirty="0" smtClean="0"/>
              <a:t>Na snímcích 6 a 7 po kliknutí špatná odpověď zmizí, správná se zvýrazní.</a:t>
            </a:r>
          </a:p>
          <a:p>
            <a:r>
              <a:rPr lang="cs-CZ" sz="2600" dirty="0"/>
              <a:t>Na snímcích </a:t>
            </a:r>
            <a:r>
              <a:rPr lang="cs-CZ" sz="2600" dirty="0" smtClean="0"/>
              <a:t>8 </a:t>
            </a:r>
            <a:r>
              <a:rPr lang="cs-CZ" sz="2600" dirty="0"/>
              <a:t>– </a:t>
            </a:r>
            <a:r>
              <a:rPr lang="cs-CZ" sz="2600" dirty="0" smtClean="0"/>
              <a:t>11 </a:t>
            </a:r>
            <a:r>
              <a:rPr lang="cs-CZ" sz="2600" dirty="0"/>
              <a:t>mají žáci poznat místa spojená </a:t>
            </a:r>
          </a:p>
          <a:p>
            <a:r>
              <a:rPr lang="cs-CZ" sz="2600" dirty="0"/>
              <a:t>s </a:t>
            </a:r>
            <a:r>
              <a:rPr lang="cs-CZ" sz="2600" dirty="0" smtClean="0"/>
              <a:t>životem a dílem Němcové, </a:t>
            </a:r>
            <a:r>
              <a:rPr lang="cs-CZ" sz="2600" dirty="0"/>
              <a:t>po kliknutí do obrázku získají další informace</a:t>
            </a:r>
            <a:r>
              <a:rPr lang="cs-CZ" sz="2600" dirty="0" smtClean="0"/>
              <a:t>.</a:t>
            </a:r>
          </a:p>
          <a:p>
            <a:r>
              <a:rPr lang="cs-CZ" sz="2600" dirty="0" smtClean="0"/>
              <a:t>Na snímku 13 vyhledávají význam slov, po kliknutí si ověří správnost řešení.</a:t>
            </a:r>
            <a:endParaRPr lang="cs-CZ" sz="2600" dirty="0"/>
          </a:p>
          <a:p>
            <a:r>
              <a:rPr lang="cs-CZ" sz="2600" dirty="0" smtClean="0"/>
              <a:t>Materiál je určen pro interaktivní výuku.</a:t>
            </a:r>
          </a:p>
          <a:p>
            <a:r>
              <a:rPr lang="cs-CZ" sz="2600" dirty="0" smtClean="0"/>
              <a:t>Časová </a:t>
            </a:r>
            <a:r>
              <a:rPr lang="cs-CZ" sz="2600" smtClean="0"/>
              <a:t>dotace </a:t>
            </a:r>
            <a:r>
              <a:rPr lang="cs-CZ" sz="2600" smtClean="0"/>
              <a:t>45 </a:t>
            </a:r>
            <a:r>
              <a:rPr lang="cs-CZ" sz="2600" dirty="0" smtClean="0"/>
              <a:t>minut</a:t>
            </a:r>
          </a:p>
          <a:p>
            <a:endParaRPr lang="cs-CZ" sz="2600" dirty="0" smtClean="0"/>
          </a:p>
          <a:p>
            <a:pPr marL="0" indent="0">
              <a:buNone/>
            </a:pPr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endParaRPr lang="cs-CZ" sz="7400" dirty="0" smtClean="0"/>
          </a:p>
          <a:p>
            <a:endParaRPr lang="cs-CZ" sz="7400" dirty="0"/>
          </a:p>
          <a:p>
            <a:pPr marL="0" indent="0">
              <a:buNone/>
            </a:pPr>
            <a:endParaRPr lang="cs-CZ" sz="74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985" y="1628800"/>
            <a:ext cx="3430487" cy="401103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3548" y="162880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1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4245" y="2068272"/>
            <a:ext cx="3760203" cy="285826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83768" y="188640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Poznáš pohádku?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63688" y="896526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Pro správnou odpověď klikni do obrázku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58052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 popelce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522920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O perníkové chaloupce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729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87724" y="404664"/>
            <a:ext cx="49685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Znáš název pohádky?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733907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 dívce Marušce, kterou macecha vyžene v zimě do lesa pro jahody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580112" y="1556792"/>
            <a:ext cx="3024336" cy="12024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 dvanácti měsíčkách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167135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Pro kontrolu klikni do otázky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3140968"/>
            <a:ext cx="4680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 zlé a namyšlené princezně, která odmítne urážlivě svého nápadníka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580112" y="3018656"/>
            <a:ext cx="3024336" cy="12024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Potrestaná pýcha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5580112" y="4581128"/>
            <a:ext cx="3024336" cy="120243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Sůl nad zlato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4581128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O tom, že bez zlata člověk může žít, ale sůl je pro život nezbytná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2" name="Picture 4" descr="C:\Users\poz\AppData\Local\Microsoft\Windows\Temporary Internet Files\Content.IE5\NV8UNXJB\MM9003544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578" y="5484444"/>
            <a:ext cx="622548" cy="82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5274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908720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Poznej osobnost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2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Patří mezi spisovatele našeho kraje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2708920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Sbírala a zapisovala lidové pohádky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471391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Psala povídky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456538"/>
            <a:ext cx="2902781" cy="4491367"/>
          </a:xfrm>
          <a:prstGeom prst="rect">
            <a:avLst/>
          </a:prstGeom>
        </p:spPr>
      </p:pic>
      <p:pic>
        <p:nvPicPr>
          <p:cNvPr id="1028" name="Picture 4" descr="C:\Users\poz\AppData\Local\Microsoft\Windows\Temporary Internet Files\Content.IE5\NV8UNXJB\MM900354471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518991"/>
            <a:ext cx="622548" cy="82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4766869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odpověď klikni na korunku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365104"/>
            <a:ext cx="2160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Božena Němcová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5805264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jméno autorky klikni do portrétu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484562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21" name="Zástupný symbol pro obsah 6"/>
          <p:cNvSpPr txBox="1">
            <a:spLocks/>
          </p:cNvSpPr>
          <p:nvPr/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Němcová se narodila v České Skalici</a:t>
            </a:r>
          </a:p>
          <a:p>
            <a:r>
              <a:rPr lang="cs-CZ" dirty="0" smtClean="0"/>
              <a:t>Její rodné jméno bylo Barbora Panklová</a:t>
            </a:r>
          </a:p>
          <a:p>
            <a:r>
              <a:rPr lang="cs-CZ" dirty="0" err="1" smtClean="0"/>
              <a:t>Panklovi</a:t>
            </a:r>
            <a:r>
              <a:rPr lang="cs-CZ" dirty="0" smtClean="0"/>
              <a:t> se odstěhovali z Vídně do Ratibořic</a:t>
            </a:r>
          </a:p>
          <a:p>
            <a:r>
              <a:rPr lang="cs-CZ" dirty="0" smtClean="0"/>
              <a:t>Její manžel Josef Němec byl spisovatel</a:t>
            </a:r>
          </a:p>
          <a:p>
            <a:r>
              <a:rPr lang="cs-CZ" dirty="0" smtClean="0"/>
              <a:t>Stěhovali se z místa na místo</a:t>
            </a:r>
          </a:p>
          <a:p>
            <a:r>
              <a:rPr lang="cs-CZ" dirty="0" smtClean="0"/>
              <a:t>Měli dostatek peněz</a:t>
            </a:r>
          </a:p>
          <a:p>
            <a:r>
              <a:rPr lang="cs-CZ" dirty="0" smtClean="0"/>
              <a:t>Němcová se dožila vysokého věku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2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23" name="Nadpis 5"/>
          <p:cNvSpPr txBox="1">
            <a:spLocks/>
          </p:cNvSpPr>
          <p:nvPr/>
        </p:nvSpPr>
        <p:spPr>
          <a:xfrm>
            <a:off x="179512" y="260648"/>
            <a:ext cx="8784976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Rozhodni o správnosti tvrzení </a:t>
            </a:r>
            <a:r>
              <a:rPr lang="cs-CZ" dirty="0" smtClean="0"/>
              <a:t> </a:t>
            </a:r>
            <a:r>
              <a:rPr lang="cs-CZ" sz="4000" dirty="0" smtClean="0"/>
              <a:t>správnosti </a:t>
            </a:r>
            <a:r>
              <a:rPr lang="cs-CZ" dirty="0" smtClean="0"/>
              <a:t>tvrzení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2636912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052694" y="2636912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3068960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052694" y="3068960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876256" y="3530625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52694" y="35010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74537" y="3933056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052694" y="3933056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874537" y="436510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52694" y="4365104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74537" y="483954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52694" y="483954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874537" y="5301208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052694" y="5301208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043608" y="188721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správnou odpověď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1" name="Picture 4" descr="C:\Users\poz\AppData\Local\Microsoft\Windows\Temporary Internet Files\Content.IE5\NV8UNXJB\MM9003544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726" y="1062339"/>
            <a:ext cx="622548" cy="82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3918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/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Němcová nenapsala povídku Divá Bára</a:t>
            </a:r>
          </a:p>
          <a:p>
            <a:r>
              <a:rPr lang="cs-CZ" dirty="0" smtClean="0"/>
              <a:t>Němcová napsala povídku Babička</a:t>
            </a:r>
          </a:p>
          <a:p>
            <a:r>
              <a:rPr lang="cs-CZ" dirty="0" smtClean="0"/>
              <a:t>Babička M. Novotná na ni měla velký vliv</a:t>
            </a:r>
          </a:p>
          <a:p>
            <a:r>
              <a:rPr lang="cs-CZ" dirty="0" smtClean="0"/>
              <a:t>Povídka Babička odpovídá přesně skutečnosti</a:t>
            </a:r>
          </a:p>
          <a:p>
            <a:r>
              <a:rPr lang="cs-CZ" dirty="0" smtClean="0"/>
              <a:t>Němcová se vdávala v 17 letech</a:t>
            </a:r>
          </a:p>
          <a:p>
            <a:r>
              <a:rPr lang="cs-CZ" dirty="0" smtClean="0"/>
              <a:t>Manželství bylo šťastné</a:t>
            </a:r>
          </a:p>
          <a:p>
            <a:r>
              <a:rPr lang="cs-CZ" dirty="0" smtClean="0"/>
              <a:t>Povídka Babička se odehrává na Starém bělidle</a:t>
            </a:r>
            <a:endParaRPr lang="cs-CZ" dirty="0"/>
          </a:p>
        </p:txBody>
      </p:sp>
      <p:sp>
        <p:nvSpPr>
          <p:cNvPr id="4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Rozhodni o správnosti tvrzení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2569" y="267930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24702" y="267930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4288" y="3111351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24702" y="3111351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288" y="357301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24702" y="3573016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2569" y="4005064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24702" y="4005064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2569" y="4479503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124702" y="4479503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62569" y="4911551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124702" y="4911551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62569" y="5343599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124702" y="5343599"/>
            <a:ext cx="551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1887215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Klikni na správnou odpověď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1" name="Picture 4" descr="C:\Users\poz\AppData\Local\Microsoft\Windows\Temporary Internet Files\Content.IE5\NV8UNXJB\MM90035447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726" y="1062339"/>
            <a:ext cx="622548" cy="824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461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Zástupný symbol pro obsah 13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212" y="1988840"/>
            <a:ext cx="4487867" cy="3024336"/>
          </a:xfrm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252728"/>
          </a:xfrm>
        </p:spPr>
        <p:txBody>
          <a:bodyPr/>
          <a:lstStyle/>
          <a:p>
            <a:r>
              <a:rPr lang="cs-CZ" dirty="0" smtClean="0"/>
              <a:t>Poznej místo</a:t>
            </a:r>
            <a:endParaRPr lang="cs-CZ" dirty="0"/>
          </a:p>
        </p:txBody>
      </p:sp>
      <p:sp>
        <p:nvSpPr>
          <p:cNvPr id="4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457200" y="188640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26876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Klikni do obrázku pro nápovědu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5199583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Zámek z povídky Babička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703639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Sídlo kněžny Kateřiny Zaháňské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2348880"/>
            <a:ext cx="37444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Ratibořický zámek zdědila na začátku 19. století kněžna Kateřina Vilemína Zaháňská, nechala upravit zámek i park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37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dirty="0" smtClean="0"/>
              <a:t>Poznej místo</a:t>
            </a:r>
            <a:endParaRPr lang="cs-CZ" dirty="0"/>
          </a:p>
        </p:txBody>
      </p:sp>
      <p:pic>
        <p:nvPicPr>
          <p:cNvPr id="5" name="Zástupný symbol pro obsah 11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264" y="1942443"/>
            <a:ext cx="4382816" cy="3201120"/>
          </a:xfrm>
          <a:prstGeom prst="rect">
            <a:avLst/>
          </a:prstGeom>
        </p:spPr>
      </p:pic>
      <p:sp>
        <p:nvSpPr>
          <p:cNvPr id="6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8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57200" y="188640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126876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Klikni do obrázku pro nápovědu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199583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Část města Česká Skalice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703639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Leží v údolí Úpy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64088" y="2348880"/>
            <a:ext cx="35283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Staré bělidlo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v Ratibořicích, místo, kde se odehrává povídka Babička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662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dirty="0" smtClean="0"/>
              <a:t>Poznej místo</a:t>
            </a:r>
            <a:endParaRPr lang="cs-CZ" dirty="0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8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9" name="Nadpis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0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1" name="Nadpis 3"/>
          <p:cNvSpPr txBox="1">
            <a:spLocks/>
          </p:cNvSpPr>
          <p:nvPr/>
        </p:nvSpPr>
        <p:spPr>
          <a:xfrm>
            <a:off x="457200" y="188640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26876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Klikni do obrázku pro nápovědu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19511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Místo poblíž Starého bělidla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703639"/>
            <a:ext cx="3585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Sedávala zde jedna </a:t>
            </a:r>
          </a:p>
          <a:p>
            <a:r>
              <a:rPr lang="cs-CZ" sz="2400" dirty="0" smtClean="0">
                <a:solidFill>
                  <a:srgbClr val="002060"/>
                </a:solidFill>
              </a:rPr>
              <a:t>z postav Babičky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2348880"/>
            <a:ext cx="35283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Jez na řece Úpě,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u kterého sedávala  bláznivá Viktorka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6" name="Obrázek 1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749" y="2060848"/>
            <a:ext cx="4801054" cy="301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996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r>
              <a:rPr lang="cs-CZ" dirty="0" smtClean="0"/>
              <a:t>Poznej místo</a:t>
            </a:r>
            <a:endParaRPr lang="cs-CZ" dirty="0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7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9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0" name="Nadpis 2"/>
          <p:cNvSpPr txBox="1">
            <a:spLocks/>
          </p:cNvSpPr>
          <p:nvPr/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1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2" name="Nadpis 3"/>
          <p:cNvSpPr txBox="1">
            <a:spLocks/>
          </p:cNvSpPr>
          <p:nvPr/>
        </p:nvSpPr>
        <p:spPr>
          <a:xfrm>
            <a:off x="457200" y="188640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1268760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Klikni do obrázku pro nápovědu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5195113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Budova v České Skalici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703639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Místo, kde získala Němcová své skromné vzdělání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64088" y="2348880"/>
            <a:ext cx="377991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Barunčina škola v České Skalici, kterou navštěvovala v letech 1824 - 1833 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8" name="Obrázek 17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140" y="1874441"/>
            <a:ext cx="4829360" cy="3089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853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060848"/>
            <a:ext cx="7380809" cy="4065315"/>
          </a:xfrm>
        </p:spPr>
        <p:txBody>
          <a:bodyPr>
            <a:normAutofit fontScale="92500" lnSpcReduction="20000"/>
          </a:bodyPr>
          <a:lstStyle/>
          <a:p>
            <a:r>
              <a:rPr lang="cs-CZ" sz="2600" dirty="0" smtClean="0"/>
              <a:t>Božena Němcová (1820 – 1862)</a:t>
            </a:r>
          </a:p>
          <a:p>
            <a:r>
              <a:rPr lang="cs-CZ" sz="2600" dirty="0" smtClean="0"/>
              <a:t>Dětství strávila v Ratibořicích u České Skalice, kde rodiče sloužili u kněžny Zaháňské</a:t>
            </a:r>
          </a:p>
          <a:p>
            <a:r>
              <a:rPr lang="cs-CZ" sz="2600" dirty="0" smtClean="0"/>
              <a:t>V 17 letech byla provdána za Josefa Němce</a:t>
            </a:r>
          </a:p>
          <a:p>
            <a:r>
              <a:rPr lang="cs-CZ" sz="2600" dirty="0" smtClean="0"/>
              <a:t>Ten byl pro vlastenecké smýšlení často překládán do různých míst v Rakousku – Uhersku</a:t>
            </a:r>
          </a:p>
          <a:p>
            <a:r>
              <a:rPr lang="cs-CZ" sz="2600" dirty="0" smtClean="0"/>
              <a:t>Rodina žila ve velké bídě</a:t>
            </a:r>
          </a:p>
          <a:p>
            <a:r>
              <a:rPr lang="cs-CZ" sz="2600" dirty="0" smtClean="0"/>
              <a:t>Dílo Boženy Němcové:  Národní báchorky a pověsti, povídky Babička, Divá Bára, Pan učitel, Pohorská vesnice, V zámku a podzámčí</a:t>
            </a:r>
          </a:p>
          <a:p>
            <a:r>
              <a:rPr lang="cs-CZ" sz="2600" dirty="0" smtClean="0"/>
              <a:t>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do sešitu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64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význam slov z úryvku povídky Babička Boženy Němcové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83567" y="2348880"/>
            <a:ext cx="3815279" cy="3777600"/>
          </a:xfrm>
        </p:spPr>
        <p:txBody>
          <a:bodyPr>
            <a:normAutofit/>
          </a:bodyPr>
          <a:lstStyle/>
          <a:p>
            <a:r>
              <a:rPr lang="cs-CZ" dirty="0" smtClean="0"/>
              <a:t>Chvoj, chvojí</a:t>
            </a:r>
          </a:p>
          <a:p>
            <a:r>
              <a:rPr lang="cs-CZ" dirty="0" smtClean="0"/>
              <a:t>Mandel</a:t>
            </a:r>
          </a:p>
          <a:p>
            <a:r>
              <a:rPr lang="cs-CZ" dirty="0" smtClean="0"/>
              <a:t>Šněrovačka</a:t>
            </a:r>
          </a:p>
          <a:p>
            <a:r>
              <a:rPr lang="cs-CZ" dirty="0" smtClean="0"/>
              <a:t>Pacholek</a:t>
            </a:r>
          </a:p>
          <a:p>
            <a:r>
              <a:rPr lang="cs-CZ" dirty="0" smtClean="0"/>
              <a:t>Robota</a:t>
            </a:r>
          </a:p>
          <a:p>
            <a:r>
              <a:rPr lang="cs-CZ" dirty="0" smtClean="0"/>
              <a:t>Mlat</a:t>
            </a:r>
          </a:p>
          <a:p>
            <a:r>
              <a:rPr lang="cs-CZ" dirty="0" err="1" smtClean="0"/>
              <a:t>Okytit</a:t>
            </a:r>
            <a:endParaRPr lang="cs-CZ" dirty="0" smtClean="0"/>
          </a:p>
          <a:p>
            <a:r>
              <a:rPr lang="cs-CZ" dirty="0" smtClean="0"/>
              <a:t>Chasa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328498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Větvičky jehličnanů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4048" y="2319263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Snopy svázané dohromady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2780928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Vestička na šněrování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544522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Dělník u koní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717032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Povinnost pracovat na panském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407707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Místo na mlácení obilí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450912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Ozdobit kytkou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970785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Zemědělští dělníci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99592" y="1772816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 kontrolu klikni  do vyhledaného významu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17008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04 0.01665 L -0.2401 -0.13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57" y="-77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9704E-6 L -0.31493 0.062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58557E-7 L -0.30313 -0.25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56" y="-126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1.69288E-6 L -0.37396 0.07146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35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02 -0.01249 L -0.28351 0.061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3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02498E-6 L -0.33073 0.0714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35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2239E-6 L -0.34636 0.0670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33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025 -0.01272 L -0.26371 0.0603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98" y="36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1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772816"/>
            <a:ext cx="7452816" cy="4353347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/>
              <a:t>Internetové </a:t>
            </a:r>
            <a:r>
              <a:rPr lang="cs-CZ" i="1" u="sng" dirty="0" smtClean="0"/>
              <a:t>odkazy:</a:t>
            </a:r>
          </a:p>
          <a:p>
            <a:r>
              <a:rPr lang="cs-CZ" dirty="0"/>
              <a:t>DORÉ, Gustav. </a:t>
            </a:r>
            <a:r>
              <a:rPr lang="cs-CZ" i="1" dirty="0"/>
              <a:t>wikpedia.cz</a:t>
            </a:r>
            <a:r>
              <a:rPr lang="cs-CZ" dirty="0"/>
              <a:t> [online]. [cit. 15.1.2014]. Dostupný na WWW: http://upload.wikimedia.org/wikipedia/commons/2/29/Gustave_dore_cendrillon4.JPG </a:t>
            </a:r>
            <a:r>
              <a:rPr lang="cs-CZ" dirty="0" smtClean="0"/>
              <a:t>(obr. 1)</a:t>
            </a:r>
          </a:p>
          <a:p>
            <a:r>
              <a:rPr lang="cs-CZ" dirty="0"/>
              <a:t>GIEL, Immanuel. </a:t>
            </a:r>
            <a:r>
              <a:rPr lang="cs-CZ" i="1" dirty="0"/>
              <a:t>wikipedia.cz</a:t>
            </a:r>
            <a:r>
              <a:rPr lang="cs-CZ" dirty="0"/>
              <a:t> [online]. [cit. 15.1.2014]. Dostupný na WWW: http://</a:t>
            </a:r>
            <a:r>
              <a:rPr lang="cs-CZ" dirty="0" smtClean="0"/>
              <a:t>upload.wikimedia.org/wikipedia/commons/2/22/Hansel_and_Gretel_and_witch_silhouettes (obr.2)</a:t>
            </a:r>
          </a:p>
          <a:p>
            <a:r>
              <a:rPr lang="cs-CZ" dirty="0"/>
              <a:t>HELLICH, Josef Vojtěch.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http://upload.wikimedia.org/wikipedia/commons/9/9f/Bozena_Nemcova_black.jpg </a:t>
            </a:r>
            <a:r>
              <a:rPr lang="cs-CZ" dirty="0" smtClean="0"/>
              <a:t> (obr. 3)</a:t>
            </a:r>
          </a:p>
          <a:p>
            <a:r>
              <a:rPr lang="cs-CZ" dirty="0"/>
              <a:t>KOZUCH.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http://upload.wikimedia.org/wikipedia/commons/9/98/Ratibo%C5%99ice_castle_main_building_back.JPG </a:t>
            </a:r>
            <a:r>
              <a:rPr lang="cs-CZ" dirty="0" smtClean="0"/>
              <a:t>(obr. 4)</a:t>
            </a:r>
          </a:p>
          <a:p>
            <a:r>
              <a:rPr lang="cs-CZ" dirty="0"/>
              <a:t>KARPAC. </a:t>
            </a:r>
            <a:r>
              <a:rPr lang="cs-CZ" i="1" dirty="0"/>
              <a:t>wikipedia.cz</a:t>
            </a:r>
            <a:r>
              <a:rPr lang="cs-CZ" dirty="0"/>
              <a:t> [online]. [cit. 14.1.2014]. Dostupný na WWW: http://upload.wikimedia.org/wikipedia/commons/3/3c/Ratiborice_-_Stare_belidlo.jpg </a:t>
            </a:r>
            <a:r>
              <a:rPr lang="cs-CZ" dirty="0" smtClean="0"/>
              <a:t>(obr. 5)</a:t>
            </a:r>
          </a:p>
          <a:p>
            <a:r>
              <a:rPr lang="cs-CZ" dirty="0"/>
              <a:t>BONIO.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http://upload.wikimedia.org/wikipedia/commons/0/0f/Ceska_Skalice-muzeum.jpg </a:t>
            </a:r>
            <a:r>
              <a:rPr lang="cs-CZ" dirty="0" smtClean="0"/>
              <a:t>(obr. 7)</a:t>
            </a:r>
          </a:p>
          <a:p>
            <a:r>
              <a:rPr lang="cs-CZ" dirty="0"/>
              <a:t>KARPAC. </a:t>
            </a:r>
            <a:r>
              <a:rPr lang="cs-CZ" i="1" dirty="0"/>
              <a:t>wikipedia.cz</a:t>
            </a:r>
            <a:r>
              <a:rPr lang="cs-CZ" dirty="0"/>
              <a:t> [online]. [cit. 16.1.2014]. Dostupný na WWW: http://upload.wikimedia.org/wikipedia/commons/e/e9/Ratiborice</a:t>
            </a:r>
            <a:r>
              <a:rPr lang="cs-CZ"/>
              <a:t>_-_</a:t>
            </a:r>
            <a:r>
              <a:rPr lang="cs-CZ" smtClean="0"/>
              <a:t>sluice.jpg (</a:t>
            </a:r>
            <a:r>
              <a:rPr lang="cs-CZ" dirty="0" smtClean="0"/>
              <a:t>obr. 6) </a:t>
            </a:r>
            <a:endParaRPr lang="cs-CZ" dirty="0"/>
          </a:p>
          <a:p>
            <a:endParaRPr lang="cs-CZ" dirty="0"/>
          </a:p>
          <a:p>
            <a:endParaRPr lang="cs-CZ" i="1" u="sng" dirty="0"/>
          </a:p>
          <a:p>
            <a:endParaRPr lang="cs-CZ" i="1" u="sng" dirty="0"/>
          </a:p>
          <a:p>
            <a:endParaRPr lang="cs-CZ" i="1" u="sng" dirty="0"/>
          </a:p>
          <a:p>
            <a:endParaRPr lang="cs-CZ" i="1" u="sng" dirty="0" smtClean="0"/>
          </a:p>
          <a:p>
            <a:endParaRPr lang="cs-CZ" i="1" u="sng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val="803203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3031</TotalTime>
  <Words>843</Words>
  <Application>Microsoft Office PowerPoint</Application>
  <PresentationFormat>Předvádění na obrazovce (4:3)</PresentationFormat>
  <Paragraphs>187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Poznej místo</vt:lpstr>
      <vt:lpstr>Poznej místo</vt:lpstr>
      <vt:lpstr>Poznej místo</vt:lpstr>
      <vt:lpstr>Poznej místo</vt:lpstr>
      <vt:lpstr>Zápis do sešitu</vt:lpstr>
      <vt:lpstr>Vyhledej význam slov z úryvku povídky Babička Boženy Němcové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372</cp:revision>
  <dcterms:created xsi:type="dcterms:W3CDTF">2013-05-10T12:01:16Z</dcterms:created>
  <dcterms:modified xsi:type="dcterms:W3CDTF">2014-01-16T22:17:29Z</dcterms:modified>
</cp:coreProperties>
</file>