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4" r:id="rId7"/>
    <p:sldId id="265" r:id="rId8"/>
    <p:sldId id="266" r:id="rId9"/>
    <p:sldId id="267" r:id="rId10"/>
    <p:sldId id="268" r:id="rId11"/>
    <p:sldId id="269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00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smtClean="0"/>
            <a:t>: </a:t>
          </a:r>
          <a:r>
            <a:rPr lang="cs-CZ" sz="2000" smtClean="0"/>
            <a:t>VYBRANÉ KAPITOLY Z CHEMIE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VY_32_INOVACE_VODÍK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     Ing. Minářová Pavlína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</a:t>
          </a:r>
          <a:r>
            <a:rPr lang="cs-CZ" b="1" smtClean="0"/>
            <a:t>: </a:t>
          </a:r>
          <a:r>
            <a:rPr lang="cs-CZ" b="1" smtClean="0"/>
            <a:t>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C8677FA2-FB44-455A-8143-8BC92CF07CE8}" type="presOf" srcId="{BA9EE107-A5FB-41C4-9EF1-1CC153B68B3F}" destId="{9C0CD981-713F-47B3-AE2F-2963F2684A6F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F018DA26-FE7D-4364-9F62-B3F576130821}" type="presOf" srcId="{8D78E2D7-18A7-41DD-9962-57B3FE2BEBDD}" destId="{A1781B13-DE10-4169-ABDE-0384026A6B34}" srcOrd="0" destOrd="0" presId="urn:microsoft.com/office/officeart/2008/layout/VerticalCurvedList"/>
    <dgm:cxn modelId="{E730BF23-D450-4725-BC75-3961FA3BEC9A}" type="presOf" srcId="{F3C4A836-23AC-4E41-B6D6-51221E7E6743}" destId="{EF104B90-7E69-4918-A202-E6F91FC6E413}" srcOrd="0" destOrd="0" presId="urn:microsoft.com/office/officeart/2008/layout/VerticalCurvedList"/>
    <dgm:cxn modelId="{AC63853E-BC1E-43D0-B9F6-B8F5E12C8BE6}" type="presOf" srcId="{E392F34A-E55D-43D5-AEDD-49027298B816}" destId="{7DCEBD2C-792F-484E-9C96-926E03F540ED}" srcOrd="0" destOrd="0" presId="urn:microsoft.com/office/officeart/2008/layout/VerticalCurvedList"/>
    <dgm:cxn modelId="{A3A57A06-681E-4056-BED9-37E7EF282D4D}" type="presOf" srcId="{60B5D622-D348-4384-9EFA-863CA4F7B7A3}" destId="{CAE44C5F-81A1-4D30-8D3F-2E663ECAC700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B7E63D5E-776C-4FF2-AA39-5BCFFD1218CD}" type="presOf" srcId="{3061F91D-8548-4FCB-A021-DD835A272F0F}" destId="{88F378EC-C3F8-47CD-AEFF-49BA634320F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65D6243D-9AEA-4AAD-8E31-DF5789C1E476}" type="presOf" srcId="{A6F0E638-0CDE-4E1F-BB57-10C18463C623}" destId="{7DCEBD2C-792F-484E-9C96-926E03F540ED}" srcOrd="0" destOrd="1" presId="urn:microsoft.com/office/officeart/2008/layout/VerticalCurvedList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B0C2BCBD-BDFC-4122-84AA-8F1B2CA604BE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BFF631-89B4-4904-AD75-763221D738A9}" type="presParOf" srcId="{9C0CD981-713F-47B3-AE2F-2963F2684A6F}" destId="{96773A7D-3367-4F53-A2D2-EA5770AFFDB3}" srcOrd="0" destOrd="0" presId="urn:microsoft.com/office/officeart/2008/layout/VerticalCurvedList"/>
    <dgm:cxn modelId="{CDEE1A6F-9DFA-43FD-9B13-DABECBEE1036}" type="presParOf" srcId="{96773A7D-3367-4F53-A2D2-EA5770AFFDB3}" destId="{F31B7103-6E88-4DB9-9888-CB9E0B3FEEF8}" srcOrd="0" destOrd="0" presId="urn:microsoft.com/office/officeart/2008/layout/VerticalCurvedList"/>
    <dgm:cxn modelId="{C4F7A62A-5E5E-4611-B001-8337BA87A5D1}" type="presParOf" srcId="{F31B7103-6E88-4DB9-9888-CB9E0B3FEEF8}" destId="{F7A92DE4-3445-4B9B-AF3D-F2DA6F69C25D}" srcOrd="0" destOrd="0" presId="urn:microsoft.com/office/officeart/2008/layout/VerticalCurvedList"/>
    <dgm:cxn modelId="{10A17E29-71FA-4B7F-B218-F2E7207C6DB3}" type="presParOf" srcId="{F31B7103-6E88-4DB9-9888-CB9E0B3FEEF8}" destId="{EF104B90-7E69-4918-A202-E6F91FC6E413}" srcOrd="1" destOrd="0" presId="urn:microsoft.com/office/officeart/2008/layout/VerticalCurvedList"/>
    <dgm:cxn modelId="{9D3F70CE-AADF-47C6-9FD1-AE63B58B7D88}" type="presParOf" srcId="{F31B7103-6E88-4DB9-9888-CB9E0B3FEEF8}" destId="{F5A5022A-2B1C-4F3B-B289-BC099E9CE92F}" srcOrd="2" destOrd="0" presId="urn:microsoft.com/office/officeart/2008/layout/VerticalCurvedList"/>
    <dgm:cxn modelId="{5040025C-79FE-408A-8651-302E266F6E6A}" type="presParOf" srcId="{F31B7103-6E88-4DB9-9888-CB9E0B3FEEF8}" destId="{F16BA6F4-95DE-4E28-BF94-6459A70C4A6D}" srcOrd="3" destOrd="0" presId="urn:microsoft.com/office/officeart/2008/layout/VerticalCurvedList"/>
    <dgm:cxn modelId="{45F9C1C9-804C-4728-BC35-9D3D38DB4A1E}" type="presParOf" srcId="{96773A7D-3367-4F53-A2D2-EA5770AFFDB3}" destId="{F036299F-AF4D-4DAF-ABF5-87E8CC3FEF1B}" srcOrd="1" destOrd="0" presId="urn:microsoft.com/office/officeart/2008/layout/VerticalCurvedList"/>
    <dgm:cxn modelId="{7B404D46-250F-4E11-89AD-1EB9CFA761EF}" type="presParOf" srcId="{96773A7D-3367-4F53-A2D2-EA5770AFFDB3}" destId="{40B95986-31F6-48A6-A8D8-D04AC3BEDA92}" srcOrd="2" destOrd="0" presId="urn:microsoft.com/office/officeart/2008/layout/VerticalCurvedList"/>
    <dgm:cxn modelId="{889392F1-2034-4BF2-8671-53C05BF915FD}" type="presParOf" srcId="{40B95986-31F6-48A6-A8D8-D04AC3BEDA92}" destId="{112F553D-60C2-4CC4-948D-0369F51C4DB0}" srcOrd="0" destOrd="0" presId="urn:microsoft.com/office/officeart/2008/layout/VerticalCurvedList"/>
    <dgm:cxn modelId="{CE2E4A24-0795-4617-8B36-15FC6374DB29}" type="presParOf" srcId="{96773A7D-3367-4F53-A2D2-EA5770AFFDB3}" destId="{A1781B13-DE10-4169-ABDE-0384026A6B34}" srcOrd="3" destOrd="0" presId="urn:microsoft.com/office/officeart/2008/layout/VerticalCurvedList"/>
    <dgm:cxn modelId="{0192CB00-0018-42E6-A14F-AAD9D23D8B78}" type="presParOf" srcId="{96773A7D-3367-4F53-A2D2-EA5770AFFDB3}" destId="{65CD74A9-3E7B-49D7-95DD-EB8B72D6CA84}" srcOrd="4" destOrd="0" presId="urn:microsoft.com/office/officeart/2008/layout/VerticalCurvedList"/>
    <dgm:cxn modelId="{80C726B1-DA44-49AA-9EF4-F2D891ACAA1B}" type="presParOf" srcId="{65CD74A9-3E7B-49D7-95DD-EB8B72D6CA84}" destId="{2741B69B-255D-4143-BECE-5BD9035A4FC6}" srcOrd="0" destOrd="0" presId="urn:microsoft.com/office/officeart/2008/layout/VerticalCurvedList"/>
    <dgm:cxn modelId="{68032C55-165A-492A-8961-FD1DE64C422E}" type="presParOf" srcId="{96773A7D-3367-4F53-A2D2-EA5770AFFDB3}" destId="{7DCEBD2C-792F-484E-9C96-926E03F540ED}" srcOrd="5" destOrd="0" presId="urn:microsoft.com/office/officeart/2008/layout/VerticalCurvedList"/>
    <dgm:cxn modelId="{390F5220-1F29-4132-BEED-B8BF6A734F70}" type="presParOf" srcId="{96773A7D-3367-4F53-A2D2-EA5770AFFDB3}" destId="{8E391AE5-35EA-4A7F-ACFF-6E662A0BD046}" srcOrd="6" destOrd="0" presId="urn:microsoft.com/office/officeart/2008/layout/VerticalCurvedList"/>
    <dgm:cxn modelId="{E68DC4D8-12E2-4292-9432-5330626E09DD}" type="presParOf" srcId="{8E391AE5-35EA-4A7F-ACFF-6E662A0BD046}" destId="{EB133F34-59A3-4639-B813-3EF5396EC28B}" srcOrd="0" destOrd="0" presId="urn:microsoft.com/office/officeart/2008/layout/VerticalCurvedList"/>
    <dgm:cxn modelId="{627DAD96-BB32-415B-BF70-D642ADD7A438}" type="presParOf" srcId="{96773A7D-3367-4F53-A2D2-EA5770AFFDB3}" destId="{88F378EC-C3F8-47CD-AEFF-49BA634320FB}" srcOrd="7" destOrd="0" presId="urn:microsoft.com/office/officeart/2008/layout/VerticalCurvedList"/>
    <dgm:cxn modelId="{90DD60BB-69DA-4B28-8BD6-65181E54C11C}" type="presParOf" srcId="{96773A7D-3367-4F53-A2D2-EA5770AFFDB3}" destId="{0C1D6B2A-9239-4220-B9D4-EF24FF044C0E}" srcOrd="8" destOrd="0" presId="urn:microsoft.com/office/officeart/2008/layout/VerticalCurvedList"/>
    <dgm:cxn modelId="{F88CFA40-5C66-4EAA-93B8-2AAC1ED2616B}" type="presParOf" srcId="{0C1D6B2A-9239-4220-B9D4-EF24FF044C0E}" destId="{A6FEC19F-0F90-4EC7-BB21-E0ADFEFFA617}" srcOrd="0" destOrd="0" presId="urn:microsoft.com/office/officeart/2008/layout/VerticalCurvedList"/>
    <dgm:cxn modelId="{BD11227D-CCA2-4A41-9BA0-5EF08CDE270A}" type="presParOf" srcId="{96773A7D-3367-4F53-A2D2-EA5770AFFDB3}" destId="{CAE44C5F-81A1-4D30-8D3F-2E663ECAC700}" srcOrd="9" destOrd="0" presId="urn:microsoft.com/office/officeart/2008/layout/VerticalCurvedList"/>
    <dgm:cxn modelId="{1F98ABFD-BA22-4643-A92D-ABDAE22B7947}" type="presParOf" srcId="{96773A7D-3367-4F53-A2D2-EA5770AFFDB3}" destId="{053E2699-E7D5-4B6C-A824-2ED732C32228}" srcOrd="10" destOrd="0" presId="urn:microsoft.com/office/officeart/2008/layout/VerticalCurvedList"/>
    <dgm:cxn modelId="{74920766-8CF6-49DA-8A8A-7C9A52E62A0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     Ing. Minářová Pavlína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</a:t>
          </a:r>
          <a:r>
            <a:rPr lang="cs-CZ" sz="2000" b="1" kern="1200" smtClean="0"/>
            <a:t>: </a:t>
          </a:r>
          <a:r>
            <a:rPr lang="cs-CZ" sz="2000" b="1" kern="1200" smtClean="0"/>
            <a:t>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</a:t>
          </a:r>
          <a:r>
            <a:rPr lang="cs-CZ" sz="2000" b="1" kern="1200" smtClean="0"/>
            <a:t>: </a:t>
          </a:r>
          <a:r>
            <a:rPr lang="cs-CZ" sz="2000" kern="1200" smtClean="0"/>
            <a:t>VYBRANÉ KAPITOLY Z CHEMIE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VY_32_INOVACE_VODÍK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hyperlink" Target="http://www.youtube.com/watch?v=p-pd2oi7YCU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799" y="1743021"/>
            <a:ext cx="7772400" cy="1031428"/>
          </a:xfrm>
        </p:spPr>
        <p:txBody>
          <a:bodyPr>
            <a:normAutofit/>
          </a:bodyPr>
          <a:lstStyle/>
          <a:p>
            <a:r>
              <a:rPr lang="cs-CZ" sz="2800" dirty="0"/>
              <a:t>Základní škola a Mateřská škola Bílá Třemešná, okres Trutnov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599" y="2780928"/>
            <a:ext cx="6400800" cy="1473200"/>
          </a:xfrm>
        </p:spPr>
        <p:txBody>
          <a:bodyPr/>
          <a:lstStyle/>
          <a:p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  <a:p>
            <a:endParaRPr lang="cs-CZ" dirty="0"/>
          </a:p>
        </p:txBody>
      </p:sp>
      <p:pic>
        <p:nvPicPr>
          <p:cNvPr id="4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293508498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46134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  <a:defRPr/>
            </a:pPr>
            <a:r>
              <a:rPr lang="cs-CZ" dirty="0">
                <a:cs typeface="Calibri" pitchFamily="34" charset="0"/>
              </a:rPr>
              <a:t>předmět: chemie</a:t>
            </a:r>
          </a:p>
          <a:p>
            <a:pPr>
              <a:buNone/>
              <a:defRPr/>
            </a:pPr>
            <a:r>
              <a:rPr lang="cs-CZ" dirty="0">
                <a:cs typeface="Calibri" pitchFamily="34" charset="0"/>
              </a:rPr>
              <a:t>věková skupina: </a:t>
            </a:r>
            <a:r>
              <a:rPr lang="cs-CZ" dirty="0" smtClean="0">
                <a:cs typeface="Calibri" pitchFamily="34" charset="0"/>
              </a:rPr>
              <a:t>8.třída</a:t>
            </a:r>
            <a:endParaRPr lang="cs-CZ" dirty="0">
              <a:cs typeface="Calibri" pitchFamily="34" charset="0"/>
            </a:endParaRPr>
          </a:p>
          <a:p>
            <a:pPr marL="0" indent="0">
              <a:buNone/>
              <a:defRPr/>
            </a:pPr>
            <a:r>
              <a:rPr lang="cs-CZ" dirty="0">
                <a:cs typeface="Calibri" pitchFamily="34" charset="0"/>
              </a:rPr>
              <a:t>Materiál je určen k interaktivní výuce</a:t>
            </a:r>
            <a:r>
              <a:rPr lang="cs-CZ" dirty="0" smtClean="0">
                <a:cs typeface="Calibri" pitchFamily="34" charset="0"/>
              </a:rPr>
              <a:t>. </a:t>
            </a:r>
            <a:r>
              <a:rPr lang="cs-CZ" dirty="0" smtClean="0"/>
              <a:t>Úvodní prezentace </a:t>
            </a:r>
            <a:r>
              <a:rPr lang="cs-CZ" dirty="0"/>
              <a:t>může sloužit jako </a:t>
            </a:r>
            <a:r>
              <a:rPr lang="cs-CZ" dirty="0" smtClean="0"/>
              <a:t>výkladové nebo </a:t>
            </a:r>
            <a:r>
              <a:rPr lang="cs-CZ" dirty="0"/>
              <a:t>opakovací  </a:t>
            </a:r>
            <a:r>
              <a:rPr lang="cs-CZ" dirty="0" smtClean="0"/>
              <a:t>učivo.</a:t>
            </a:r>
            <a:r>
              <a:rPr lang="cs-CZ" dirty="0" smtClean="0">
                <a:cs typeface="Calibri" pitchFamily="34" charset="0"/>
              </a:rPr>
              <a:t> Na snímku 7 je ke shlédnutí video s přípravou vodíku. Žáci </a:t>
            </a:r>
            <a:r>
              <a:rPr lang="cs-CZ" dirty="0">
                <a:cs typeface="Calibri" pitchFamily="34" charset="0"/>
              </a:rPr>
              <a:t>inovativním způsobem vyhledávají a zpracovávají informace pomocí internetu, interaktivní tabule a </a:t>
            </a:r>
            <a:r>
              <a:rPr lang="cs-CZ" dirty="0" err="1">
                <a:cs typeface="Calibri" pitchFamily="34" charset="0"/>
              </a:rPr>
              <a:t>powerpointové</a:t>
            </a:r>
            <a:r>
              <a:rPr lang="cs-CZ" dirty="0">
                <a:cs typeface="Calibri" pitchFamily="34" charset="0"/>
              </a:rPr>
              <a:t> </a:t>
            </a:r>
            <a:r>
              <a:rPr lang="cs-CZ" dirty="0" smtClean="0">
                <a:cs typeface="Calibri" pitchFamily="34" charset="0"/>
              </a:rPr>
              <a:t>prezentace a doplňují odpovědi    na snímcích  8 - 10.   </a:t>
            </a:r>
            <a:endParaRPr lang="cs-CZ" dirty="0">
              <a:cs typeface="Calibri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67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03848" y="620688"/>
            <a:ext cx="21130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Vodík</a:t>
            </a:r>
            <a:endParaRPr lang="cs-CZ" sz="5400" b="1" cap="all" dirty="0">
              <a:ln w="0"/>
              <a:solidFill>
                <a:schemeClr val="accent4">
                  <a:lumMod val="60000"/>
                  <a:lumOff val="40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39552" y="2060848"/>
            <a:ext cx="2448272" cy="172819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Bezbarvý plyn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419872" y="2071045"/>
            <a:ext cx="2448272" cy="172819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 chuti a zápachu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228184" y="2060848"/>
            <a:ext cx="2448272" cy="172819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Lehčí než vzduch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39552" y="4437112"/>
            <a:ext cx="2448272" cy="172819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směsi se vzduchem exploduje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302571" y="4437112"/>
            <a:ext cx="2448272" cy="172819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Dvouatomové molekuly H2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Majda\AppData\Local\Microsoft\Windows\Temporary Internet Files\Content.IE5\QO290GXZ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29344"/>
            <a:ext cx="2522659" cy="2078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jda\AppData\Local\Microsoft\Windows\Temporary Internet Files\Content.IE5\1C20D7SS\MC90043756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2608" y="4437113"/>
            <a:ext cx="2702799" cy="1665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8165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8170" y="543178"/>
            <a:ext cx="21130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vodík</a:t>
            </a:r>
            <a:endParaRPr lang="cs-CZ" sz="5400" b="1" cap="all" spc="0" dirty="0">
              <a:ln w="0"/>
              <a:solidFill>
                <a:schemeClr val="accent4">
                  <a:lumMod val="60000"/>
                  <a:lumOff val="40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15144" y="4188063"/>
            <a:ext cx="3024336" cy="223224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Zemi je pak třetí nejrozšířenější prvek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399584" y="3011295"/>
            <a:ext cx="3744416" cy="366402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atmosféře se vyskytuje ve velmi malém množství. Jeho molekuly jsou příliš lehké a rychlé. Zemská gravitace je nedokáže udržet, a unikají do vesmíru.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Majda\AppData\Local\Microsoft\Windows\Temporary Internet Files\Content.IE5\JID3GU85\MC90044043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933056"/>
            <a:ext cx="2908920" cy="2742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 7"/>
          <p:cNvSpPr/>
          <p:nvPr/>
        </p:nvSpPr>
        <p:spPr>
          <a:xfrm>
            <a:off x="467544" y="1916832"/>
            <a:ext cx="2871936" cy="172819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Nejrozšířenější prvek vesmíru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 descr="C:\Users\Majda\AppData\Local\Microsoft\Windows\Temporary Internet Files\Content.IE5\1C20D7SS\MC9000372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6849" y="1840913"/>
            <a:ext cx="1828800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jda\AppData\Local\Microsoft\Windows\Temporary Internet Files\Content.IE5\RK60U5RP\MC900438714[1]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8933" l="267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9201" y="-1635"/>
            <a:ext cx="457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1834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1918"/>
            <a:ext cx="9144000" cy="695677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20700" y="2780928"/>
            <a:ext cx="8229600" cy="1252728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Také naše Slunce je tvořeno převážně vodíkem!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AutoShape 2" descr="slunce_velke.jpg (1024×1024)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4" descr="http://aldebaran.cz/astrofyzika/sunsystem/images/slunce/slunce_velke.jpg"/>
          <p:cNvSpPr>
            <a:spLocks noChangeAspect="1" noChangeArrowheads="1"/>
          </p:cNvSpPr>
          <p:nvPr/>
        </p:nvSpPr>
        <p:spPr bwMode="auto">
          <a:xfrm>
            <a:off x="215900" y="158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174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98985" y="548680"/>
            <a:ext cx="28985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solidFill>
                  <a:schemeClr val="accent5">
                    <a:lumMod val="75000"/>
                  </a:schemeClr>
                </a:solidFill>
                <a:effectLst>
                  <a:reflection blurRad="12700" stA="50000" endPos="50000" dist="5000" dir="5400000" sy="-100000" rotWithShape="0"/>
                </a:effectLst>
              </a:rPr>
              <a:t>hydridy</a:t>
            </a:r>
            <a:endParaRPr lang="cs-CZ" sz="5400" b="1" cap="all" spc="0" dirty="0">
              <a:ln w="0"/>
              <a:solidFill>
                <a:schemeClr val="accent5">
                  <a:lumMod val="75000"/>
                </a:schemeClr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95536" y="2060848"/>
            <a:ext cx="8496944" cy="108012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dvouprvkové sloučeniny vodíku s jinými prvky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92130" y="3356992"/>
            <a:ext cx="820891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/>
              <a:t>2H</a:t>
            </a:r>
            <a:r>
              <a:rPr lang="cs-CZ" sz="2800" b="1" dirty="0"/>
              <a:t>2</a:t>
            </a:r>
            <a:r>
              <a:rPr lang="cs-CZ" sz="4800" b="1" dirty="0"/>
              <a:t>     +     O</a:t>
            </a:r>
            <a:r>
              <a:rPr lang="cs-CZ" sz="2800" b="1" dirty="0"/>
              <a:t>2</a:t>
            </a:r>
            <a:r>
              <a:rPr lang="cs-CZ" sz="4800" b="1" dirty="0"/>
              <a:t>                 2H</a:t>
            </a:r>
            <a:r>
              <a:rPr lang="cs-CZ" sz="2800" b="1" dirty="0"/>
              <a:t>2</a:t>
            </a:r>
            <a:r>
              <a:rPr lang="cs-CZ" sz="4800" b="1" dirty="0"/>
              <a:t>O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3995936" y="3772490"/>
            <a:ext cx="201622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Zaoblený obdélník 8"/>
          <p:cNvSpPr/>
          <p:nvPr/>
        </p:nvSpPr>
        <p:spPr>
          <a:xfrm>
            <a:off x="395536" y="4653136"/>
            <a:ext cx="8496944" cy="2016224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VÝROBA</a:t>
            </a:r>
          </a:p>
          <a:p>
            <a:pPr marL="285750" indent="-285750" algn="ctr">
              <a:buFont typeface="Arial" pitchFamily="34" charset="0"/>
              <a:buChar char="•"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lektrolýza vody (působení stejnosměrného el.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roudu) 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32092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hlinkClick r:id="rId2"/>
              </a:rPr>
              <a:t>VIDEO ZDE!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Podívejte se na přípravu vodíku.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9" name="Picture 3" descr="C:\Users\Majda\AppData\Local\Microsoft\Windows\Temporary Internet Files\Content.IE5\A6R21DVB\MC900439851[2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683632"/>
            <a:ext cx="3698329" cy="2953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8748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Víte, při výrobě čeho byl vodík zneužit?</a:t>
            </a:r>
            <a:endParaRPr lang="cs-CZ" dirty="0"/>
          </a:p>
        </p:txBody>
      </p:sp>
      <p:pic>
        <p:nvPicPr>
          <p:cNvPr id="5122" name="Picture 2" descr="C:\Users\Majda\AppData\Local\Microsoft\Windows\Temporary Internet Files\Content.IE5\QO290GXZ\MC9002543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00808"/>
            <a:ext cx="3901016" cy="436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27984" y="2852936"/>
            <a:ext cx="446449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výrobě tzv. vodíkové bomby, která patří mezi zbraně hromadného ničení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2628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Jakou barvu mají lahve, ve kterých se vodík přepravuje?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83439" y="2967335"/>
            <a:ext cx="36808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</a:rPr>
              <a:t>Červenou.</a:t>
            </a:r>
            <a:endParaRPr lang="cs-CZ" sz="5400" b="1" cap="all" spc="0" dirty="0">
              <a:ln w="0"/>
              <a:solidFill>
                <a:srgbClr val="FF000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6147" name="Picture 3" descr="C:\Users\Majda\AppData\Local\Microsoft\Windows\Temporary Internet Files\Content.IE5\9TK3O93K\MC90043248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496908"/>
            <a:ext cx="3637384" cy="2168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2842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564904"/>
            <a:ext cx="8496943" cy="3960440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 V periodické tabulce prvků vyhledej informace o vodíku: značka 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…, protonové </a:t>
            </a:r>
            <a:r>
              <a:rPr lang="cs-CZ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číslo:……………, počet elektronů:……………., počet protonů:…………,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latinský název:……..…………………,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počet valenčních elektronů:……………</a:t>
            </a:r>
          </a:p>
          <a:p>
            <a:r>
              <a:rPr lang="cs-CZ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 Proč se vodíkem už neplní vzducholodě?</a:t>
            </a:r>
          </a:p>
          <a:p>
            <a:r>
              <a:rPr lang="cs-CZ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3) Vyjmenuj nejdůležitější vlastnosti vodíku:</a:t>
            </a:r>
          </a:p>
          <a:p>
            <a:r>
              <a:rPr lang="cs-CZ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4) Vodík tvoří tyto významné sloučeniny: </a:t>
            </a:r>
          </a:p>
          <a:p>
            <a:r>
              <a:rPr lang="cs-CZ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5) K čemu se vodík používá?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správné odpovědi</a:t>
            </a:r>
            <a:endParaRPr lang="cs-CZ" dirty="0"/>
          </a:p>
        </p:txBody>
      </p:sp>
      <p:pic>
        <p:nvPicPr>
          <p:cNvPr id="7170" name="Picture 2" descr="C:\Users\Majda\AppData\Local\Microsoft\Windows\Temporary Internet Files\Content.IE5\DRKQYO2S\MC90043801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874735"/>
            <a:ext cx="2605650" cy="2506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9194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348880"/>
            <a:ext cx="8568951" cy="4104456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 H, 1, 1, 1, Hydrogenium, 1.</a:t>
            </a:r>
          </a:p>
          <a:p>
            <a:r>
              <a:rPr lang="cs-CZ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 Protože ve směsi se vzduchem tvoří výbušnou směs.</a:t>
            </a:r>
          </a:p>
          <a:p>
            <a:r>
              <a:rPr lang="cs-CZ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3) Je to bezbarvý plyn, bez zápachu, hořlavý, se vzduchem tvoří výbušnou směs, má ze všech prvků nejmenší hustotu (14x lehčí než vzduch), vytváří dvouatomové molekuly H</a:t>
            </a:r>
            <a:r>
              <a:rPr lang="cs-CZ" baseline="-250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</a:t>
            </a:r>
          </a:p>
          <a:p>
            <a:r>
              <a:rPr lang="cs-CZ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4) Významné sloučeniny: voda, peroxid vodíku, amoniak.</a:t>
            </a:r>
          </a:p>
          <a:p>
            <a:r>
              <a:rPr lang="cs-CZ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5) Výroba amoniaku, syntetického kaučuku, ke ztužování pokrmových tuků, ke svařování a řezání kovů (autogen), pohon raketových motorů.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pic>
        <p:nvPicPr>
          <p:cNvPr id="8194" name="Picture 2" descr="C:\Users\Majda\AppData\Local\Microsoft\Windows\Temporary Internet Files\Content.IE5\A6R21DVB\MC90043439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196752"/>
            <a:ext cx="253088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5014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u="sng" dirty="0"/>
              <a:t>Použitá literatura:</a:t>
            </a:r>
          </a:p>
          <a:p>
            <a:pPr marL="0" indent="0">
              <a:buNone/>
            </a:pPr>
            <a:r>
              <a:rPr lang="cs-CZ" dirty="0"/>
              <a:t>ŠKODA, Jiří; DOULÍK, Pavel. </a:t>
            </a:r>
            <a:r>
              <a:rPr lang="cs-CZ" i="1" dirty="0"/>
              <a:t>Chemie 8 učebnice pro základní školy a víceletá gymnázia</a:t>
            </a:r>
            <a:r>
              <a:rPr lang="cs-CZ" dirty="0"/>
              <a:t>. Plzeň: Fraus, 2006, ISBN 80-7238-442-2.</a:t>
            </a:r>
          </a:p>
          <a:p>
            <a:pPr marL="0" indent="0">
              <a:buNone/>
            </a:pPr>
            <a:r>
              <a:rPr lang="cs-CZ" dirty="0"/>
              <a:t>ŠKODA, Jiří; DOULÍK, Pavel. </a:t>
            </a:r>
            <a:r>
              <a:rPr lang="cs-CZ" i="1" dirty="0"/>
              <a:t>Chemie 8 pracovní sešit pro základní školy a víceletá gymnázia</a:t>
            </a:r>
            <a:r>
              <a:rPr lang="cs-CZ" dirty="0"/>
              <a:t>. Plzeň: Fraus, 2006, ISBN 80-7238-442-2.</a:t>
            </a:r>
          </a:p>
          <a:p>
            <a:r>
              <a:rPr lang="cs-CZ" b="1" u="sng" dirty="0"/>
              <a:t>Internetové zdroje: </a:t>
            </a:r>
            <a:endParaRPr lang="cs-CZ" b="1" u="sng" dirty="0" smtClean="0"/>
          </a:p>
          <a:p>
            <a:r>
              <a:rPr lang="cs-CZ" dirty="0"/>
              <a:t>AUTOR NEUVEDEN. </a:t>
            </a:r>
            <a:r>
              <a:rPr lang="cs-CZ" i="1" dirty="0"/>
              <a:t>ALDEBARAN</a:t>
            </a:r>
            <a:r>
              <a:rPr lang="cs-CZ" dirty="0"/>
              <a:t> [online]. [cit. 14.11.2013]. Dostupný na WWW: http://</a:t>
            </a:r>
            <a:r>
              <a:rPr lang="cs-CZ" dirty="0" smtClean="0"/>
              <a:t>aldebaran.cz/astrofyzika/sunsystem/images/slunce/slunce_velke.jpg</a:t>
            </a:r>
            <a:endParaRPr lang="cs-CZ" b="1" u="sng" dirty="0"/>
          </a:p>
          <a:p>
            <a:r>
              <a:rPr lang="cs-CZ" b="1" u="sng" dirty="0"/>
              <a:t>Jiné zdroje:</a:t>
            </a:r>
          </a:p>
          <a:p>
            <a:pPr marL="0" indent="0">
              <a:buNone/>
            </a:pPr>
            <a:r>
              <a:rPr lang="cs-CZ" dirty="0">
                <a:solidFill>
                  <a:srgbClr val="073E87"/>
                </a:solidFill>
              </a:rPr>
              <a:t>Microsoft Office – otevřená galerie klipart.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7844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1002</TotalTime>
  <Words>408</Words>
  <Application>Microsoft Office PowerPoint</Application>
  <PresentationFormat>Předvádění na obrazovce (4:3)</PresentationFormat>
  <Paragraphs>55</Paragraphs>
  <Slides>12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Také naše Slunce je tvořeno převážně vodíkem!</vt:lpstr>
      <vt:lpstr>Prezentace aplikace PowerPoint</vt:lpstr>
      <vt:lpstr>Podívejte se na přípravu vodíku.</vt:lpstr>
      <vt:lpstr>Víte, při výrobě čeho byl vodík zneužit?</vt:lpstr>
      <vt:lpstr>Jakou barvu mají lahve, ve kterých se vodík přepravuje?</vt:lpstr>
      <vt:lpstr>Doplňte správné odpovědi</vt:lpstr>
      <vt:lpstr>Správné odpovědi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Mája</dc:creator>
  <cp:lastModifiedBy>Pavlína Minářová</cp:lastModifiedBy>
  <cp:revision>165</cp:revision>
  <dcterms:created xsi:type="dcterms:W3CDTF">2013-09-30T11:29:36Z</dcterms:created>
  <dcterms:modified xsi:type="dcterms:W3CDTF">2014-01-17T07:57:09Z</dcterms:modified>
</cp:coreProperties>
</file>