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9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VY_32_INOVACE_CHEMICKÉ REAKCE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1BA6A592-52B2-4DD3-BB0C-4D33C0ED42E7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DB93878-97C9-4B06-9229-59C0F597F40F}" type="presOf" srcId="{8D78E2D7-18A7-41DD-9962-57B3FE2BEBDD}" destId="{A1781B13-DE10-4169-ABDE-0384026A6B34}" srcOrd="0" destOrd="0" presId="urn:microsoft.com/office/officeart/2008/layout/VerticalCurvedList"/>
    <dgm:cxn modelId="{DD05A97C-CBF1-4B48-84D7-C1AE494B1F84}" type="presOf" srcId="{E392F34A-E55D-43D5-AEDD-49027298B816}" destId="{7DCEBD2C-792F-484E-9C96-926E03F540ED}" srcOrd="0" destOrd="0" presId="urn:microsoft.com/office/officeart/2008/layout/VerticalCurvedList"/>
    <dgm:cxn modelId="{A421F9EB-914C-4574-A939-B047D002C0D0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AFC4BF2C-5130-4075-B33A-A8CB74583CDD}" type="presOf" srcId="{A83A7CFB-B411-4357-9641-4A8443F73655}" destId="{F036299F-AF4D-4DAF-ABF5-87E8CC3FEF1B}" srcOrd="0" destOrd="0" presId="urn:microsoft.com/office/officeart/2008/layout/VerticalCurvedList"/>
    <dgm:cxn modelId="{6879D4F9-ECB0-4CE7-8FAE-CDD8B569F9AD}" type="presOf" srcId="{60B5D622-D348-4384-9EFA-863CA4F7B7A3}" destId="{CAE44C5F-81A1-4D30-8D3F-2E663ECAC700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D6D4BDCF-97DA-4612-AE20-26D058A40881}" type="presOf" srcId="{F3C4A836-23AC-4E41-B6D6-51221E7E6743}" destId="{EF104B90-7E69-4918-A202-E6F91FC6E413}" srcOrd="0" destOrd="0" presId="urn:microsoft.com/office/officeart/2008/layout/VerticalCurvedList"/>
    <dgm:cxn modelId="{A298E774-E63D-4BC1-98A6-5DAA4E9343DB}" type="presOf" srcId="{3061F91D-8548-4FCB-A021-DD835A272F0F}" destId="{88F378EC-C3F8-47CD-AEFF-49BA634320F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ECC003E-A5B6-4C0D-BD2D-CC7DA4D28C83}" type="presParOf" srcId="{9C0CD981-713F-47B3-AE2F-2963F2684A6F}" destId="{96773A7D-3367-4F53-A2D2-EA5770AFFDB3}" srcOrd="0" destOrd="0" presId="urn:microsoft.com/office/officeart/2008/layout/VerticalCurvedList"/>
    <dgm:cxn modelId="{5C3E4CB0-49BF-497E-A606-F154466D4D7C}" type="presParOf" srcId="{96773A7D-3367-4F53-A2D2-EA5770AFFDB3}" destId="{F31B7103-6E88-4DB9-9888-CB9E0B3FEEF8}" srcOrd="0" destOrd="0" presId="urn:microsoft.com/office/officeart/2008/layout/VerticalCurvedList"/>
    <dgm:cxn modelId="{9E9FD55E-DB67-459A-96D5-EADA207C1008}" type="presParOf" srcId="{F31B7103-6E88-4DB9-9888-CB9E0B3FEEF8}" destId="{F7A92DE4-3445-4B9B-AF3D-F2DA6F69C25D}" srcOrd="0" destOrd="0" presId="urn:microsoft.com/office/officeart/2008/layout/VerticalCurvedList"/>
    <dgm:cxn modelId="{2F9E6C67-3D35-4449-925E-BA6C0CBE4856}" type="presParOf" srcId="{F31B7103-6E88-4DB9-9888-CB9E0B3FEEF8}" destId="{EF104B90-7E69-4918-A202-E6F91FC6E413}" srcOrd="1" destOrd="0" presId="urn:microsoft.com/office/officeart/2008/layout/VerticalCurvedList"/>
    <dgm:cxn modelId="{5FF75670-2687-404C-B904-7051B9CC308A}" type="presParOf" srcId="{F31B7103-6E88-4DB9-9888-CB9E0B3FEEF8}" destId="{F5A5022A-2B1C-4F3B-B289-BC099E9CE92F}" srcOrd="2" destOrd="0" presId="urn:microsoft.com/office/officeart/2008/layout/VerticalCurvedList"/>
    <dgm:cxn modelId="{A5112C13-9E09-48FE-8185-39EDBB1248D3}" type="presParOf" srcId="{F31B7103-6E88-4DB9-9888-CB9E0B3FEEF8}" destId="{F16BA6F4-95DE-4E28-BF94-6459A70C4A6D}" srcOrd="3" destOrd="0" presId="urn:microsoft.com/office/officeart/2008/layout/VerticalCurvedList"/>
    <dgm:cxn modelId="{48E9E216-1272-4231-8473-9B901CF7905D}" type="presParOf" srcId="{96773A7D-3367-4F53-A2D2-EA5770AFFDB3}" destId="{F036299F-AF4D-4DAF-ABF5-87E8CC3FEF1B}" srcOrd="1" destOrd="0" presId="urn:microsoft.com/office/officeart/2008/layout/VerticalCurvedList"/>
    <dgm:cxn modelId="{1792B5D5-B21B-4759-830B-8760C1AA5F5E}" type="presParOf" srcId="{96773A7D-3367-4F53-A2D2-EA5770AFFDB3}" destId="{40B95986-31F6-48A6-A8D8-D04AC3BEDA92}" srcOrd="2" destOrd="0" presId="urn:microsoft.com/office/officeart/2008/layout/VerticalCurvedList"/>
    <dgm:cxn modelId="{714097F8-FBA2-4BF6-8C32-4C5132AC2469}" type="presParOf" srcId="{40B95986-31F6-48A6-A8D8-D04AC3BEDA92}" destId="{112F553D-60C2-4CC4-948D-0369F51C4DB0}" srcOrd="0" destOrd="0" presId="urn:microsoft.com/office/officeart/2008/layout/VerticalCurvedList"/>
    <dgm:cxn modelId="{8E337DD5-808B-4532-B4E3-68261B02B9DD}" type="presParOf" srcId="{96773A7D-3367-4F53-A2D2-EA5770AFFDB3}" destId="{A1781B13-DE10-4169-ABDE-0384026A6B34}" srcOrd="3" destOrd="0" presId="urn:microsoft.com/office/officeart/2008/layout/VerticalCurvedList"/>
    <dgm:cxn modelId="{2FFCF296-5C2E-46B5-AF40-30412C568F69}" type="presParOf" srcId="{96773A7D-3367-4F53-A2D2-EA5770AFFDB3}" destId="{65CD74A9-3E7B-49D7-95DD-EB8B72D6CA84}" srcOrd="4" destOrd="0" presId="urn:microsoft.com/office/officeart/2008/layout/VerticalCurvedList"/>
    <dgm:cxn modelId="{33C13326-DE6B-4E40-90C1-80B667EF257B}" type="presParOf" srcId="{65CD74A9-3E7B-49D7-95DD-EB8B72D6CA84}" destId="{2741B69B-255D-4143-BECE-5BD9035A4FC6}" srcOrd="0" destOrd="0" presId="urn:microsoft.com/office/officeart/2008/layout/VerticalCurvedList"/>
    <dgm:cxn modelId="{8995462E-AE7B-40F5-B39D-B65F8B591A0A}" type="presParOf" srcId="{96773A7D-3367-4F53-A2D2-EA5770AFFDB3}" destId="{7DCEBD2C-792F-484E-9C96-926E03F540ED}" srcOrd="5" destOrd="0" presId="urn:microsoft.com/office/officeart/2008/layout/VerticalCurvedList"/>
    <dgm:cxn modelId="{EF6A3509-1DCC-4C56-9794-BBA018C95885}" type="presParOf" srcId="{96773A7D-3367-4F53-A2D2-EA5770AFFDB3}" destId="{8E391AE5-35EA-4A7F-ACFF-6E662A0BD046}" srcOrd="6" destOrd="0" presId="urn:microsoft.com/office/officeart/2008/layout/VerticalCurvedList"/>
    <dgm:cxn modelId="{8C27652D-C402-4F8C-933F-4CFD8B6AE510}" type="presParOf" srcId="{8E391AE5-35EA-4A7F-ACFF-6E662A0BD046}" destId="{EB133F34-59A3-4639-B813-3EF5396EC28B}" srcOrd="0" destOrd="0" presId="urn:microsoft.com/office/officeart/2008/layout/VerticalCurvedList"/>
    <dgm:cxn modelId="{80754E12-1388-443B-95F1-22391F05C53B}" type="presParOf" srcId="{96773A7D-3367-4F53-A2D2-EA5770AFFDB3}" destId="{88F378EC-C3F8-47CD-AEFF-49BA634320FB}" srcOrd="7" destOrd="0" presId="urn:microsoft.com/office/officeart/2008/layout/VerticalCurvedList"/>
    <dgm:cxn modelId="{9EF9FF0B-CC89-423C-AAAA-1E6CA26A54CC}" type="presParOf" srcId="{96773A7D-3367-4F53-A2D2-EA5770AFFDB3}" destId="{0C1D6B2A-9239-4220-B9D4-EF24FF044C0E}" srcOrd="8" destOrd="0" presId="urn:microsoft.com/office/officeart/2008/layout/VerticalCurvedList"/>
    <dgm:cxn modelId="{664A6790-DF0E-4F57-815E-FE91EBCE26F2}" type="presParOf" srcId="{0C1D6B2A-9239-4220-B9D4-EF24FF044C0E}" destId="{A6FEC19F-0F90-4EC7-BB21-E0ADFEFFA617}" srcOrd="0" destOrd="0" presId="urn:microsoft.com/office/officeart/2008/layout/VerticalCurvedList"/>
    <dgm:cxn modelId="{C76C9D20-1508-4639-B14A-7847E5549040}" type="presParOf" srcId="{96773A7D-3367-4F53-A2D2-EA5770AFFDB3}" destId="{CAE44C5F-81A1-4D30-8D3F-2E663ECAC700}" srcOrd="9" destOrd="0" presId="urn:microsoft.com/office/officeart/2008/layout/VerticalCurvedList"/>
    <dgm:cxn modelId="{7D2503F6-9EB1-4D8C-A6F1-AB9C689B17AF}" type="presParOf" srcId="{96773A7D-3367-4F53-A2D2-EA5770AFFDB3}" destId="{053E2699-E7D5-4B6C-A824-2ED732C32228}" srcOrd="10" destOrd="0" presId="urn:microsoft.com/office/officeart/2008/layout/VerticalCurvedList"/>
    <dgm:cxn modelId="{D5AF3709-B540-4BD4-A26A-5313688DF99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VY_32_INOVACE_CHEMICKÉ REAKCE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ZWhyTu5ksr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00808"/>
            <a:ext cx="7772400" cy="959420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08920"/>
            <a:ext cx="6400800" cy="521071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332656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0673969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175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0586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	Učební materiál je určen pro výuku chemie v 8. ročníku základní školy k tématu částicového složení látek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>
                <a:cs typeface="Calibri" pitchFamily="34" charset="0"/>
              </a:rPr>
              <a:t>Materiál je určen k interaktivní výuce</a:t>
            </a:r>
            <a:r>
              <a:rPr lang="cs-CZ" dirty="0" smtClean="0">
                <a:cs typeface="Calibri" pitchFamily="34" charset="0"/>
              </a:rPr>
              <a:t>. </a:t>
            </a:r>
            <a:r>
              <a:rPr lang="cs-CZ" dirty="0">
                <a:cs typeface="Calibri" pitchFamily="34" charset="0"/>
              </a:rPr>
              <a:t>Žáci inovativním způsobem vyhledávají a zpracovávají informace pomocí 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prezentace a doplňují </a:t>
            </a:r>
            <a:r>
              <a:rPr lang="cs-CZ" dirty="0" smtClean="0">
                <a:cs typeface="Calibri" pitchFamily="34" charset="0"/>
              </a:rPr>
              <a:t>odpovědi. </a:t>
            </a:r>
            <a:r>
              <a:rPr lang="cs-CZ" dirty="0" smtClean="0"/>
              <a:t>Prezentace vysvětluje pojem chemická reakce a na snímku 4 kliknutím doplňují správné pojmy – reaktant, produkt. Na snímku 5 lze na videu  pozorovat sublimaci jodu. Na snímcích  7 a 8 kliknutí na správnou odpověď potvrdí </a:t>
            </a:r>
            <a:r>
              <a:rPr lang="cs-CZ" dirty="0" err="1" smtClean="0"/>
              <a:t>smajlík</a:t>
            </a:r>
            <a:r>
              <a:rPr lang="cs-CZ" dirty="0" smtClean="0"/>
              <a:t>.  Na snímku 9 spojují </a:t>
            </a:r>
            <a:r>
              <a:rPr lang="cs-CZ" dirty="0"/>
              <a:t>pojmy týkající se </a:t>
            </a:r>
            <a:r>
              <a:rPr lang="cs-CZ" dirty="0" smtClean="0"/>
              <a:t>částicového </a:t>
            </a:r>
            <a:r>
              <a:rPr lang="cs-CZ" dirty="0"/>
              <a:t>složení látek</a:t>
            </a:r>
            <a:r>
              <a:rPr lang="cs-CZ" smtClean="0"/>
              <a:t>. </a:t>
            </a:r>
            <a:r>
              <a:rPr lang="cs-CZ" dirty="0"/>
              <a:t>	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21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ři tomto ději </a:t>
            </a:r>
            <a:r>
              <a:rPr lang="cs-CZ" dirty="0" smtClean="0">
                <a:solidFill>
                  <a:srgbClr val="FF0000"/>
                </a:solidFill>
              </a:rPr>
              <a:t>vznikají</a:t>
            </a:r>
            <a:r>
              <a:rPr lang="cs-CZ" dirty="0" smtClean="0"/>
              <a:t> z určitých chemických látek jiné chemické látky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reakce</a:t>
            </a:r>
            <a:endParaRPr lang="cs-CZ" dirty="0"/>
          </a:p>
        </p:txBody>
      </p:sp>
      <p:pic>
        <p:nvPicPr>
          <p:cNvPr id="1026" name="Picture 2" descr="C:\Users\Majda\AppData\Local\Microsoft\Windows\Temporary Internet Files\Content.IE5\RK60U5RP\MC900278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45024"/>
            <a:ext cx="1405417" cy="24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187624" y="3645024"/>
            <a:ext cx="5256584" cy="27363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Chemické reakce probíhají různou rychlostí, od zlomků sekund (exploze) až po celé roky (rezivění).</a:t>
            </a:r>
            <a:endParaRPr lang="cs-CZ" sz="2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870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568951" cy="3450696"/>
          </a:xfrm>
        </p:spPr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átky, které do reakce vstupují, se nazývají ______________.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látky, které při reakci vznikají, se nazývají _______________.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správný pojem (klikněte).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15616" y="5517232"/>
            <a:ext cx="302433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reaktanty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32040" y="5517232"/>
            <a:ext cx="302433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produkty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6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C 0.00781 -0.00972 0.00243 -0.01967 0.01215 -0.02824 C 0.0151 -0.03866 0.0184 -0.04467 0.02431 -0.05254 C 0.0276 -0.06667 0.02274 -0.04861 0.03177 -0.06875 C 0.03524 -0.07639 0.03629 -0.08634 0.04097 -0.09282 C 0.04774 -0.10231 0.05191 -0.11273 0.05764 -0.12315 C 0.06198 -0.15463 0.05573 -0.11713 0.06215 -0.13935 C 0.06476 -0.14838 0.0658 -0.15694 0.06979 -0.16574 C 0.07431 -0.17569 0.0816 -0.18241 0.08646 -0.1919 C 0.08941 -0.20486 0.08958 -0.21481 0.08646 -0.22824 C 0.08698 -0.23171 0.08663 -0.23542 0.08785 -0.23842 C 0.08872 -0.24051 0.09115 -0.24074 0.09236 -0.24236 C 0.09931 -0.25139 0.09115 -0.24629 0.1 -0.25046 C 0.10608 -0.24977 0.11233 -0.25069 0.11823 -0.24838 C 0.11962 -0.24792 0.11615 -0.24583 0.1151 -0.24444 C 0.11129 -0.23935 0.11372 -0.24028 0.10903 -0.24028 " pathEditMode="relative" ptsTypes="fffffffffffffff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608 -0.00602 0.0066 -0.00463 0.0092 -0.01412 C 0.0099 -0.01667 0.00955 -0.01991 0.01059 -0.02223 C 0.01163 -0.02477 0.01389 -0.02616 0.01528 -0.02825 C 0.01702 -0.03079 0.01788 -0.03403 0.01979 -0.03635 C 0.02205 -0.03889 0.02465 -0.04075 0.02726 -0.04237 C 0.03021 -0.04422 0.03646 -0.0463 0.03646 -0.0463 C 0.04462 -0.05371 0.04861 -0.05811 0.05469 -0.06852 C 0.05521 -0.0713 0.05504 -0.07431 0.05608 -0.07662 C 0.05712 -0.07871 0.0592 -0.07917 0.06059 -0.08079 C 0.06285 -0.08311 0.06406 -0.08727 0.06667 -0.08889 C 0.06858 -0.09005 0.07066 -0.09005 0.07274 -0.09075 C 0.0783 -0.09584 0.08299 -0.09838 0.08941 -0.10093 C 0.09254 -0.10209 0.09549 -0.10371 0.09861 -0.1051 C 0.10017 -0.10579 0.10313 -0.10695 0.10313 -0.10695 C 0.11077 -0.1176 0.11962 -0.1338 0.12882 -0.14144 C 0.13299 -0.14491 0.1382 -0.14468 0.14254 -0.14746 C 0.15469 -0.15487 0.16545 -0.16575 0.17726 -0.17362 C 0.18333 -0.17778 0.18958 -0.18125 0.19549 -0.18588 C 0.20816 -0.19607 0.23073 -0.222 0.24549 -0.22408 C 0.25052 -0.22477 0.25556 -0.22547 0.26059 -0.22616 C 0.27396 -0.23079 0.28577 -0.23727 0.29705 -0.24838 C 0.29722 -0.24862 0.3184 -0.27315 0.32431 -0.27662 C 0.36198 -0.29792 0.40208 -0.3088 0.44254 -0.31297 C 0.45104 -0.31528 0.45799 -0.3176 0.46667 -0.31922 C 0.48507 -0.32639 0.50313 -0.32431 0.52274 -0.32524 C 0.52778 -0.32755 0.53281 -0.3294 0.53802 -0.33125 C 0.54844 -0.34051 0.54358 -0.33774 0.55156 -0.34144 C 0.55781 -0.34931 0.56719 -0.35116 0.57431 -0.35741 C 0.57222 -0.36598 0.56927 -0.37084 0.56372 -0.3757 C 0.5599 -0.38287 0.55781 -0.38936 0.55608 -0.39792 C 0.55764 -0.41575 0.5592 -0.43195 0.55313 -0.44838 C 0.55156 -0.45278 0.55174 -0.45741 0.54861 -0.46065 C 0.54566 -0.46389 0.53455 -0.4625 0.53333 -0.4625 " pathEditMode="relative" ptsTypes="fffffffffffffffffffffffffffffffffA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Video ZDE!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sublimaci jodu a pozorujte, co se děje!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Majda\AppData\Local\Microsoft\Windows\Temporary Internet Files\Content.IE5\JID3GU85\MC900196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92896"/>
            <a:ext cx="4184069" cy="276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jda\AppData\Local\Microsoft\Windows\Temporary Internet Files\Content.IE5\1C20D7SS\MC900334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105" y="4196915"/>
            <a:ext cx="1038066" cy="212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635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očet a druh atomů v reaktantech musí být </a:t>
            </a:r>
            <a:r>
              <a:rPr lang="cs-CZ" dirty="0" smtClean="0">
                <a:solidFill>
                  <a:srgbClr val="FF0000"/>
                </a:solidFill>
              </a:rPr>
              <a:t>vždy stejný</a:t>
            </a:r>
            <a:r>
              <a:rPr lang="cs-CZ" dirty="0" smtClean="0"/>
              <a:t> jako počet a druh atomů v produktech</a:t>
            </a:r>
          </a:p>
          <a:p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ento vztah se nazývá</a:t>
            </a:r>
          </a:p>
          <a:p>
            <a:endParaRPr lang="cs-CZ" dirty="0"/>
          </a:p>
          <a:p>
            <a:r>
              <a:rPr lang="cs-CZ" dirty="0" smtClean="0"/>
              <a:t>Čím zapisujeme chemickou reakci ???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reakce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11960" y="3645024"/>
            <a:ext cx="403244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ákon zachování hmoty (hmotnosti)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hnutý roh 4"/>
          <p:cNvSpPr/>
          <p:nvPr/>
        </p:nvSpPr>
        <p:spPr>
          <a:xfrm>
            <a:off x="1115616" y="5445224"/>
            <a:ext cx="4248472" cy="1152128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Chemickou rovnicí.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900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 smtClean="0"/>
              <a:t>1. Základní </a:t>
            </a:r>
            <a:r>
              <a:rPr lang="cs-CZ" b="1" dirty="0"/>
              <a:t>stavební jednotkou hmoty je: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pic>
        <p:nvPicPr>
          <p:cNvPr id="3074" name="Picture 2" descr="C:\Users\Majda\AppData\Local\Microsoft\Windows\Temporary Internet Files\Content.IE5\QO290GXZ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jda\AppData\Local\Microsoft\Windows\Temporary Internet Files\Content.IE5\9TK3O93K\MC900425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7781"/>
            <a:ext cx="1790700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259632" y="3501008"/>
            <a:ext cx="208823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PRVEK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52139" y="4653136"/>
            <a:ext cx="208823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65993" y="5733256"/>
            <a:ext cx="208823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MOLEKULA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874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44444E-6 C 0.02795 -0.00764 0.05643 -0.0125 0.0849 -0.01621 C 0.10417 -0.01875 0.14254 -0.02223 0.14254 -0.022 C 0.2007 -0.0213 0.25434 -0.02269 0.31077 -0.01412 C 0.33143 -0.00232 0.35191 0.00324 0.37431 0.00601 C 0.38889 0.0118 0.4033 0.01643 0.41667 0.02615 C 0.4382 0.04166 0.45799 0.05671 0.48195 0.06458 C 0.49011 0.07013 0.49584 0.07615 0.50295 0.08287 C 0.52101 0.078 0.53125 0.0743 0.55469 0.08472 C 0.56597 0.08981 0.57292 0.10578 0.58334 0.11319 C 0.60955 0.13194 0.63646 0.14398 0.66077 0.16759 C 0.66962 0.18842 0.67656 0.21064 0.68646 0.23032 C 0.69705 0.25115 0.70851 0.27106 0.71823 0.29282 C 0.72795 0.31481 0.73403 0.33819 0.7441 0.35949 C 0.74636 0.36944 0.75035 0.37523 0.75313 0.38588 C 0.75504 0.40625 0.75799 0.42361 0.7592 0.44444 C 0.75886 0.46203 0.76181 0.50601 0.75313 0.52916 C 0.75139 0.53402 0.74775 0.53703 0.74549 0.54143 C 0.74271 0.54652 0.74132 0.553 0.73802 0.55763 C 0.71372 0.59259 0.7375 0.54606 0.71528 0.58379 C 0.69757 0.61388 0.68264 0.65138 0.6592 0.67476 C 0.61962 0.71435 0.68247 0.65092 0.6349 0.6949 C 0.62604 0.70324 0.61841 0.71365 0.6092 0.72129 C 0.60209 0.72731 0.59618 0.73657 0.58802 0.73935 C 0.58403 0.74074 0.57587 0.74351 0.57587 0.74375 C 0.56025 0.74282 0.54445 0.74375 0.52847 0.74143 C 0.52639 0.74097 0.50938 0.72083 0.50591 0.71713 C 0.48906 0.69838 0.46702 0.68958 0.45156 0.66875 C 0.44584 0.65092 0.4415 0.6324 0.43646 0.61412 C 0.43334 0.60277 0.43386 0.60694 0.43195 0.59791 C 0.43091 0.59259 0.42882 0.58171 0.42882 0.58194 C 0.42917 0.575 0.42795 0.54537 0.43334 0.53333 C 0.43698 0.52453 0.44549 0.52152 0.45156 0.51713 C 0.45868 0.51203 0.46615 0.50717 0.47275 0.50092 C 0.47813 0.49583 0.48247 0.48773 0.48802 0.48287 C 0.49341 0.478 0.5 0.47546 0.50591 0.47268 C 0.51354 0.47338 0.52136 0.47291 0.52847 0.47476 C 0.53004 0.475 0.53125 0.47708 0.53195 0.4787 C 0.53559 0.48819 0.53698 0.49699 0.54097 0.50694 " pathEditMode="relative" rAng="0" ptsTypes="ffffffffffffffffffffffffffffffffffffffA">
                                      <p:cBhvr>
                                        <p:cTn id="3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90" y="3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82 0.08704 C 0.05434 0.09861 0.05469 0.14005 0.06285 0.15162 C 0.06476 0.1588 0.07031 0.16551 0.075 0.16968 C 0.08125 0.17523 0.08646 0.17245 0.09167 0.18194 C 0.09618 0.19005 0.09983 0.19838 0.10382 0.20625 C 0.10504 0.20856 0.10781 0.21829 0.1099 0.22037 C 0.11597 0.22616 0.12552 0.22801 0.13247 0.23449 C 0.13715 0.24352 0.13958 0.25324 0.14323 0.26273 C 0.14497 0.27569 0.15122 0.28565 0.15382 0.29907 C 0.15538 0.31782 0.15486 0.33727 0.15833 0.35555 C 0.16042 0.40509 0.1658 0.46991 0.14167 0.51319 C 0.13889 0.52407 0.1349 0.53518 0.13108 0.5456 C 0.13004 0.55231 0.12674 0.57014 0.125 0.57593 C 0.12448 0.57778 0.12274 0.57824 0.12188 0.57986 C 0.10833 0.60579 0.11962 0.58634 0.1099 0.60787 C 0.1066 0.61574 0.10469 0.62546 0.09913 0.63032 C 0.08663 0.64167 0.07222 0.64907 0.0599 0.66065 C 0.04705 0.67268 0.03889 0.69305 0.025 0.70301 C 0.02222 0.70509 0.01875 0.70532 0.0158 0.70718 C -0.00052 0.71551 -0.01944 0.72639 -0.0342 0.73958 C -0.05486 0.73866 -0.07552 0.73958 -0.09618 0.73727 C -0.09757 0.73727 -0.09809 0.73449 -0.0993 0.7331 C -0.10573 0.72708 -0.11215 0.72106 -0.11892 0.71528 C -0.12812 0.70741 -0.13906 0.70208 -0.14774 0.69305 C -0.15226 0.68819 -0.15573 0.68171 -0.15989 0.67685 C -0.17205 0.66204 -0.18628 0.64977 -0.1993 0.63634 C -0.20764 0.61782 -0.21857 0.60093 -0.22344 0.57986 C -0.22222 0.53125 -0.22934 0.53264 -0.20833 0.51319 C -0.19531 0.48657 -0.17083 0.48218 -0.1493 0.47477 C -0.14305 0.4669 -0.13316 0.46782 -0.125 0.46667 C -0.1059 0.46736 -0.08663 0.4669 -0.06753 0.46875 C -0.06423 0.46898 -0.05833 0.47292 -0.05833 0.47315 C -0.04913 0.48518 -0.03455 0.48634 -0.025 0.49907 C -0.02239 0.50602 -0.01927 0.5118 -0.01753 0.51921 C -0.01649 0.52338 -0.01441 0.53148 -0.01441 0.53171 C -0.01493 0.54282 -0.0151 0.5544 -0.01597 0.56574 C -0.01614 0.56782 -0.01719 0.56968 -0.01753 0.57176 C -0.01892 0.57847 -0.02205 0.59167 -0.02205 0.59167 C -0.01823 0.59699 -0.01493 0.59792 -0.00989 0.59977 C 0.00052 0.61389 0.00226 0.60787 0.02188 0.60625 C 0.03611 0.59977 0.01441 0.61042 0.03247 0.59815 C 0.04757 0.58796 0.06823 0.58218 0.075 0.55764 C 0.0809 0.53634 0.08386 0.51759 0.08559 0.49514 C 0.08455 0.46157 0.08976 0.42801 0.06129 0.41829 C 0.05886 0.4162 0.05174 0.41065 0.04913 0.40625 C 0.04601 0.40093 0.04705 0.39838 0.04167 0.39606 C 0.03872 0.39468 0.03559 0.39468 0.03247 0.39398 C 0.01719 0.37361 0.02795 0.39074 0.02795 0.32731 " pathEditMode="relative" rAng="0" ptsTypes="fffffffffffffffffffffffffffffffffffffffffffffffA">
                                      <p:cBhvr>
                                        <p:cTn id="4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59" y="3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33 -0.05995 C 0.03577 -0.04329 0.03854 -0.04722 0.03281 -0.03958 C 0.03021 -0.03611 0.02518 -0.02963 0.02518 -0.0294 C 0.02066 -0.00602 0.02691 -0.03519 0.02066 -0.01551 C 0.01858 -0.00903 0.01736 -0.00023 0.01615 0.00671 C 0.01424 0.02986 0.01007 0.05231 0.00695 0.07546 C 0.00538 0.08773 0.00469 0.09676 -0.00208 0.10579 C -0.00607 0.11921 -0.01267 0.12917 -0.01719 0.14213 C -0.01892 0.14745 -0.01979 0.15324 -0.0217 0.15833 C -0.02726 0.17315 -0.0375 0.18356 -0.04444 0.19676 C -0.05121 0.20949 -0.0434 0.20139 -0.05208 0.2088 C -0.06493 0.24398 -0.04566 0.19491 -0.05972 0.22083 C -0.06823 0.23657 -0.06597 0.25 -0.0809 0.26343 C -0.09878 0.2794 -0.12101 0.28009 -0.14149 0.28565 C -0.15937 0.29051 -0.18055 0.29282 -0.19757 0.29977 C -0.20278 0.30185 -0.20764 0.30555 -0.21267 0.30787 C -0.21614 0.30949 -0.21979 0.31042 -0.22326 0.3118 C -0.27726 0.35301 -0.21719 0.30393 -0.25816 0.34606 C -0.26423 0.35231 -0.27153 0.35625 -0.27778 0.36227 C -0.28368 0.36782 -0.28837 0.37523 -0.29444 0.38055 C -0.30156 0.3868 -0.30972 0.39097 -0.31719 0.39676 C -0.33003 0.40694 -0.34444 0.41134 -0.35816 0.41898 C -0.36163 0.42083 -0.36875 0.425 -0.36875 0.42523 C -0.36979 0.43102 -0.36996 0.4375 -0.3717 0.44305 C -0.3743 0.45116 -0.38559 0.46134 -0.38837 0.46736 C -0.39462 0.48079 -0.39097 0.47477 -0.39913 0.48565 C -0.40156 0.4963 -0.40642 0.50579 -0.40972 0.51597 C -0.41198 0.52338 -0.41232 0.5294 -0.4158 0.53611 C -0.41944 0.55787 -0.42083 0.58032 -0.4066 0.59259 C -0.3993 0.60764 -0.40868 0.59005 -0.39913 0.60278 C -0.39045 0.61435 -0.38246 0.62616 -0.37326 0.63704 C -0.36371 0.64838 -0.36927 0.64514 -0.36111 0.65116 C -0.35399 0.65648 -0.34583 0.66088 -0.33837 0.66528 C -0.33542 0.6669 -0.32934 0.66944 -0.32934 0.66968 C -0.31493 0.66805 -0.30121 0.66551 -0.28698 0.66343 C -0.25503 0.66643 -0.27448 0.66065 -0.26267 0.67546 C -0.26423 0.68148 -0.26667 0.68426 -0.26875 0.68958 " pathEditMode="relative" rAng="0" ptsTypes="ffffffffffffffffffffffffffffffffffffA">
                                      <p:cBhvr>
                                        <p:cTn id="4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3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 smtClean="0"/>
              <a:t>2. V</a:t>
            </a:r>
            <a:r>
              <a:rPr lang="cs-CZ" b="1" dirty="0"/>
              <a:t> jádře atomu se nacházejí: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87624" y="3501008"/>
            <a:ext cx="26642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Elektrony a neutrony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87624" y="4509120"/>
            <a:ext cx="26642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Elektrony a protony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87624" y="5517232"/>
            <a:ext cx="26642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Neutrony a protony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Majda\AppData\Local\Microsoft\Windows\Temporary Internet Files\Content.IE5\DRKQYO2S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jda\AppData\Local\Microsoft\Windows\Temporary Internet Files\Content.IE5\DRKQYO2S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4121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7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6 C 0.02118 0.00069 0.04236 0.00069 0.06354 0.00208 C 0.06962 0.00254 0.07726 0.00694 0.08333 0.0081 C 0.0941 0.00995 0.10781 0.01111 0.11823 0.01226 C 0.12431 0.01712 0.1283 0.01967 0.1349 0.02222 C 0.13281 0.0243 0.12639 0.028 0.12882 0.02824 C 0.15608 0.03124 0.18333 0.02847 0.21059 0.03032 C 0.21285 0.03055 0.21458 0.03356 0.21667 0.03449 C 0.22535 0.03842 0.2349 0.04259 0.24392 0.04444 C 0.25121 0.04837 0.25746 0.05046 0.2651 0.05254 C 0.27309 0.05995 0.28003 0.0662 0.28941 0.06874 C 0.30226 0.0787 0.30903 0.07708 0.32274 0.08286 C 0.33142 0.08634 0.34288 0.0956 0.35156 0.09699 C 0.35799 0.09814 0.36458 0.09837 0.37118 0.09907 C 0.37865 0.10254 0.38628 0.10254 0.39392 0.10509 C 0.41667 0.11296 0.4408 0.12129 0.46215 0.13541 C 0.4816 0.14837 0.49757 0.16944 0.51823 0.17986 C 0.53177 0.1868 0.54913 0.18888 0.56354 0.19189 C 0.56562 0.19328 0.56753 0.1949 0.56962 0.19606 C 0.57153 0.19699 0.57378 0.19699 0.57569 0.19814 C 0.58646 0.20532 0.59861 0.21574 0.60746 0.22638 C 0.61007 0.22962 0.61233 0.23333 0.6151 0.23634 C 0.61944 0.2412 0.62882 0.25046 0.62882 0.25046 C 0.62986 0.25254 0.63038 0.25509 0.63177 0.25671 C 0.63455 0.25995 0.6408 0.26481 0.6408 0.26481 C 0.65208 0.28564 0.66597 0.3037 0.6849 0.31111 C 0.68733 0.31597 0.69045 0.32013 0.69236 0.32523 C 0.7 0.34606 0.70365 0.37592 0.72274 0.38379 C 0.72847 0.39421 0.73212 0.40462 0.73628 0.4162 C 0.7408 0.45671 0.74323 0.41458 0.73941 0.48888 C 0.73889 0.50092 0.72917 0.50532 0.72413 0.51319 C 0.7151 0.52731 0.70868 0.5456 0.70156 0.56157 C 0.69948 0.57245 0.69062 0.58101 0.6849 0.59004 C 0.65625 0.63472 0.63056 0.65717 0.58785 0.66874 C 0.53212 0.66504 0.5434 0.66712 0.50885 0.65671 C 0.49167 0.62661 0.50399 0.64953 0.49375 0.62824 C 0.49288 0.62615 0.49219 0.62384 0.49062 0.62222 C 0.48507 0.61597 0.47778 0.61273 0.47101 0.6081 C 0.46944 0.60462 0.46632 0.60208 0.4651 0.59814 C 0.46024 0.58356 0.45868 0.57036 0.4559 0.55555 C 0.45816 0.54351 0.45903 0.53101 0.46215 0.51921 C 0.46319 0.51458 0.4717 0.50509 0.47413 0.50115 C 0.47604 0.49791 0.47691 0.49398 0.47865 0.49097 C 0.48646 0.47893 0.50694 0.46111 0.51823 0.45671 C 0.52986 0.44699 0.54323 0.44444 0.55608 0.43842 C 0.56667 0.43911 0.57726 0.43935 0.58785 0.4405 C 0.59653 0.44143 0.60399 0.44976 0.61215 0.45254 C 0.61927 0.45879 0.62483 0.46666 0.63177 0.47268 C 0.63403 0.49004 0.63663 0.49189 0.64392 0.50509 C 0.64444 0.50786 0.64479 0.51064 0.64549 0.51319 C 0.64635 0.51597 0.64774 0.51851 0.64844 0.52129 C 0.65104 0.53171 0.65052 0.54305 0.65295 0.5537 C 0.65365 0.5868 0.65608 0.62129 0.65608 0.65462 " pathEditMode="relative" ptsTypes="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3.7037E-6 C 0.00191 0.06134 -0.00539 0.12685 0.00608 0.18588 C 0.0073 0.19884 0.00851 0.21134 0.01059 0.22407 C 0.0125 0.27199 0.0132 0.26644 0.01059 0.32315 C 0.01042 0.32593 0.01025 0.32894 0.00903 0.33125 C 0.00434 0.34028 -0.0007 0.33634 -0.00452 0.35139 C -0.00556 0.35556 -0.00487 0.36134 -0.00765 0.36366 C -0.01164 0.3669 -0.01511 0.37153 -0.01962 0.37361 C -0.02535 0.37616 -0.03091 0.37755 -0.03629 0.38171 C -0.05278 0.39421 -0.06424 0.4044 -0.08334 0.4081 C -0.09115 0.41157 -0.09133 0.41065 -0.09706 0.41597 C -0.09914 0.41782 -0.1007 0.42107 -0.10296 0.42222 C -0.11199 0.42708 -0.12692 0.42755 -0.13629 0.43032 C -0.15556 0.43611 -0.17292 0.44352 -0.19237 0.4463 C -0.21424 0.45486 -0.2231 0.45185 -0.25001 0.45046 C -0.25765 0.44861 -0.26511 0.4463 -0.27275 0.44445 C -0.28699 0.43472 -0.2691 0.4463 -0.28785 0.43634 C -0.29584 0.43218 -0.30018 0.425 -0.30903 0.42222 C -0.3106 0.42083 -0.31199 0.41875 -0.31372 0.41806 C -0.31806 0.4162 -0.32726 0.41412 -0.32726 0.41412 C -0.33282 0.41019 -0.33803 0.4088 -0.34393 0.40602 C -0.3481 0.40046 -0.35226 0.40023 -0.35765 0.39792 C -0.34185 0.39074 -0.32935 0.3875 -0.31216 0.38588 C -0.30452 0.38241 -0.29584 0.37986 -0.28785 0.37778 C -0.28178 0.37639 -0.26962 0.37361 -0.26962 0.37361 C -0.26181 0.36829 -0.25747 0.36759 -0.24844 0.36551 C -0.24289 0.36435 -0.23178 0.36157 -0.23178 0.36157 C -0.18994 0.36227 -0.14792 0.3625 -0.10608 0.36366 C -0.09601 0.36389 -0.08577 0.36458 -0.0757 0.36551 C -0.06563 0.36644 -0.04549 0.36968 -0.04549 0.36968 C -0.0191 0.36829 0.00122 0.36551 0.02726 0.36551 " pathEditMode="relative" ptsTypes="ffffffffffffffffffffffffffffffA">
                                      <p:cBhvr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C 0.00104 0.00857 0.00278 0.0169 0.00608 0.02431 C 0.01007 0.0331 0.01354 0.03426 0.01528 0.04653 C 0.01632 0.05417 0.01875 0.06111 0.01979 0.06875 C 0.01997 0.06991 0.02136 0.08357 0.02274 0.08681 C 0.02674 0.09583 0.03281 0.10324 0.03802 0.11111 C 0.04306 0.11898 0.04566 0.12778 0.04861 0.13727 C 0.04983 0.14769 0.05017 0.15509 0.05469 0.16366 C 0.05677 0.17246 0.05851 0.18125 0.06059 0.18982 C 0.06163 0.19398 0.06372 0.20208 0.06372 0.20208 C 0.06233 0.24977 0.05972 0.30996 0.03802 0.35139 C 0.01858 0.38843 0.02413 0.36158 -0.00295 0.4 C -0.02031 0.42477 -0.03524 0.45232 -0.05139 0.47871 C -0.05555 0.48542 -0.05868 0.49306 -0.06354 0.49884 C -0.08003 0.51829 -0.08298 0.52431 -0.10746 0.53727 C -0.11753 0.54259 -0.12882 0.54537 -0.13785 0.55347 C -0.15364 0.56759 -0.16389 0.58634 -0.18177 0.59792 C -0.2217 0.62338 -0.25955 0.6331 -0.30295 0.63843 C -0.3467 0.64977 -0.3901 0.65093 -0.43472 0.65255 C -0.45052 0.65371 -0.46163 0.65301 -0.47569 0.66065 C -0.4875 0.67639 -0.50729 0.67986 -0.52274 0.68681 C -0.5243 0.68889 -0.5283 0.69421 -0.52864 0.69699 C -0.52951 0.70324 -0.52465 0.70602 -0.52118 0.70695 C -0.51094 0.71019 -0.49844 0.71134 -0.48785 0.7132 C -0.45469 0.71158 -0.42378 0.70579 -0.3908 0.70301 C -0.38142 0.70093 -0.37847 0.7 -0.36805 0.69884 C -0.35347 0.69722 -0.32413 0.69491 -0.32413 0.69491 C -0.28923 0.68681 -0.25347 0.68472 -0.21805 0.68472 " pathEditMode="relative" ptsTypes="fffffffffffffffffffffffffffA">
                                      <p:cBhvr>
                                        <p:cTn id="5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Spojte.</a:t>
            </a:r>
            <a:endParaRPr lang="cs-CZ" dirty="0"/>
          </a:p>
        </p:txBody>
      </p:sp>
      <p:pic>
        <p:nvPicPr>
          <p:cNvPr id="2050" name="Picture 2" descr="C:\Users\Majda\AppData\Local\Microsoft\Windows\Temporary Internet Files\Content.IE5\DRKQYO2S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9940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jda\AppData\Local\Microsoft\Windows\Temporary Internet Files\Content.IE5\9TK3O93K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9940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318684" y="2378511"/>
            <a:ext cx="266429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NEUTRON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80136" y="2378511"/>
            <a:ext cx="266429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351312" y="2378511"/>
            <a:ext cx="266429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3567336" y="5373216"/>
            <a:ext cx="2448272" cy="1224136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KLADNÝ NÁBOJ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Vývojový diagram: příprava 11"/>
          <p:cNvSpPr/>
          <p:nvPr/>
        </p:nvSpPr>
        <p:spPr>
          <a:xfrm>
            <a:off x="1763688" y="5401135"/>
            <a:ext cx="2448272" cy="1224136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ZÁPORNÝ NÁBOJ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Vývojový diagram: příprava 12"/>
          <p:cNvSpPr/>
          <p:nvPr/>
        </p:nvSpPr>
        <p:spPr>
          <a:xfrm>
            <a:off x="5237762" y="5365430"/>
            <a:ext cx="2448272" cy="1224136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 NÁBOJE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099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83 -0.0007 C 0.01979 -0.01135 0.02048 -0.02269 0.01788 -0.03288 C 0.01215 -0.05579 0.00642 -0.05093 -0.00035 -0.06922 C -0.00573 -0.0838 -0.01441 -0.09283 -0.02153 -0.10556 C -0.02847 -0.11806 -0.02327 -0.11413 -0.03212 -0.12593 C -0.04271 -0.14005 -0.03993 -0.13334 -0.0533 -0.14399 C -0.05695 -0.147 -0.06007 -0.15139 -0.06389 -0.15417 C -0.06875 -0.15764 -0.07917 -0.16227 -0.07917 -0.16204 C -0.09705 -0.18612 -0.1224 -0.18264 -0.14583 -0.18843 C -0.15486 -0.19075 -0.16476 -0.1926 -0.17309 -0.19862 C -0.18629 -0.20811 -0.19861 -0.21737 -0.2125 -0.22477 C -0.21458 -0.22593 -0.21615 -0.22871 -0.2184 -0.22894 C -0.23802 -0.23079 -0.25781 -0.2301 -0.27761 -0.23079 C -0.29184 -0.23403 -0.30556 -0.23565 -0.31997 -0.23704 C -0.32795 -0.24028 -0.33455 -0.2463 -0.34271 -0.24908 C -0.34896 -0.25695 -0.35469 -0.25718 -0.3625 -0.25718 " pathEditMode="relative" rAng="0" ptsTypes="fffffffffffffff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67" y="-1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0139 C -0.02188 -0.00532 -0.02118 -0.01227 -0.0191 -0.01875 C -0.01858 -0.0206 -0.01684 -0.0213 -0.01598 -0.02292 C -0.01389 -0.02639 -0.01146 -0.03218 -0.00834 -0.03495 C 0.00312 -0.04491 -0.00747 -0.03218 0.00225 -0.04514 C 0.00329 -0.04792 0.00416 -0.05069 0.0052 -0.05324 C 0.00607 -0.05532 0.00746 -0.05718 0.00833 -0.05926 C 0.01267 -0.07083 0.0118 -0.08009 0.01892 -0.08958 C 0.01996 -0.09282 0.02066 -0.0963 0.02187 -0.09954 C 0.02274 -0.10162 0.0243 -0.10324 0.025 -0.10556 C 0.02829 -0.1162 0.03055 -0.12708 0.03698 -0.13588 C 0.04479 -0.1463 0.05434 -0.15347 0.06284 -0.16227 C 0.0717 -0.1713 0.07916 -0.18426 0.08854 -0.19259 C 0.10052 -0.20347 0.11111 -0.20856 0.12343 -0.21667 C 0.12899 -0.22454 0.13715 -0.22384 0.14461 -0.22685 C 0.14722 -0.22801 0.14965 -0.23032 0.15225 -0.23102 C 0.16128 -0.23356 0.16927 -0.2331 0.17795 -0.23704 C 0.18003 -0.2412 0.18229 -0.25255 0.18559 -0.25509 C 0.18784 -0.25671 0.19062 -0.25648 0.19305 -0.25718 C 0.19409 -0.25856 0.19618 -0.26111 0.19618 -0.26088 " pathEditMode="relative" rAng="0" ptsTypes="fffffffffffffffffffA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90" y="-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649 -0.00579 0.01893 -0.03518 0.03038 -0.05046 C 0.04653 -0.07199 0.05399 -0.10046 0.07136 -0.1213 C 0.08715 -0.14005 0.10382 -0.15324 0.11823 -0.17384 C 0.12118 -0.17801 0.125 -0.18125 0.12743 -0.18588 C 0.13715 -0.20486 0.13976 -0.22685 0.15764 -0.23426 C 0.16181 -0.25069 0.1592 -0.23843 0.1592 -0.27268 " pathEditMode="relative" ptsTypes="ffffffA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9" grpId="0" animBg="1"/>
      <p:bldP spid="10" grpId="0" animBg="1"/>
      <p:bldP spid="6" grpId="0" animBg="1"/>
      <p:bldP spid="6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/>
              <a:t>Jiné 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88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241</TotalTime>
  <Words>204</Words>
  <Application>Microsoft Office PowerPoint</Application>
  <PresentationFormat>Předvádění na obrazovce (4:3)</PresentationFormat>
  <Paragraphs>56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Chemická reakce</vt:lpstr>
      <vt:lpstr>Doplňte správný pojem (klikněte).</vt:lpstr>
      <vt:lpstr>Podívejte se na sublimaci jodu a pozorujte, co se děje!</vt:lpstr>
      <vt:lpstr>Chemická reakce</vt:lpstr>
      <vt:lpstr>Opakování</vt:lpstr>
      <vt:lpstr>Opakování</vt:lpstr>
      <vt:lpstr>Spojte.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47</cp:revision>
  <dcterms:created xsi:type="dcterms:W3CDTF">2013-10-19T14:42:39Z</dcterms:created>
  <dcterms:modified xsi:type="dcterms:W3CDTF">2014-01-17T08:09:22Z</dcterms:modified>
</cp:coreProperties>
</file>