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62" r:id="rId3"/>
    <p:sldId id="272" r:id="rId4"/>
    <p:sldId id="263" r:id="rId5"/>
    <p:sldId id="269" r:id="rId6"/>
    <p:sldId id="270" r:id="rId7"/>
    <p:sldId id="266" r:id="rId8"/>
    <p:sldId id="268" r:id="rId9"/>
    <p:sldId id="271" r:id="rId10"/>
    <p:sldId id="273" r:id="rId11"/>
    <p:sldId id="274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  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VY_32_INOVACE_KARBOXYLOVÉ KYSELINY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Y="-22672" custLinFactNeighborX="-6547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  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0" y="20882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VY_32_INOVACE_KARBOXYLOVÉ KYSELINY</a:t>
          </a:r>
          <a:endParaRPr lang="cs-CZ" sz="2000" kern="1200" dirty="0" smtClean="0"/>
        </a:p>
      </dsp:txBody>
      <dsp:txXfrm>
        <a:off x="0" y="208823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0.wmf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765755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628800"/>
            <a:ext cx="7408333" cy="4680520"/>
          </a:xfrm>
        </p:spPr>
        <p:txBody>
          <a:bodyPr>
            <a:noAutofit/>
          </a:bodyPr>
          <a:lstStyle/>
          <a:p>
            <a:pPr>
              <a:buNone/>
              <a:defRPr/>
            </a:pPr>
            <a:r>
              <a:rPr lang="cs-CZ" sz="2800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sz="2800" dirty="0">
                <a:cs typeface="Calibri" pitchFamily="34" charset="0"/>
              </a:rPr>
              <a:t>věková skupina: 9.třída </a:t>
            </a:r>
          </a:p>
          <a:p>
            <a:pPr marL="0" indent="0">
              <a:buNone/>
              <a:defRPr/>
            </a:pPr>
            <a:r>
              <a:rPr lang="cs-CZ" sz="2800" dirty="0">
                <a:cs typeface="Calibri" pitchFamily="34" charset="0"/>
              </a:rPr>
              <a:t>Materiál je určen k interaktivní výuce. </a:t>
            </a:r>
            <a:r>
              <a:rPr lang="cs-CZ" sz="2800" dirty="0" smtClean="0"/>
              <a:t>Úvodní prezentace </a:t>
            </a:r>
            <a:r>
              <a:rPr lang="cs-CZ" sz="3200" dirty="0" smtClean="0"/>
              <a:t>(</a:t>
            </a:r>
            <a:r>
              <a:rPr lang="cs-CZ" sz="2800" dirty="0">
                <a:cs typeface="Calibri" pitchFamily="34" charset="0"/>
              </a:rPr>
              <a:t>3. až </a:t>
            </a:r>
            <a:r>
              <a:rPr lang="cs-CZ" sz="2800" dirty="0" smtClean="0">
                <a:cs typeface="Calibri" pitchFamily="34" charset="0"/>
              </a:rPr>
              <a:t>7.snímek)</a:t>
            </a:r>
            <a:r>
              <a:rPr lang="cs-CZ" sz="2800" dirty="0" smtClean="0"/>
              <a:t> </a:t>
            </a:r>
            <a:r>
              <a:rPr lang="cs-CZ" sz="2800" dirty="0"/>
              <a:t>může sloužit jako výkladové nebo opakovací  učivo.</a:t>
            </a:r>
            <a:r>
              <a:rPr lang="cs-CZ" sz="2800" dirty="0" smtClean="0">
                <a:cs typeface="Calibri" pitchFamily="34" charset="0"/>
              </a:rPr>
              <a:t>  </a:t>
            </a:r>
            <a:r>
              <a:rPr lang="cs-CZ" sz="2800" dirty="0">
                <a:cs typeface="Calibri" pitchFamily="34" charset="0"/>
              </a:rPr>
              <a:t>Žáci inovativním způsobem vyhledávají a zpracovávají informace pomocí internetu k </a:t>
            </a:r>
            <a:r>
              <a:rPr lang="cs-CZ" sz="2800" dirty="0" smtClean="0">
                <a:cs typeface="Calibri" pitchFamily="34" charset="0"/>
              </a:rPr>
              <a:t>významu a výskytu kyselin. Získané znalosti  si ověřují testy na snímcích 7 a 8. Na snímku 11 kliknutím spojují název kyseliny s obrázkem.</a:t>
            </a:r>
            <a:r>
              <a:rPr lang="cs-CZ" sz="2800" dirty="0" smtClean="0"/>
              <a:t> </a:t>
            </a:r>
            <a:endParaRPr lang="cs-CZ" sz="2800" dirty="0">
              <a:cs typeface="Calibri" pitchFamily="34" charset="0"/>
            </a:endParaRPr>
          </a:p>
          <a:p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obsahují  karboxylovou  skupinu</a:t>
            </a:r>
            <a:endParaRPr lang="cs-CZ" sz="3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Karboxylové  kyseliny</a:t>
            </a:r>
          </a:p>
        </p:txBody>
      </p:sp>
      <p:sp>
        <p:nvSpPr>
          <p:cNvPr id="5" name="Oválný popisek 4"/>
          <p:cNvSpPr/>
          <p:nvPr/>
        </p:nvSpPr>
        <p:spPr>
          <a:xfrm>
            <a:off x="971600" y="4149080"/>
            <a:ext cx="2880320" cy="2160240"/>
          </a:xfrm>
          <a:prstGeom prst="wedgeEllipseCallout">
            <a:avLst>
              <a:gd name="adj1" fmla="val 46949"/>
              <a:gd name="adj2" fmla="val -94515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COOH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259632" y="5229200"/>
            <a:ext cx="36004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Oválný popisek 7"/>
          <p:cNvSpPr/>
          <p:nvPr/>
        </p:nvSpPr>
        <p:spPr>
          <a:xfrm>
            <a:off x="4860032" y="3429000"/>
            <a:ext cx="4283968" cy="2880320"/>
          </a:xfrm>
          <a:prstGeom prst="wedgeEllipseCallout">
            <a:avLst>
              <a:gd name="adj1" fmla="val -75019"/>
              <a:gd name="adj2" fmla="val -5667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             O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C</a:t>
            </a:r>
          </a:p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                 OH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7227168" y="4365104"/>
            <a:ext cx="225152" cy="21602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7339744" y="4509120"/>
            <a:ext cx="193425" cy="21602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227168" y="5085184"/>
            <a:ext cx="209288" cy="144016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6444208" y="4869160"/>
            <a:ext cx="36004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444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7114" y="260648"/>
            <a:ext cx="8229600" cy="1252728"/>
          </a:xfrm>
        </p:spPr>
        <p:txBody>
          <a:bodyPr/>
          <a:lstStyle/>
          <a:p>
            <a:r>
              <a:rPr lang="cs-CZ" dirty="0" smtClean="0"/>
              <a:t>Karboxylové  kyseliny</a:t>
            </a:r>
            <a:endParaRPr lang="cs-CZ" dirty="0"/>
          </a:p>
        </p:txBody>
      </p:sp>
      <p:pic>
        <p:nvPicPr>
          <p:cNvPr id="1026" name="Picture 2" descr="C:\Users\Pavlína\AppData\Local\Microsoft\Windows\Temporary Internet Files\Content.IE5\DR16KY93\MC900438020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3595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avlína\AppData\Local\Microsoft\Windows\Temporary Internet Files\Content.IE5\0QVAWLAJ\MC9001964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16354"/>
            <a:ext cx="3240360" cy="210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avlína\AppData\Local\Microsoft\Windows\Temporary Internet Files\Content.IE5\6CRR153V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8999" y="366750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avlína\AppData\Local\Microsoft\Windows\Temporary Internet Files\Content.IE5\0QVAWLAJ\MP900424393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861" t="-1" r="-976" b="-1"/>
          <a:stretch/>
        </p:blipFill>
        <p:spPr bwMode="auto">
          <a:xfrm>
            <a:off x="3131840" y="3467685"/>
            <a:ext cx="3100148" cy="2985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Pavlína\AppData\Local\Microsoft\Windows\Temporary Internet Files\Content.IE5\DR16KY93\MC9004380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488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avlína\AppData\Local\Microsoft\Windows\Temporary Internet Files\Content.IE5\DR16KY93\MC9004380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1731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23528" y="2492895"/>
            <a:ext cx="2307704" cy="1325729"/>
          </a:xfrm>
          <a:prstGeom prst="wedgeEllipseCallout">
            <a:avLst>
              <a:gd name="adj1" fmla="val 16737"/>
              <a:gd name="adj2" fmla="val 124371"/>
            </a:avLst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mravenčí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1835696" y="1268760"/>
            <a:ext cx="2448272" cy="960242"/>
          </a:xfrm>
          <a:prstGeom prst="wedgeEllipseCallout">
            <a:avLst>
              <a:gd name="adj1" fmla="val 21687"/>
              <a:gd name="adj2" fmla="val 131356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c</a:t>
            </a:r>
            <a:r>
              <a:rPr lang="cs-CZ" sz="2800" b="1" dirty="0" smtClean="0">
                <a:solidFill>
                  <a:srgbClr val="FF0000"/>
                </a:solidFill>
              </a:rPr>
              <a:t>itrónová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477380" y="5373216"/>
            <a:ext cx="2525452" cy="1080120"/>
          </a:xfrm>
          <a:prstGeom prst="wedgeEllipseCallout">
            <a:avLst>
              <a:gd name="adj1" fmla="val 75430"/>
              <a:gd name="adj2" fmla="val -10193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palmitová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516216" y="1616354"/>
            <a:ext cx="2354560" cy="1213604"/>
          </a:xfrm>
          <a:prstGeom prst="wedgeEllipseCallout">
            <a:avLst>
              <a:gd name="adj1" fmla="val 16807"/>
              <a:gd name="adj2" fmla="val 21551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jablečná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21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068959"/>
            <a:ext cx="7804389" cy="2376265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k</a:t>
            </a:r>
            <a:r>
              <a:rPr lang="cs-CZ" sz="3200" dirty="0" smtClean="0">
                <a:solidFill>
                  <a:srgbClr val="FF0000"/>
                </a:solidFill>
              </a:rPr>
              <a:t>yselina mravenčí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bsažena ve žlázách v zadečku mravenců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aké v chloupcích kopřiv (příčina pálivosti)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ičí bakterie – používá se jako </a:t>
            </a:r>
            <a:r>
              <a:rPr lang="cs-CZ" sz="3200" dirty="0" smtClean="0">
                <a:solidFill>
                  <a:srgbClr val="FF0000"/>
                </a:solidFill>
              </a:rPr>
              <a:t>dezinfekční látka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pic>
        <p:nvPicPr>
          <p:cNvPr id="1026" name="Picture 2" descr="C:\Users\Majda\AppData\Local\Microsoft\Windows\Temporary Internet Files\Content.IE5\JID3GU85\MC900233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1126"/>
            <a:ext cx="1495331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3707904" y="188640"/>
            <a:ext cx="4968552" cy="237626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/>
              <a:t>k</a:t>
            </a:r>
            <a:r>
              <a:rPr lang="cs-CZ" sz="4400" dirty="0" smtClean="0"/>
              <a:t>yselina </a:t>
            </a:r>
            <a:r>
              <a:rPr lang="cs-CZ" sz="4400" dirty="0" err="1" smtClean="0"/>
              <a:t>methanová</a:t>
            </a:r>
            <a:endParaRPr lang="cs-CZ" sz="4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787717" y="5085184"/>
            <a:ext cx="2033061" cy="1224136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HCOOH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898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753 0.00486 -0.03559 0.00694 -0.05347 0.00925 C -0.07013 0.01388 -0.08402 0.0185 -0.10138 0.02012 C -0.12326 0.02636 -0.14357 0.02891 -0.16579 0.03122 C -0.16805 0.03122 -0.22048 0.03053 -0.23698 0.02752 C -0.24861 0.02544 -0.25972 0.01943 -0.27118 0.01642 C -0.28576 0.01272 -0.30034 0.01156 -0.3151 0.00925 C -0.32916 0.00717 -0.3434 0.00347 -0.35746 0.00185 C -0.36805 0.00069 -0.38906 -0.00185 -0.38906 -0.00185 C -0.40069 -0.00624 -0.41371 -0.00925 -0.42465 -0.01642 C -0.43402 -0.02266 -0.44166 -0.03307 -0.45069 -0.04001 C -0.46024 -0.0592 -0.4875 -0.04995 -0.5 -0.05111 C -0.51996 -0.06568 -0.53073 -0.07909 -0.54652 -0.10037 C -0.55555 -0.1124 -0.56805 -0.12095 -0.57395 -0.13668 C -0.57795 -0.14755 -0.58593 -0.17276 -0.59045 -0.17877 C -0.60173 -0.1938 -0.62066 -0.20791 -0.62882 -0.22618 C -0.63958 -0.25046 -0.63975 -0.27683 -0.64652 -0.30273 C -0.646 -0.31198 -0.64635 -0.32123 -0.64513 -0.33025 C -0.64392 -0.33904 -0.63142 -0.34598 -0.62604 -0.34852 C -0.61909 -0.39339 -0.58923 -0.40819 -0.56579 -0.43432 C -0.55798 -0.44288 -0.55069 -0.4586 -0.54114 -0.46531 C -0.51093 -0.48659 -0.47882 -0.49491 -0.44513 -0.5 C -0.41909 -0.49931 -0.39305 -0.49977 -0.36701 -0.49815 C -0.36232 -0.49792 -0.35816 -0.49376 -0.35347 -0.4926 C -0.34114 -0.48982 -0.32882 -0.48612 -0.31649 -0.48358 C -0.30972 -0.47919 -0.30468 -0.47502 -0.29722 -0.47248 C -0.26857 -0.44704 -0.21527 -0.4549 -0.18906 -0.45421 C -0.16284 -0.44681 -0.13611 -0.44704 -0.10954 -0.44334 C -0.08003 -0.43941 -0.05156 -0.43131 -0.02187 -0.42877 C -0.01145 -0.41952 -0.00573 -0.4216 0.00955 -0.42137 C 0.0448 -0.42091 0.07987 -0.42137 0.11511 -0.42137 " pathEditMode="relative" ptsTypes="ffffffffffffffffffffffffffffffA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23528" y="404664"/>
            <a:ext cx="3888432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k</a:t>
            </a:r>
            <a:r>
              <a:rPr lang="cs-CZ" sz="4000" dirty="0" smtClean="0"/>
              <a:t>yselina citronová</a:t>
            </a:r>
            <a:endParaRPr lang="cs-CZ" sz="4000" dirty="0"/>
          </a:p>
        </p:txBody>
      </p:sp>
      <p:sp>
        <p:nvSpPr>
          <p:cNvPr id="6" name="Obláček 5"/>
          <p:cNvSpPr/>
          <p:nvPr/>
        </p:nvSpPr>
        <p:spPr>
          <a:xfrm>
            <a:off x="4860032" y="404664"/>
            <a:ext cx="3888432" cy="223224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k</a:t>
            </a:r>
            <a:r>
              <a:rPr lang="cs-CZ" sz="4000" dirty="0" smtClean="0"/>
              <a:t>yselina palmitová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356992"/>
            <a:ext cx="36724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v</a:t>
            </a:r>
            <a:r>
              <a:rPr lang="cs-CZ" sz="2400" dirty="0" smtClean="0">
                <a:solidFill>
                  <a:srgbClr val="002060"/>
                </a:solidFill>
              </a:rPr>
              <a:t> citrusových plodech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n</a:t>
            </a:r>
            <a:r>
              <a:rPr lang="cs-CZ" sz="2400" dirty="0" smtClean="0">
                <a:solidFill>
                  <a:srgbClr val="002060"/>
                </a:solidFill>
              </a:rPr>
              <a:t>ejběžnější konzervační látka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E 330 – v řadě potravinářských výrobků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3356992"/>
            <a:ext cx="3600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sraženina, která se vyloučila z roztoku mýdla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z</a:t>
            </a:r>
            <a:r>
              <a:rPr lang="cs-CZ" sz="2400" dirty="0" smtClean="0">
                <a:solidFill>
                  <a:srgbClr val="002060"/>
                </a:solidFill>
              </a:rPr>
              <a:t>ískává se z kokosového oleje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rgbClr val="002060"/>
                </a:solidFill>
              </a:rPr>
              <a:t>p</a:t>
            </a:r>
            <a:r>
              <a:rPr lang="cs-CZ" sz="2400" dirty="0" smtClean="0">
                <a:solidFill>
                  <a:srgbClr val="002060"/>
                </a:solidFill>
              </a:rPr>
              <a:t>oužívá se k výrobě mýdla a kosmetiky (také kyselina stearová)</a:t>
            </a:r>
            <a:endParaRPr lang="cs-CZ" sz="2400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Majda\AppData\Local\Microsoft\Windows\Temporary Internet Files\Content.IE5\JID3GU85\MC900344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898" y="2204864"/>
            <a:ext cx="205294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jda\AppData\Local\Microsoft\Windows\Temporary Internet Files\Content.IE5\RK60U5RP\MC900407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5186" y="2012888"/>
            <a:ext cx="1841500" cy="130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jda\AppData\Local\Microsoft\Windows\Temporary Internet Files\Content.IE5\1C20D7SS\MC900412642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807" y="5225892"/>
            <a:ext cx="2419879" cy="134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56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683569" y="1988840"/>
            <a:ext cx="7953994" cy="4266408"/>
          </a:xfrm>
        </p:spPr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794528"/>
          </a:xfrm>
        </p:spPr>
        <p:txBody>
          <a:bodyPr>
            <a:noAutofit/>
          </a:bodyPr>
          <a:lstStyle/>
          <a:p>
            <a:r>
              <a:rPr lang="cs-CZ" b="1" dirty="0" smtClean="0"/>
              <a:t>Kyselina octová (ethanová)</a:t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CH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b="1" dirty="0" smtClean="0">
                <a:solidFill>
                  <a:srgbClr val="FF0000"/>
                </a:solidFill>
              </a:rPr>
              <a:t>COOH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Zředěný líh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                             </a:t>
            </a:r>
            <a:r>
              <a:rPr lang="cs-CZ" dirty="0" smtClean="0">
                <a:solidFill>
                  <a:schemeClr val="tx1"/>
                </a:solidFill>
              </a:rPr>
              <a:t>  bukové hobliny</a:t>
            </a: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vzduch</a:t>
            </a:r>
          </a:p>
          <a:p>
            <a:pPr marL="0" indent="0" algn="ctr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                   </a:t>
            </a:r>
            <a:r>
              <a:rPr lang="cs-CZ" dirty="0" smtClean="0">
                <a:solidFill>
                  <a:srgbClr val="FF0000"/>
                </a:solidFill>
              </a:rPr>
              <a:t>ocet</a:t>
            </a:r>
          </a:p>
        </p:txBody>
      </p:sp>
      <p:sp>
        <p:nvSpPr>
          <p:cNvPr id="6" name="Lichoběžník 5"/>
          <p:cNvSpPr/>
          <p:nvPr/>
        </p:nvSpPr>
        <p:spPr>
          <a:xfrm>
            <a:off x="1798415" y="3573016"/>
            <a:ext cx="2808312" cy="2664296"/>
          </a:xfrm>
          <a:prstGeom prst="trapezoid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2915816" y="2492896"/>
            <a:ext cx="242316" cy="62071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2267744" y="3429000"/>
            <a:ext cx="1656184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051720" y="5373216"/>
            <a:ext cx="241925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Šikmý pruh 11"/>
          <p:cNvSpPr/>
          <p:nvPr/>
        </p:nvSpPr>
        <p:spPr>
          <a:xfrm rot="2619379">
            <a:off x="2224850" y="5230265"/>
            <a:ext cx="2009507" cy="2014095"/>
          </a:xfrm>
          <a:prstGeom prst="diagStripe">
            <a:avLst>
              <a:gd name="adj" fmla="val 64496"/>
            </a:avLst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3095836" y="3717032"/>
            <a:ext cx="1510891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563888" y="4077072"/>
            <a:ext cx="1042839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085307" y="4905164"/>
            <a:ext cx="1062757" cy="6840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085307" y="5805264"/>
            <a:ext cx="774725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Šipka doprava 20"/>
          <p:cNvSpPr/>
          <p:nvPr/>
        </p:nvSpPr>
        <p:spPr>
          <a:xfrm>
            <a:off x="4470970" y="5805264"/>
            <a:ext cx="1541189" cy="484632"/>
          </a:xfrm>
          <a:prstGeom prst="right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2158048" y="5434174"/>
            <a:ext cx="126856" cy="15506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2456160" y="5396744"/>
            <a:ext cx="170307" cy="22992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2797723" y="5431508"/>
            <a:ext cx="126856" cy="15506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 flipV="1">
            <a:off x="3095836" y="5509039"/>
            <a:ext cx="165508" cy="117629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Pavlína\AppData\Local\Microsoft\Windows\Temporary Internet Files\Content.IE5\6CRR153V\MC9003888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8875" y="523875"/>
            <a:ext cx="1471613" cy="18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466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1) Z čeho vzniká  kyselina octová?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Kvašením </a:t>
            </a:r>
            <a:r>
              <a:rPr lang="cs-CZ" sz="3600" b="1" dirty="0" err="1" smtClean="0">
                <a:solidFill>
                  <a:srgbClr val="FF0000"/>
                </a:solidFill>
              </a:rPr>
              <a:t>ethanolu</a:t>
            </a:r>
            <a:r>
              <a:rPr lang="cs-CZ" sz="3600" b="1" dirty="0" smtClean="0">
                <a:solidFill>
                  <a:srgbClr val="FF0000"/>
                </a:solidFill>
              </a:rPr>
              <a:t>.</a:t>
            </a:r>
          </a:p>
          <a:p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2) Jaké je její využití?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Potravinářský průmysl,  surovina chemického průmyslu.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Test č. 1</a:t>
            </a:r>
            <a:endParaRPr lang="cs-CZ" b="1" dirty="0"/>
          </a:p>
        </p:txBody>
      </p:sp>
      <p:pic>
        <p:nvPicPr>
          <p:cNvPr id="1027" name="Picture 3" descr="C:\Users\Pavlína\AppData\Local\Microsoft\Windows\Temporary Internet Files\Content.IE5\0QVAWLAJ\MC900348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6672"/>
            <a:ext cx="916229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9292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b="1" dirty="0" smtClean="0"/>
              <a:t>1)  Kde najdeme kyselinu mravenčí?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Ve žlázách v zadečku mravenců, v chloupcích kopřiv.</a:t>
            </a:r>
          </a:p>
          <a:p>
            <a:pPr marL="0" indent="0">
              <a:buNone/>
            </a:pPr>
            <a:endParaRPr lang="cs-CZ" sz="36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600" b="1" dirty="0" smtClean="0"/>
              <a:t>2) Použití?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Dezinfekce.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7"/>
            <a:ext cx="8229600" cy="1791881"/>
          </a:xfrm>
        </p:spPr>
        <p:txBody>
          <a:bodyPr/>
          <a:lstStyle/>
          <a:p>
            <a:r>
              <a:rPr lang="cs-CZ" b="1" dirty="0" smtClean="0"/>
              <a:t>Test č. 2</a:t>
            </a:r>
            <a:endParaRPr lang="cs-CZ" b="1" dirty="0"/>
          </a:p>
        </p:txBody>
      </p:sp>
      <p:pic>
        <p:nvPicPr>
          <p:cNvPr id="1026" name="Picture 2" descr="C:\Users\Pavlína\AppData\Local\Microsoft\Windows\Temporary Internet Files\Content.IE5\6CRR153V\MC9002408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24184">
            <a:off x="6395088" y="376297"/>
            <a:ext cx="1944216" cy="235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3546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675467"/>
            <a:ext cx="8280919" cy="3450696"/>
          </a:xfrm>
        </p:spPr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arboxylové kyseliny obsahující v molekule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yselina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aminooctová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GLYCIN</a:t>
            </a:r>
          </a:p>
          <a:p>
            <a:pPr lvl="1"/>
            <a:r>
              <a:rPr lang="cs-CZ" dirty="0"/>
              <a:t>n</a:t>
            </a:r>
            <a:r>
              <a:rPr lang="cs-CZ" dirty="0" smtClean="0"/>
              <a:t>apomáhá svalové výkonnosti, funkci mozku</a:t>
            </a:r>
            <a:r>
              <a:rPr lang="cs-CZ" dirty="0"/>
              <a:t> </a:t>
            </a:r>
            <a:r>
              <a:rPr lang="cs-CZ" dirty="0" smtClean="0"/>
              <a:t>a paměti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Aminokyseliny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5220072" y="2924944"/>
            <a:ext cx="3792213" cy="20882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-NH2 skupinu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6074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Spojte obrázky s pojmy.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Majda\AppData\Local\Microsoft\Windows\Temporary Internet Files\Content.IE5\JID3GU85\MC9004380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752" y="1271034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608521" y="1573032"/>
            <a:ext cx="180020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yselina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methanová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560486" y="1573032"/>
            <a:ext cx="180020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yselina ethanová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 descr="C:\Users\Majda\AppData\Local\Microsoft\Windows\Temporary Internet Files\Content.IE5\JID3GU85\MC900388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02" y="2387158"/>
            <a:ext cx="1471270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aoblený obdélník 10"/>
          <p:cNvSpPr/>
          <p:nvPr/>
        </p:nvSpPr>
        <p:spPr>
          <a:xfrm>
            <a:off x="1619672" y="1573032"/>
            <a:ext cx="180020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yselina palmitová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95736" y="4203899"/>
            <a:ext cx="180020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yselina stearová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9" name="Picture 7" descr="C:\Users\Majda\AppData\Local\Microsoft\Windows\Temporary Internet Files\Content.IE5\JID3GU85\MP9004243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2319" y="4923979"/>
            <a:ext cx="1560148" cy="1560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Majda\AppData\Local\Microsoft\Windows\Temporary Internet Files\Content.IE5\1C20D7SS\MC9004126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588" y="3409618"/>
            <a:ext cx="2419879" cy="1348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Majda\AppData\Local\Microsoft\Windows\Temporary Internet Files\Content.IE5\RK60U5RP\MC9001981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1" y="4613115"/>
            <a:ext cx="1964602" cy="2092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4632785" y="4203899"/>
            <a:ext cx="1800200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glycin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47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3472E-18 -3.38575E-6 C -0.00278 0.01457 -0.00555 0.03006 -0.00955 0.04394 C -0.01493 0.06198 -0.01319 0.04857 -0.02066 0.06938 C -0.02292 0.07586 -0.02326 0.08349 -0.02604 0.0895 C -0.03194 0.10199 -0.03993 0.11263 -0.0467 0.12419 C -0.05 0.12974 -0.05434 0.13413 -0.05625 0.14061 C -0.06232 0.16096 -0.06562 0.18201 -0.07135 0.20259 C -0.07274 0.21693 -0.07482 0.23335 -0.07951 0.24653 C -0.08663 0.26688 -0.09826 0.28561 -0.10417 0.30666 C -0.10642 0.31452 -0.10781 0.32308 -0.11094 0.33048 C -0.11337 0.33603 -0.11788 0.33973 -0.12066 0.34505 C -0.12639 0.35592 -0.13125 0.36771 -0.13559 0.37974 C -0.14514 0.40657 -0.15104 0.43571 -0.16163 0.46184 C -0.16753 0.47664 -0.17604 0.48936 -0.18229 0.5037 C -0.18889 0.51873 -0.19184 0.53492 -0.20278 0.54579 C -0.20972 0.56383 -0.20121 0.54556 -0.20955 0.55481 C -0.21285 0.55828 -0.2151 0.56337 -0.21788 0.56753 C -0.22656 0.58071 -0.23316 0.59875 -0.24392 0.60962 C -0.25121 0.61679 -0.26007 0.61864 -0.26857 0.62234 C -0.30937 0.62118 -0.33403 0.61933 -0.36996 0.61494 C -0.37726 0.61008 -0.37673 0.60592 -0.38229 0.59852 C -0.38732 0.58464 -0.38194 0.59759 -0.38906 0.5858 C -0.39739 0.57215 -0.3941 0.571 -0.40694 0.56753 C -0.41753 0.55342 -0.41892 0.53515 -0.42326 0.51642 C -0.43125 0.4815 -0.43437 0.44496 -0.44392 0.41073 C -0.44653 0.40148 -0.44739 0.392 -0.45069 0.38321 C -0.45278 0.3691 -0.4559 0.35939 -0.4493 0.3469 C -0.44635 0.33534 -0.43437 0.32724 -0.42743 0.32123 C -0.41962 0.31452 -0.3934 0.28908 -0.3809 0.28469 C -0.35937 0.28631 -0.33889 0.28816 -0.31788 0.29394 C -0.2993 0.3062 -0.32656 0.28908 -0.30555 0.29926 C -0.30399 0.29995 -0.30295 0.30203 -0.30139 0.30296 C -0.29357 0.30828 -0.28385 0.31314 -0.27535 0.31568 C -0.27396 0.31753 -0.27274 0.31961 -0.27135 0.32123 C -0.27014 0.32262 -0.26788 0.32285 -0.26719 0.32493 C -0.26476 0.33117 -0.26476 0.33834 -0.26302 0.34505 C -0.26389 0.35476 -0.26389 0.36471 -0.2658 0.37419 C -0.26667 0.37835 -0.26979 0.38136 -0.27135 0.38506 C -0.28351 0.41327 -0.30451 0.42576 -0.32743 0.43247 C -0.34028 0.43201 -0.35312 0.43339 -0.3658 0.43085 C -0.38663 0.42669 -0.40781 0.3994 -0.42326 0.38506 C -0.44479 0.36517 -0.46805 0.34852 -0.48368 0.31938 C -0.49601 0.29648 -0.50434 0.26966 -0.51649 0.24653 C -0.5151 0.2241 -0.51632 0.19265 -0.5 0.179 C -0.49618 0.16397 -0.48611 0.15703 -0.47951 0.14431 C -0.4658 0.11795 -0.45798 0.10499 -0.43559 0.09505 C -0.42222 0.10361 -0.42465 0.11355 -0.42066 0.12974 C -0.41823 0.13968 -0.41927 0.14015 -0.41371 0.14616 C -0.4125 0.14755 -0.40955 0.14963 -0.40955 0.14963 " pathEditMode="relative" ptsTypes="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5 -0.01272 C -0.03177 -0.00115 -0.03056 0.01226 -0.02379 0.02382 C -0.01875 0.03238 -0.01511 0.04256 -0.00868 0.04926 C -0.00486 0.05343 0.00208 0.06013 0.00503 0.06568 C 0.01319 0.08118 0.01458 0.10199 0.02291 0.11679 C 0.0276 0.12489 0.03368 0.13136 0.03923 0.13876 C 0.04201 0.14246 0.04392 0.14778 0.04757 0.14963 C 0.06354 0.15819 0.0743 0.16883 0.08594 0.18617 C 0.10104 0.20884 0.1158 0.2537 0.13923 0.26457 C 0.14219 0.27637 0.15399 0.28955 0.16128 0.29741 C 0.16719 0.30389 0.17309 0.31152 0.17899 0.31753 C 0.18055 0.31915 0.18281 0.31962 0.18455 0.32123 C 0.19392 0.33048 0.18576 0.32632 0.19548 0.33395 C 0.20625 0.34228 0.2191 0.34344 0.23107 0.34667 C 0.28229 0.34575 0.33489 0.34737 0.38594 0.33765 C 0.39687 0.33835 0.40781 0.33835 0.41875 0.3395 C 0.4309 0.34066 0.44357 0.34806 0.45573 0.35037 C 0.46805 0.35592 0.48142 0.35245 0.4941 0.35592 C 0.49687 0.35338 0.50035 0.35222 0.50225 0.34852 C 0.50295 0.34714 0.50677 0.32378 0.50781 0.31938 C 0.51406 0.29487 0.51302 0.2685 0.52014 0.24445 C 0.525 0.19635 0.52187 0.21763 0.5283 0.18062 C 0.52986 0.16258 0.53333 0.14547 0.53524 0.12766 C 0.53611 0.09783 0.5368 0.07956 0.5434 0.05296 C 0.54444 0.04071 0.54444 0.02845 0.54618 0.01642 C 0.54739 0.0081 0.55746 -0.02266 0.56128 -0.02914 C 0.56406 -0.05064 0.57413 -0.05018 0.58854 -0.05296 C 0.59774 -0.05226 0.60712 -0.05458 0.61597 -0.05111 C 0.61823 -0.05018 0.61614 -0.04463 0.61736 -0.04186 C 0.61979 -0.03607 0.62969 -0.03099 0.62969 -0.03076 C 0.6316 -0.02359 0.63455 -0.02266 0.63923 -0.01827 C 0.6408 -0.01202 0.63923 -0.01272 0.64201 -0.01272 " pathEditMode="relative" rAng="0" ptsTypes="fffffffffffffffffffffffffffffffA">
                                      <p:cBhvr>
                                        <p:cTn id="1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76" y="163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52636E-6 C 0.03055 -0.00116 0.05868 -0.00624 0.08889 -0.00902 C 0.14583 -0.00809 0.1967 -0.00624 0.25191 -0.0037 C 0.31302 0.00994 0.37535 -0.00093 0.43698 0.0037 C 0.44479 0.00809 0.45208 0.01179 0.46024 0.01457 C 0.4651 0.01919 0.47031 0.02313 0.47535 0.02752 C 0.48368 0.04255 0.49913 0.04394 0.51233 0.04394 " pathEditMode="relative" ptsTypes="ffffffA">
                                      <p:cBhvr>
                                        <p:cTn id="1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32 0.01249 C 0.00278 0.0185 0.02257 0.01041 -0.0125 0.01249 C -0.05451 0.0148 -0.09653 0.02244 -0.13854 0.02521 C -0.20469 0.03793 -0.32309 0.02752 -0.36858 0.02706 C -0.38403 0.02012 -0.4007 0.02544 -0.41649 0.02706 C -0.43889 0.02637 -0.46198 0.03053 -0.48368 0.02336 C -0.49861 0.0185 -0.50938 0.01272 -0.52483 0.01064 C -0.52847 0.00879 -0.53195 0.00648 -0.53576 0.00509 C -0.5434 0.00232 -0.55903 -0.00208 -0.55903 -0.00185 C -0.57188 -0.01364 -0.5882 -0.01341 -0.60156 -0.02405 C -0.60573 -0.02752 -0.61007 -0.03075 -0.61389 -0.03492 C -0.61736 -0.03885 -0.62344 -0.04764 -0.62344 -0.04741 C -0.62622 -0.05712 -0.63021 -0.06475 -0.63438 -0.07331 C -0.63576 -0.07631 -0.63629 -0.08025 -0.63854 -0.08233 C -0.64549 -0.0888 -0.64149 -0.08441 -0.64948 -0.0969 C -0.65451 -0.11355 -0.6599 -0.12835 -0.66597 -0.14454 C -0.66389 -0.15286 -0.66684 -0.15495 -0.67135 -0.16096 C -0.67396 -0.16952 -0.67708 -0.17784 -0.67951 -0.1864 C -0.68125 -0.20051 -0.68663 -0.21253 -0.68924 -0.22664 C -0.68872 -0.25647 -0.68924 -0.28631 -0.68785 -0.31591 C -0.68767 -0.31822 -0.68576 -0.31938 -0.68507 -0.32146 C -0.68472 -0.32215 -0.68316 -0.33279 -0.68229 -0.33418 C -0.68004 -0.33788 -0.67656 -0.33996 -0.67413 -0.34343 C -0.66823 -0.35245 -0.67257 -0.34898 -0.66719 -0.35245 " pathEditMode="relative" rAng="0" ptsTypes="fffffffffffffffffffffffA">
                                      <p:cBhvr>
                                        <p:cTn id="21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965" y="-169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20259E-7 C -0.01371 -0.00648 -0.02812 -0.00671 -0.04236 -0.01087 C -0.09097 -0.02521 -0.02309 -0.00624 -0.07795 -0.02544 C -0.08888 -0.02914 -0.1 -0.03122 -0.11093 -0.03469 C -0.11875 -0.03723 -0.12638 -0.0407 -0.1342 -0.04371 C -0.15434 -0.06152 -0.16961 -0.08742 -0.19045 -0.10384 C -0.21128 -0.12049 -0.23541 -0.12951 -0.25746 -0.14223 C -0.2625 -0.14501 -0.26631 -0.15032 -0.27118 -0.1531 C -0.28506 -0.16073 -0.30017 -0.1642 -0.31354 -0.17322 C -0.33003 -0.18432 -0.34392 -0.20051 -0.36024 -0.21161 C -0.36788 -0.2167 -0.37795 -0.21485 -0.38628 -0.21716 C -0.42048 -0.22641 -0.45312 -0.23751 -0.48628 -0.25185 C -0.50746 -0.2611 -0.52934 -0.26781 -0.5493 -0.28099 C -0.55989 -0.28816 -0.56996 -0.29741 -0.58072 -0.30458 C -0.59496 -0.31406 -0.61441 -0.31707 -0.63003 -0.31915 C -0.63923 -0.32724 -0.63437 -0.31314 -0.63281 -0.30643 C -0.62951 -0.29232 -0.62552 -0.27868 -0.62187 -0.26457 C -0.6118 -0.22595 -0.60468 -0.18686 -0.59166 -0.14963 C -0.5875 -0.1161 -0.58194 -0.08279 -0.57795 -0.04926 C -0.57743 -0.03885 -0.57708 -0.02868 -0.57656 -0.01827 C -0.57534 0.00486 -0.57256 0.05111 -0.57256 0.05111 C -0.57239 0.06753 -0.57465 0.2056 -0.56701 0.24653 C -0.56614 0.25786 -0.56475 0.26526 -0.56302 0.27567 C -0.5625 0.28168 -0.56232 0.28793 -0.56163 0.29394 C -0.56145 0.29579 -0.56093 0.30088 -0.56024 0.29926 C -0.5592 0.29648 -0.56024 0.29325 -0.56024 0.29024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492896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marL="0" indent="0">
              <a:buClr>
                <a:srgbClr val="31B6FD"/>
              </a:buClr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</a:t>
            </a:r>
            <a:r>
              <a:rPr lang="cs-CZ" dirty="0" smtClean="0">
                <a:solidFill>
                  <a:srgbClr val="073E87"/>
                </a:solidFill>
              </a:rPr>
              <a:t>.</a:t>
            </a: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748</TotalTime>
  <Words>321</Words>
  <Application>Microsoft Office PowerPoint</Application>
  <PresentationFormat>Předvádění na obrazovce (4:3)</PresentationFormat>
  <Paragraphs>89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Karboxylové  kyseliny</vt:lpstr>
      <vt:lpstr>Karboxylové  kyseliny</vt:lpstr>
      <vt:lpstr>Prezentace aplikace PowerPoint</vt:lpstr>
      <vt:lpstr>Prezentace aplikace PowerPoint</vt:lpstr>
      <vt:lpstr>Kyselina octová (ethanová) CH3COOH </vt:lpstr>
      <vt:lpstr>Test č. 1</vt:lpstr>
      <vt:lpstr>Test č. 2</vt:lpstr>
      <vt:lpstr>Aminokyseliny</vt:lpstr>
      <vt:lpstr>Spojte obrázky s pojmy.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</cp:lastModifiedBy>
  <cp:revision>92</cp:revision>
  <dcterms:created xsi:type="dcterms:W3CDTF">2013-05-10T12:01:16Z</dcterms:created>
  <dcterms:modified xsi:type="dcterms:W3CDTF">2014-01-03T18:10:32Z</dcterms:modified>
</cp:coreProperties>
</file>