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9" r:id="rId2"/>
    <p:sldId id="270" r:id="rId3"/>
    <p:sldId id="258" r:id="rId4"/>
    <p:sldId id="267" r:id="rId5"/>
    <p:sldId id="268" r:id="rId6"/>
    <p:sldId id="259" r:id="rId7"/>
    <p:sldId id="265" r:id="rId8"/>
    <p:sldId id="264" r:id="rId9"/>
    <p:sldId id="262" r:id="rId10"/>
    <p:sldId id="266" r:id="rId11"/>
    <p:sldId id="260" r:id="rId12"/>
    <p:sldId id="261" r:id="rId13"/>
    <p:sldId id="271"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895" autoAdjust="0"/>
  </p:normalViewPr>
  <p:slideViewPr>
    <p:cSldViewPr>
      <p:cViewPr varScale="1">
        <p:scale>
          <a:sx n="101" d="100"/>
          <a:sy n="101" d="100"/>
        </p:scale>
        <p:origin x="29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0481CDF-183C-4EF1-A6FC-64FA5AA201F1}" type="datetimeFigureOut">
              <a:rPr lang="cs-CZ" smtClean="0"/>
              <a:t>16.1.2014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A8C5A0C-C968-4A76-BD7F-1B447994D62B}" type="slidenum">
              <a:rPr lang="cs-CZ" smtClean="0"/>
              <a:t>‹#›</a:t>
            </a:fld>
            <a:endParaRPr lang="cs-CZ"/>
          </a:p>
        </p:txBody>
      </p:sp>
    </p:spTree>
    <p:extLst>
      <p:ext uri="{BB962C8B-B14F-4D97-AF65-F5344CB8AC3E}">
        <p14:creationId xmlns:p14="http://schemas.microsoft.com/office/powerpoint/2010/main" val="761929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7FD37AB-112A-441F-B8D2-101F76B449D4}" type="datetimeFigureOut">
              <a:rPr lang="cs-CZ" smtClean="0"/>
              <a:t>16.1.2014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F3323F9-5D97-45B7-8E65-1225C60082DA}" type="slidenum">
              <a:rPr lang="cs-CZ" smtClean="0"/>
              <a:t>‹#›</a:t>
            </a:fld>
            <a:endParaRPr lang="cs-CZ"/>
          </a:p>
        </p:txBody>
      </p:sp>
    </p:spTree>
    <p:extLst>
      <p:ext uri="{BB962C8B-B14F-4D97-AF65-F5344CB8AC3E}">
        <p14:creationId xmlns:p14="http://schemas.microsoft.com/office/powerpoint/2010/main" val="4140460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7FD37AB-112A-441F-B8D2-101F76B449D4}" type="datetimeFigureOut">
              <a:rPr lang="cs-CZ" smtClean="0"/>
              <a:t>16.1.2014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F3323F9-5D97-45B7-8E65-1225C60082DA}" type="slidenum">
              <a:rPr lang="cs-CZ" smtClean="0"/>
              <a:t>‹#›</a:t>
            </a:fld>
            <a:endParaRPr lang="cs-CZ"/>
          </a:p>
        </p:txBody>
      </p:sp>
    </p:spTree>
    <p:extLst>
      <p:ext uri="{BB962C8B-B14F-4D97-AF65-F5344CB8AC3E}">
        <p14:creationId xmlns:p14="http://schemas.microsoft.com/office/powerpoint/2010/main" val="2860290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7FD37AB-112A-441F-B8D2-101F76B449D4}" type="datetimeFigureOut">
              <a:rPr lang="cs-CZ" smtClean="0"/>
              <a:t>16.1.2014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F3323F9-5D97-45B7-8E65-1225C60082DA}" type="slidenum">
              <a:rPr lang="cs-CZ" smtClean="0"/>
              <a:t>‹#›</a:t>
            </a:fld>
            <a:endParaRPr lang="cs-CZ"/>
          </a:p>
        </p:txBody>
      </p:sp>
    </p:spTree>
    <p:extLst>
      <p:ext uri="{BB962C8B-B14F-4D97-AF65-F5344CB8AC3E}">
        <p14:creationId xmlns:p14="http://schemas.microsoft.com/office/powerpoint/2010/main" val="3440425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7FD37AB-112A-441F-B8D2-101F76B449D4}" type="datetimeFigureOut">
              <a:rPr lang="cs-CZ" smtClean="0"/>
              <a:t>16.1.2014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F3323F9-5D97-45B7-8E65-1225C60082DA}" type="slidenum">
              <a:rPr lang="cs-CZ" smtClean="0"/>
              <a:t>‹#›</a:t>
            </a:fld>
            <a:endParaRPr lang="cs-CZ"/>
          </a:p>
        </p:txBody>
      </p:sp>
    </p:spTree>
    <p:extLst>
      <p:ext uri="{BB962C8B-B14F-4D97-AF65-F5344CB8AC3E}">
        <p14:creationId xmlns:p14="http://schemas.microsoft.com/office/powerpoint/2010/main" val="2617814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7FD37AB-112A-441F-B8D2-101F76B449D4}" type="datetimeFigureOut">
              <a:rPr lang="cs-CZ" smtClean="0"/>
              <a:t>16.1.2014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F3323F9-5D97-45B7-8E65-1225C60082DA}" type="slidenum">
              <a:rPr lang="cs-CZ" smtClean="0"/>
              <a:t>‹#›</a:t>
            </a:fld>
            <a:endParaRPr lang="cs-CZ"/>
          </a:p>
        </p:txBody>
      </p:sp>
    </p:spTree>
    <p:extLst>
      <p:ext uri="{BB962C8B-B14F-4D97-AF65-F5344CB8AC3E}">
        <p14:creationId xmlns:p14="http://schemas.microsoft.com/office/powerpoint/2010/main" val="1376643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7FD37AB-112A-441F-B8D2-101F76B449D4}" type="datetimeFigureOut">
              <a:rPr lang="cs-CZ" smtClean="0"/>
              <a:t>16.1.2014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F3323F9-5D97-45B7-8E65-1225C60082DA}" type="slidenum">
              <a:rPr lang="cs-CZ" smtClean="0"/>
              <a:t>‹#›</a:t>
            </a:fld>
            <a:endParaRPr lang="cs-CZ"/>
          </a:p>
        </p:txBody>
      </p:sp>
    </p:spTree>
    <p:extLst>
      <p:ext uri="{BB962C8B-B14F-4D97-AF65-F5344CB8AC3E}">
        <p14:creationId xmlns:p14="http://schemas.microsoft.com/office/powerpoint/2010/main" val="816793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7FD37AB-112A-441F-B8D2-101F76B449D4}" type="datetimeFigureOut">
              <a:rPr lang="cs-CZ" smtClean="0"/>
              <a:t>16.1.2014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F3323F9-5D97-45B7-8E65-1225C60082DA}" type="slidenum">
              <a:rPr lang="cs-CZ" smtClean="0"/>
              <a:t>‹#›</a:t>
            </a:fld>
            <a:endParaRPr lang="cs-CZ"/>
          </a:p>
        </p:txBody>
      </p:sp>
    </p:spTree>
    <p:extLst>
      <p:ext uri="{BB962C8B-B14F-4D97-AF65-F5344CB8AC3E}">
        <p14:creationId xmlns:p14="http://schemas.microsoft.com/office/powerpoint/2010/main" val="4263984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7FD37AB-112A-441F-B8D2-101F76B449D4}" type="datetimeFigureOut">
              <a:rPr lang="cs-CZ" smtClean="0"/>
              <a:t>16.1.2014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F3323F9-5D97-45B7-8E65-1225C60082DA}" type="slidenum">
              <a:rPr lang="cs-CZ" smtClean="0"/>
              <a:t>‹#›</a:t>
            </a:fld>
            <a:endParaRPr lang="cs-CZ"/>
          </a:p>
        </p:txBody>
      </p:sp>
    </p:spTree>
    <p:extLst>
      <p:ext uri="{BB962C8B-B14F-4D97-AF65-F5344CB8AC3E}">
        <p14:creationId xmlns:p14="http://schemas.microsoft.com/office/powerpoint/2010/main" val="270222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7FD37AB-112A-441F-B8D2-101F76B449D4}" type="datetimeFigureOut">
              <a:rPr lang="cs-CZ" smtClean="0"/>
              <a:t>16.1.2014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F3323F9-5D97-45B7-8E65-1225C60082DA}" type="slidenum">
              <a:rPr lang="cs-CZ" smtClean="0"/>
              <a:t>‹#›</a:t>
            </a:fld>
            <a:endParaRPr lang="cs-CZ"/>
          </a:p>
        </p:txBody>
      </p:sp>
    </p:spTree>
    <p:extLst>
      <p:ext uri="{BB962C8B-B14F-4D97-AF65-F5344CB8AC3E}">
        <p14:creationId xmlns:p14="http://schemas.microsoft.com/office/powerpoint/2010/main" val="3622849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7FD37AB-112A-441F-B8D2-101F76B449D4}" type="datetimeFigureOut">
              <a:rPr lang="cs-CZ" smtClean="0"/>
              <a:t>16.1.2014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F3323F9-5D97-45B7-8E65-1225C60082DA}" type="slidenum">
              <a:rPr lang="cs-CZ" smtClean="0"/>
              <a:t>‹#›</a:t>
            </a:fld>
            <a:endParaRPr lang="cs-CZ"/>
          </a:p>
        </p:txBody>
      </p:sp>
    </p:spTree>
    <p:extLst>
      <p:ext uri="{BB962C8B-B14F-4D97-AF65-F5344CB8AC3E}">
        <p14:creationId xmlns:p14="http://schemas.microsoft.com/office/powerpoint/2010/main" val="3205090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7FD37AB-112A-441F-B8D2-101F76B449D4}" type="datetimeFigureOut">
              <a:rPr lang="cs-CZ" smtClean="0"/>
              <a:t>16.1.2014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F3323F9-5D97-45B7-8E65-1225C60082DA}" type="slidenum">
              <a:rPr lang="cs-CZ" smtClean="0"/>
              <a:t>‹#›</a:t>
            </a:fld>
            <a:endParaRPr lang="cs-CZ"/>
          </a:p>
        </p:txBody>
      </p:sp>
    </p:spTree>
    <p:extLst>
      <p:ext uri="{BB962C8B-B14F-4D97-AF65-F5344CB8AC3E}">
        <p14:creationId xmlns:p14="http://schemas.microsoft.com/office/powerpoint/2010/main" val="1101842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FD37AB-112A-441F-B8D2-101F76B449D4}" type="datetimeFigureOut">
              <a:rPr lang="cs-CZ" smtClean="0"/>
              <a:t>16.1.2014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3323F9-5D97-45B7-8E65-1225C60082DA}" type="slidenum">
              <a:rPr lang="cs-CZ" smtClean="0"/>
              <a:t>‹#›</a:t>
            </a:fld>
            <a:endParaRPr lang="cs-CZ"/>
          </a:p>
        </p:txBody>
      </p:sp>
    </p:spTree>
    <p:extLst>
      <p:ext uri="{BB962C8B-B14F-4D97-AF65-F5344CB8AC3E}">
        <p14:creationId xmlns:p14="http://schemas.microsoft.com/office/powerpoint/2010/main" val="37100693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704449205"/>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err="1" smtClean="0">
                          <a:solidFill>
                            <a:srgbClr val="2C3036"/>
                          </a:solidFill>
                          <a:latin typeface="Calibri" pitchFamily="34" charset="0"/>
                          <a:ea typeface="+mn-ea"/>
                          <a:cs typeface="+mn-cs"/>
                        </a:rPr>
                        <a:t>Ing.Mirjam</a:t>
                      </a:r>
                      <a:r>
                        <a:rPr lang="cs-CZ" sz="1800" b="1" kern="1200" dirty="0" smtClean="0">
                          <a:solidFill>
                            <a:srgbClr val="2C3036"/>
                          </a:solidFill>
                          <a:latin typeface="Calibri" pitchFamily="34" charset="0"/>
                          <a:ea typeface="+mn-ea"/>
                          <a:cs typeface="+mn-cs"/>
                        </a:rPr>
                        <a:t> </a:t>
                      </a:r>
                      <a:r>
                        <a:rPr lang="cs-CZ" sz="1800" b="1" kern="1200" dirty="0" err="1" smtClean="0">
                          <a:solidFill>
                            <a:srgbClr val="2C3036"/>
                          </a:solidFill>
                          <a:latin typeface="Calibri" pitchFamily="34" charset="0"/>
                          <a:ea typeface="+mn-ea"/>
                          <a:cs typeface="+mn-cs"/>
                        </a:rPr>
                        <a:t>Civínová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VY_32_INOVACE_10B_02_Izobarický_děj</a:t>
                      </a: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Molekulová fyzika a termika</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22.07.2013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53221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vysvětlení a procvičení izobarického děje a je připraven pro hodiny fyziky ve 3. </a:t>
            </a:r>
            <a:r>
              <a:rPr lang="cs-CZ" sz="2000" dirty="0">
                <a:latin typeface="Calibri" pitchFamily="34" charset="0"/>
              </a:rPr>
              <a:t>ročníku šestiletého gymnázia a pro </a:t>
            </a:r>
            <a:r>
              <a:rPr lang="cs-CZ" sz="2000" dirty="0" smtClean="0">
                <a:latin typeface="Calibri" pitchFamily="34" charset="0"/>
              </a:rPr>
              <a:t>2. ročník </a:t>
            </a:r>
            <a:r>
              <a:rPr lang="cs-CZ" sz="2000" dirty="0">
                <a:latin typeface="Calibri" pitchFamily="34" charset="0"/>
              </a:rPr>
              <a:t>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řešení příkladu, kde je využita výše vysvětlená látka. Učitel </a:t>
            </a:r>
            <a:r>
              <a:rPr lang="cs-CZ" sz="2000" dirty="0" smtClean="0">
                <a:solidFill>
                  <a:schemeClr val="tx1"/>
                </a:solidFill>
                <a:latin typeface="Calibri" pitchFamily="34" charset="0"/>
              </a:rPr>
              <a:t>řešení </a:t>
            </a:r>
            <a:r>
              <a:rPr lang="cs-CZ" sz="2000" dirty="0" smtClean="0">
                <a:solidFill>
                  <a:schemeClr val="tx1"/>
                </a:solidFill>
                <a:latin typeface="Calibri" pitchFamily="34" charset="0"/>
              </a:rPr>
              <a:t>slovně popisuje a vysvětluje. Studenti příklad zapisují do sešitu.</a:t>
            </a:r>
          </a:p>
          <a:p>
            <a:pPr marL="0" indent="0" algn="just">
              <a:buNone/>
            </a:pPr>
            <a:r>
              <a:rPr lang="cs-CZ" sz="2000" dirty="0" smtClean="0">
                <a:latin typeface="Calibri" pitchFamily="34" charset="0"/>
              </a:rPr>
              <a:t>V poslední části prezentace je uvedena křížovka. Studenti navrhují její řešení. Jeden ze studentů nebo učitel řešení zapisuje do promítaného zadání pomocí světelného pera na interaktivní tabuli, nástrojem „pero“ (nástroj programu PowerPoint) nebo fixem na tabuli.</a:t>
            </a:r>
            <a:endParaRPr lang="cs-CZ" sz="2000" dirty="0" smtClean="0">
              <a:solidFill>
                <a:schemeClr val="tx1"/>
              </a:solidFill>
              <a:latin typeface="Calibri" pitchFamily="34" charset="0"/>
            </a:endParaRPr>
          </a:p>
          <a:p>
            <a:pPr marL="0" indent="0">
              <a:buNone/>
            </a:pPr>
            <a:r>
              <a:rPr lang="cs-CZ" sz="2000" dirty="0">
                <a:latin typeface="Calibri" pitchFamily="34" charset="0"/>
              </a:rPr>
              <a:t>Materiál je určen pro interaktivní výuku.</a:t>
            </a:r>
          </a:p>
        </p:txBody>
      </p:sp>
    </p:spTree>
    <p:extLst>
      <p:ext uri="{BB962C8B-B14F-4D97-AF65-F5344CB8AC3E}">
        <p14:creationId xmlns:p14="http://schemas.microsoft.com/office/powerpoint/2010/main" val="15549403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p:txBody>
          <a:bodyPr/>
          <a:lstStyle/>
          <a:p>
            <a:r>
              <a:rPr lang="cs-CZ" dirty="0" smtClean="0"/>
              <a:t>Izobarický děj</a:t>
            </a:r>
            <a:endParaRPr lang="cs-CZ" dirty="0"/>
          </a:p>
        </p:txBody>
      </p:sp>
      <p:sp>
        <p:nvSpPr>
          <p:cNvPr id="5" name="Podnadpis 4"/>
          <p:cNvSpPr>
            <a:spLocks noGrp="1"/>
          </p:cNvSpPr>
          <p:nvPr>
            <p:ph type="subTitle" idx="1"/>
          </p:nvPr>
        </p:nvSpPr>
        <p:spPr/>
        <p:txBody>
          <a:bodyPr/>
          <a:lstStyle/>
          <a:p>
            <a:endParaRPr lang="cs-CZ"/>
          </a:p>
        </p:txBody>
      </p:sp>
    </p:spTree>
    <p:extLst>
      <p:ext uri="{BB962C8B-B14F-4D97-AF65-F5344CB8AC3E}">
        <p14:creationId xmlns:p14="http://schemas.microsoft.com/office/powerpoint/2010/main" val="2195957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Obecně</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lstStyle/>
              <a:p>
                <a:r>
                  <a:rPr lang="cs-CZ" dirty="0" smtClean="0"/>
                  <a:t>Probíhá za konstantního tlaku</a:t>
                </a:r>
              </a:p>
              <a:p>
                <a:r>
                  <a:rPr lang="cs-CZ" b="1" dirty="0" err="1" smtClean="0"/>
                  <a:t>Isos</a:t>
                </a:r>
                <a:r>
                  <a:rPr lang="cs-CZ" dirty="0" smtClean="0"/>
                  <a:t> – stejný</a:t>
                </a:r>
              </a:p>
              <a:p>
                <a:endParaRPr lang="cs-CZ" dirty="0" smtClean="0"/>
              </a:p>
              <a:p>
                <a:r>
                  <a:rPr lang="cs-CZ" dirty="0" smtClean="0"/>
                  <a:t>Tlak </a:t>
                </a:r>
                <a:r>
                  <a:rPr lang="cs-CZ" dirty="0"/>
                  <a:t>stálý            p = </a:t>
                </a:r>
                <a:r>
                  <a:rPr lang="cs-CZ" dirty="0" err="1"/>
                  <a:t>konst</a:t>
                </a:r>
                <a:r>
                  <a:rPr lang="cs-CZ" dirty="0"/>
                  <a:t>.</a:t>
                </a:r>
              </a:p>
              <a:p>
                <a:r>
                  <a:rPr lang="cs-CZ" dirty="0"/>
                  <a:t>Stavová rovnice:</a:t>
                </a:r>
              </a:p>
              <a:p>
                <a14:m>
                  <m:oMath xmlns:m="http://schemas.openxmlformats.org/officeDocument/2006/math">
                    <m:f>
                      <m:fPr>
                        <m:ctrlPr>
                          <a:rPr lang="cs-CZ" i="1">
                            <a:latin typeface="Cambria Math" panose="02040503050406030204" pitchFamily="18" charset="0"/>
                          </a:rPr>
                        </m:ctrlPr>
                      </m:fPr>
                      <m:num>
                        <m:sSub>
                          <m:sSubPr>
                            <m:ctrlPr>
                              <a:rPr lang="cs-CZ" i="1">
                                <a:latin typeface="Cambria Math" panose="02040503050406030204" pitchFamily="18" charset="0"/>
                              </a:rPr>
                            </m:ctrlPr>
                          </m:sSubPr>
                          <m:e>
                            <m:r>
                              <a:rPr lang="cs-CZ" i="1">
                                <a:latin typeface="Cambria Math"/>
                              </a:rPr>
                              <m:t>𝑉</m:t>
                            </m:r>
                          </m:e>
                          <m:sub>
                            <m:r>
                              <a:rPr lang="cs-CZ" i="1">
                                <a:latin typeface="Cambria Math"/>
                              </a:rPr>
                              <m:t>1</m:t>
                            </m:r>
                          </m:sub>
                        </m:sSub>
                      </m:num>
                      <m:den>
                        <m:sSub>
                          <m:sSubPr>
                            <m:ctrlPr>
                              <a:rPr lang="cs-CZ" i="1">
                                <a:latin typeface="Cambria Math" panose="02040503050406030204" pitchFamily="18" charset="0"/>
                              </a:rPr>
                            </m:ctrlPr>
                          </m:sSubPr>
                          <m:e>
                            <m:r>
                              <a:rPr lang="cs-CZ" i="1">
                                <a:latin typeface="Cambria Math"/>
                              </a:rPr>
                              <m:t>𝑇</m:t>
                            </m:r>
                          </m:e>
                          <m:sub>
                            <m:r>
                              <a:rPr lang="cs-CZ" i="1">
                                <a:latin typeface="Cambria Math"/>
                              </a:rPr>
                              <m:t>1</m:t>
                            </m:r>
                          </m:sub>
                        </m:sSub>
                      </m:den>
                    </m:f>
                  </m:oMath>
                </a14:m>
                <a:r>
                  <a:rPr lang="cs-CZ" dirty="0"/>
                  <a:t>=</a:t>
                </a:r>
                <a14:m>
                  <m:oMath xmlns:m="http://schemas.openxmlformats.org/officeDocument/2006/math">
                    <m:f>
                      <m:fPr>
                        <m:ctrlPr>
                          <a:rPr lang="cs-CZ" i="1" dirty="0">
                            <a:latin typeface="Cambria Math" panose="02040503050406030204" pitchFamily="18" charset="0"/>
                          </a:rPr>
                        </m:ctrlPr>
                      </m:fPr>
                      <m:num>
                        <m:sSub>
                          <m:sSubPr>
                            <m:ctrlPr>
                              <a:rPr lang="cs-CZ" i="1" dirty="0">
                                <a:latin typeface="Cambria Math" panose="02040503050406030204" pitchFamily="18" charset="0"/>
                              </a:rPr>
                            </m:ctrlPr>
                          </m:sSubPr>
                          <m:e>
                            <m:r>
                              <a:rPr lang="cs-CZ" i="1" dirty="0">
                                <a:latin typeface="Cambria Math"/>
                              </a:rPr>
                              <m:t>𝑉</m:t>
                            </m:r>
                          </m:e>
                          <m:sub>
                            <m:r>
                              <a:rPr lang="cs-CZ" i="1" dirty="0">
                                <a:latin typeface="Cambria Math"/>
                              </a:rPr>
                              <m:t>2</m:t>
                            </m:r>
                          </m:sub>
                        </m:sSub>
                      </m:num>
                      <m:den>
                        <m:sSub>
                          <m:sSubPr>
                            <m:ctrlPr>
                              <a:rPr lang="cs-CZ" i="1" dirty="0">
                                <a:latin typeface="Cambria Math" panose="02040503050406030204" pitchFamily="18" charset="0"/>
                              </a:rPr>
                            </m:ctrlPr>
                          </m:sSubPr>
                          <m:e>
                            <m:r>
                              <a:rPr lang="cs-CZ" i="1" dirty="0">
                                <a:latin typeface="Cambria Math"/>
                              </a:rPr>
                              <m:t>𝑇</m:t>
                            </m:r>
                          </m:e>
                          <m:sub>
                            <m:r>
                              <a:rPr lang="cs-CZ" i="1" dirty="0">
                                <a:latin typeface="Cambria Math"/>
                              </a:rPr>
                              <m:t>2</m:t>
                            </m:r>
                          </m:sub>
                        </m:sSub>
                      </m:den>
                    </m:f>
                  </m:oMath>
                </a14:m>
                <a:r>
                  <a:rPr lang="cs-CZ" dirty="0"/>
                  <a:t>       resp.      </a:t>
                </a:r>
                <a14:m>
                  <m:oMath xmlns:m="http://schemas.openxmlformats.org/officeDocument/2006/math">
                    <m:f>
                      <m:fPr>
                        <m:ctrlPr>
                          <a:rPr lang="cs-CZ" i="1">
                            <a:latin typeface="Cambria Math" panose="02040503050406030204" pitchFamily="18" charset="0"/>
                          </a:rPr>
                        </m:ctrlPr>
                      </m:fPr>
                      <m:num>
                        <m:r>
                          <a:rPr lang="cs-CZ" i="1">
                            <a:latin typeface="Cambria Math"/>
                          </a:rPr>
                          <m:t>𝑉</m:t>
                        </m:r>
                      </m:num>
                      <m:den>
                        <m:r>
                          <a:rPr lang="cs-CZ" i="1">
                            <a:latin typeface="Cambria Math"/>
                          </a:rPr>
                          <m:t>𝑇</m:t>
                        </m:r>
                      </m:den>
                    </m:f>
                    <m:r>
                      <a:rPr lang="cs-CZ" i="1">
                        <a:latin typeface="Cambria Math"/>
                        <a:ea typeface="Cambria Math"/>
                      </a:rPr>
                      <m:t>=</m:t>
                    </m:r>
                    <m:r>
                      <a:rPr lang="cs-CZ" i="1">
                        <a:latin typeface="Cambria Math"/>
                        <a:ea typeface="Cambria Math"/>
                      </a:rPr>
                      <m:t>𝑘𝑜𝑛𝑠𝑡</m:t>
                    </m:r>
                    <m:r>
                      <a:rPr lang="cs-CZ" i="1">
                        <a:latin typeface="Cambria Math"/>
                        <a:ea typeface="Cambria Math"/>
                      </a:rPr>
                      <m:t>.</m:t>
                    </m:r>
                  </m:oMath>
                </a14:m>
                <a:endParaRPr lang="cs-CZ" dirty="0">
                  <a:ea typeface="Cambria Math"/>
                </a:endParaRPr>
              </a:p>
              <a:p>
                <a:endParaRPr lang="cs-CZ" dirty="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a:stretch>
                  <a:fillRect l="-1630" t="-1752"/>
                </a:stretch>
              </a:blipFill>
            </p:spPr>
            <p:txBody>
              <a:bodyPr/>
              <a:lstStyle/>
              <a:p>
                <a:r>
                  <a:rPr lang="cs-CZ">
                    <a:noFill/>
                  </a:rPr>
                  <a:t> </a:t>
                </a:r>
              </a:p>
            </p:txBody>
          </p:sp>
        </mc:Fallback>
      </mc:AlternateContent>
    </p:spTree>
    <p:extLst>
      <p:ext uri="{BB962C8B-B14F-4D97-AF65-F5344CB8AC3E}">
        <p14:creationId xmlns:p14="http://schemas.microsoft.com/office/powerpoint/2010/main" val="3819287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Gay-</a:t>
            </a:r>
            <a:r>
              <a:rPr lang="cs-CZ" dirty="0" err="1" smtClean="0"/>
              <a:t>Lussacův</a:t>
            </a:r>
            <a:r>
              <a:rPr lang="cs-CZ" dirty="0" smtClean="0"/>
              <a:t> zákon</a:t>
            </a:r>
            <a:endParaRPr lang="cs-CZ" dirty="0"/>
          </a:p>
        </p:txBody>
      </p:sp>
      <p:sp>
        <p:nvSpPr>
          <p:cNvPr id="3" name="Zástupný symbol pro obsah 2"/>
          <p:cNvSpPr>
            <a:spLocks noGrp="1"/>
          </p:cNvSpPr>
          <p:nvPr>
            <p:ph idx="1"/>
          </p:nvPr>
        </p:nvSpPr>
        <p:spPr/>
        <p:txBody>
          <a:bodyPr/>
          <a:lstStyle/>
          <a:p>
            <a:endParaRPr lang="cs-CZ" dirty="0" smtClean="0"/>
          </a:p>
          <a:p>
            <a:endParaRPr lang="cs-CZ" dirty="0"/>
          </a:p>
          <a:p>
            <a:r>
              <a:rPr lang="cs-CZ" dirty="0" smtClean="0"/>
              <a:t>Při izobarickém ději s ideálním plynem stálé hmotnosti je objem plynu přímo úměrný jeho termodynamické teplotě</a:t>
            </a:r>
            <a:endParaRPr lang="cs-CZ" dirty="0"/>
          </a:p>
        </p:txBody>
      </p:sp>
    </p:spTree>
    <p:extLst>
      <p:ext uri="{BB962C8B-B14F-4D97-AF65-F5344CB8AC3E}">
        <p14:creationId xmlns:p14="http://schemas.microsoft.com/office/powerpoint/2010/main" val="3481777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Zástupný symbol pro obsah 2"/>
              <p:cNvSpPr>
                <a:spLocks noGrp="1"/>
              </p:cNvSpPr>
              <p:nvPr>
                <p:ph idx="1"/>
              </p:nvPr>
            </p:nvSpPr>
            <p:spPr>
              <a:xfrm>
                <a:off x="395536" y="1628800"/>
                <a:ext cx="8229600" cy="4444925"/>
              </a:xfrm>
            </p:spPr>
            <p:txBody>
              <a:bodyPr/>
              <a:lstStyle/>
              <a:p>
                <a:r>
                  <a:rPr lang="cs-CZ" dirty="0" smtClean="0"/>
                  <a:t>IZOBARA</a:t>
                </a:r>
              </a:p>
              <a:p>
                <a:r>
                  <a:rPr lang="cs-CZ" dirty="0" smtClean="0"/>
                  <a:t>Graf závislosti </a:t>
                </a:r>
              </a:p>
              <a:p>
                <a:pPr marL="0" indent="0">
                  <a:buNone/>
                </a:pPr>
                <a:r>
                  <a:rPr lang="cs-CZ" dirty="0" smtClean="0"/>
                  <a:t>      V(</a:t>
                </a:r>
                <a14:m>
                  <m:oMath xmlns:m="http://schemas.openxmlformats.org/officeDocument/2006/math">
                    <m:sSup>
                      <m:sSupPr>
                        <m:ctrlPr>
                          <a:rPr lang="cs-CZ" i="1" smtClean="0">
                            <a:latin typeface="Cambria Math" panose="02040503050406030204" pitchFamily="18" charset="0"/>
                          </a:rPr>
                        </m:ctrlPr>
                      </m:sSupPr>
                      <m:e>
                        <m:r>
                          <a:rPr lang="cs-CZ" b="0" i="1" smtClean="0">
                            <a:latin typeface="Cambria Math"/>
                          </a:rPr>
                          <m:t>𝑚</m:t>
                        </m:r>
                      </m:e>
                      <m:sup>
                        <m:r>
                          <a:rPr lang="cs-CZ" b="0" i="1" smtClean="0">
                            <a:latin typeface="Cambria Math"/>
                          </a:rPr>
                          <m:t>3</m:t>
                        </m:r>
                      </m:sup>
                    </m:sSup>
                  </m:oMath>
                </a14:m>
                <a:r>
                  <a:rPr lang="cs-CZ" dirty="0" smtClean="0"/>
                  <a:t>) /p(Pa)</a:t>
                </a:r>
              </a:p>
              <a:p>
                <a:endParaRPr lang="cs-CZ" dirty="0" smtClean="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xfrm>
                <a:off x="395536" y="1628800"/>
                <a:ext cx="8229600" cy="4444925"/>
              </a:xfrm>
              <a:blipFill rotWithShape="1">
                <a:blip r:embed="rId2"/>
                <a:stretch>
                  <a:fillRect l="-1704" t="-1783"/>
                </a:stretch>
              </a:blipFill>
            </p:spPr>
            <p:txBody>
              <a:bodyPr/>
              <a:lstStyle/>
              <a:p>
                <a:r>
                  <a:rPr lang="cs-CZ">
                    <a:noFill/>
                  </a:rPr>
                  <a:t> </a:t>
                </a:r>
              </a:p>
            </p:txBody>
          </p:sp>
        </mc:Fallback>
      </mc:AlternateContent>
      <p:cxnSp>
        <p:nvCxnSpPr>
          <p:cNvPr id="4" name="Přímá spojnice 3"/>
          <p:cNvCxnSpPr/>
          <p:nvPr/>
        </p:nvCxnSpPr>
        <p:spPr>
          <a:xfrm>
            <a:off x="4716016" y="3284984"/>
            <a:ext cx="0" cy="2304256"/>
          </a:xfrm>
          <a:prstGeom prst="line">
            <a:avLst/>
          </a:prstGeom>
        </p:spPr>
        <p:style>
          <a:lnRef idx="1">
            <a:schemeClr val="dk1"/>
          </a:lnRef>
          <a:fillRef idx="0">
            <a:schemeClr val="dk1"/>
          </a:fillRef>
          <a:effectRef idx="0">
            <a:schemeClr val="dk1"/>
          </a:effectRef>
          <a:fontRef idx="minor">
            <a:schemeClr val="tx1"/>
          </a:fontRef>
        </p:style>
      </p:cxnSp>
      <p:cxnSp>
        <p:nvCxnSpPr>
          <p:cNvPr id="6" name="Přímá spojnice 5"/>
          <p:cNvCxnSpPr/>
          <p:nvPr/>
        </p:nvCxnSpPr>
        <p:spPr>
          <a:xfrm flipH="1">
            <a:off x="4716016" y="5589240"/>
            <a:ext cx="2295872" cy="0"/>
          </a:xfrm>
          <a:prstGeom prst="line">
            <a:avLst/>
          </a:prstGeom>
        </p:spPr>
        <p:style>
          <a:lnRef idx="1">
            <a:schemeClr val="dk1"/>
          </a:lnRef>
          <a:fillRef idx="0">
            <a:schemeClr val="dk1"/>
          </a:fillRef>
          <a:effectRef idx="0">
            <a:schemeClr val="dk1"/>
          </a:effectRef>
          <a:fontRef idx="minor">
            <a:schemeClr val="tx1"/>
          </a:fontRef>
        </p:style>
      </p:cxnSp>
      <p:cxnSp>
        <p:nvCxnSpPr>
          <p:cNvPr id="8" name="Přímá spojnice 7"/>
          <p:cNvCxnSpPr/>
          <p:nvPr/>
        </p:nvCxnSpPr>
        <p:spPr>
          <a:xfrm flipH="1">
            <a:off x="5076056" y="4653136"/>
            <a:ext cx="1575792" cy="0"/>
          </a:xfrm>
          <a:prstGeom prst="line">
            <a:avLst/>
          </a:prstGeom>
        </p:spPr>
        <p:style>
          <a:lnRef idx="1">
            <a:schemeClr val="dk1"/>
          </a:lnRef>
          <a:fillRef idx="0">
            <a:schemeClr val="dk1"/>
          </a:fillRef>
          <a:effectRef idx="0">
            <a:schemeClr val="dk1"/>
          </a:effectRef>
          <a:fontRef idx="minor">
            <a:schemeClr val="tx1"/>
          </a:fontRef>
        </p:style>
      </p:cxnSp>
      <p:cxnSp>
        <p:nvCxnSpPr>
          <p:cNvPr id="10" name="Přímá spojnice se šipkou 9"/>
          <p:cNvCxnSpPr/>
          <p:nvPr/>
        </p:nvCxnSpPr>
        <p:spPr>
          <a:xfrm flipV="1">
            <a:off x="4716016" y="3140968"/>
            <a:ext cx="0" cy="2448272"/>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2" name="Přímá spojnice se šipkou 11"/>
          <p:cNvCxnSpPr/>
          <p:nvPr/>
        </p:nvCxnSpPr>
        <p:spPr>
          <a:xfrm>
            <a:off x="4788024" y="5589240"/>
            <a:ext cx="2223864" cy="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
        <p:nvSpPr>
          <p:cNvPr id="13" name="TextovéPole 12"/>
          <p:cNvSpPr txBox="1"/>
          <p:nvPr/>
        </p:nvSpPr>
        <p:spPr>
          <a:xfrm>
            <a:off x="4067944" y="3138913"/>
            <a:ext cx="550022" cy="646331"/>
          </a:xfrm>
          <a:prstGeom prst="rect">
            <a:avLst/>
          </a:prstGeom>
          <a:noFill/>
        </p:spPr>
        <p:txBody>
          <a:bodyPr wrap="none" rtlCol="0">
            <a:spAutoFit/>
          </a:bodyPr>
          <a:lstStyle/>
          <a:p>
            <a:r>
              <a:rPr lang="cs-CZ" dirty="0"/>
              <a:t> </a:t>
            </a:r>
            <a:r>
              <a:rPr lang="cs-CZ" dirty="0" smtClean="0"/>
              <a:t> p</a:t>
            </a:r>
          </a:p>
          <a:p>
            <a:r>
              <a:rPr lang="en-US" dirty="0" smtClean="0"/>
              <a:t>[</a:t>
            </a:r>
            <a:r>
              <a:rPr lang="cs-CZ" dirty="0" smtClean="0"/>
              <a:t>Pa</a:t>
            </a:r>
            <a:r>
              <a:rPr lang="en-US" dirty="0" smtClean="0"/>
              <a:t>]</a:t>
            </a:r>
            <a:endParaRPr lang="cs-CZ" dirty="0"/>
          </a:p>
        </p:txBody>
      </p:sp>
      <mc:AlternateContent xmlns:mc="http://schemas.openxmlformats.org/markup-compatibility/2006" xmlns:a14="http://schemas.microsoft.com/office/drawing/2010/main">
        <mc:Choice Requires="a14">
          <p:sp>
            <p:nvSpPr>
              <p:cNvPr id="14" name="TextovéPole 13"/>
              <p:cNvSpPr txBox="1"/>
              <p:nvPr/>
            </p:nvSpPr>
            <p:spPr>
              <a:xfrm>
                <a:off x="6804247" y="5701341"/>
                <a:ext cx="631007" cy="646331"/>
              </a:xfrm>
              <a:prstGeom prst="rect">
                <a:avLst/>
              </a:prstGeom>
              <a:noFill/>
            </p:spPr>
            <p:txBody>
              <a:bodyPr wrap="none" rtlCol="0">
                <a:spAutoFit/>
              </a:bodyPr>
              <a:lstStyle/>
              <a:p>
                <a:r>
                  <a:rPr lang="cs-CZ" dirty="0" smtClean="0"/>
                  <a:t>  V</a:t>
                </a:r>
              </a:p>
              <a:p>
                <a:r>
                  <a:rPr lang="en-US" dirty="0" smtClean="0"/>
                  <a:t>[</a:t>
                </a:r>
                <a14:m>
                  <m:oMath xmlns:m="http://schemas.openxmlformats.org/officeDocument/2006/math">
                    <m:sSup>
                      <m:sSupPr>
                        <m:ctrlPr>
                          <a:rPr lang="cs-CZ" i="1" smtClean="0">
                            <a:latin typeface="Cambria Math" panose="02040503050406030204" pitchFamily="18" charset="0"/>
                          </a:rPr>
                        </m:ctrlPr>
                      </m:sSupPr>
                      <m:e>
                        <m:r>
                          <a:rPr lang="cs-CZ" b="0" i="1" smtClean="0">
                            <a:latin typeface="Cambria Math"/>
                          </a:rPr>
                          <m:t>𝑚</m:t>
                        </m:r>
                      </m:e>
                      <m:sup>
                        <m:r>
                          <a:rPr lang="cs-CZ" b="0" i="1" smtClean="0">
                            <a:latin typeface="Cambria Math"/>
                          </a:rPr>
                          <m:t>3</m:t>
                        </m:r>
                      </m:sup>
                    </m:sSup>
                  </m:oMath>
                </a14:m>
                <a:r>
                  <a:rPr lang="en-US" dirty="0" smtClean="0"/>
                  <a:t>]</a:t>
                </a:r>
                <a:endParaRPr lang="cs-CZ" dirty="0"/>
              </a:p>
            </p:txBody>
          </p:sp>
        </mc:Choice>
        <mc:Fallback xmlns="">
          <p:sp>
            <p:nvSpPr>
              <p:cNvPr id="14" name="TextovéPole 13"/>
              <p:cNvSpPr txBox="1">
                <a:spLocks noRot="1" noChangeAspect="1" noMove="1" noResize="1" noEditPoints="1" noAdjustHandles="1" noChangeArrowheads="1" noChangeShapeType="1" noTextEdit="1"/>
              </p:cNvSpPr>
              <p:nvPr/>
            </p:nvSpPr>
            <p:spPr>
              <a:xfrm>
                <a:off x="6804247" y="5701341"/>
                <a:ext cx="631007" cy="646331"/>
              </a:xfrm>
              <a:prstGeom prst="rect">
                <a:avLst/>
              </a:prstGeom>
              <a:blipFill rotWithShape="1">
                <a:blip r:embed="rId3"/>
                <a:stretch>
                  <a:fillRect l="-7692" t="-4717" r="-8654" b="-14151"/>
                </a:stretch>
              </a:blipFill>
            </p:spPr>
            <p:txBody>
              <a:bodyPr/>
              <a:lstStyle/>
              <a:p>
                <a:r>
                  <a:rPr lang="cs-CZ">
                    <a:noFill/>
                  </a:rPr>
                  <a:t> </a:t>
                </a:r>
              </a:p>
            </p:txBody>
          </p:sp>
        </mc:Fallback>
      </mc:AlternateContent>
      <p:sp>
        <p:nvSpPr>
          <p:cNvPr id="11" name="Nadpis 1"/>
          <p:cNvSpPr>
            <a:spLocks noGrp="1"/>
          </p:cNvSpPr>
          <p:nvPr>
            <p:ph type="title"/>
          </p:nvPr>
        </p:nvSpPr>
        <p:spPr>
          <a:xfrm>
            <a:off x="457200" y="274638"/>
            <a:ext cx="8229600" cy="1143000"/>
          </a:xfrm>
        </p:spPr>
        <p:txBody>
          <a:bodyPr/>
          <a:lstStyle/>
          <a:p>
            <a:r>
              <a:rPr lang="cs-CZ" dirty="0" smtClean="0"/>
              <a:t>Graf</a:t>
            </a:r>
            <a:endParaRPr lang="cs-CZ" dirty="0"/>
          </a:p>
        </p:txBody>
      </p:sp>
    </p:spTree>
    <p:extLst>
      <p:ext uri="{BB962C8B-B14F-4D97-AF65-F5344CB8AC3E}">
        <p14:creationId xmlns:p14="http://schemas.microsoft.com/office/powerpoint/2010/main" val="10510170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Zástupný symbol pro obsah 2"/>
              <p:cNvSpPr>
                <a:spLocks noGrp="1"/>
              </p:cNvSpPr>
              <p:nvPr>
                <p:ph idx="1"/>
              </p:nvPr>
            </p:nvSpPr>
            <p:spPr>
              <a:xfrm>
                <a:off x="457200" y="476672"/>
                <a:ext cx="8229600" cy="5976664"/>
              </a:xfrm>
            </p:spPr>
            <p:txBody>
              <a:bodyPr>
                <a:normAutofit fontScale="92500" lnSpcReduction="20000"/>
              </a:bodyPr>
              <a:lstStyle/>
              <a:p>
                <a:r>
                  <a:rPr lang="cs-CZ" dirty="0" smtClean="0"/>
                  <a:t>Van der </a:t>
                </a:r>
                <a:r>
                  <a:rPr lang="cs-CZ" dirty="0" err="1" smtClean="0"/>
                  <a:t>Waalsova</a:t>
                </a:r>
                <a:r>
                  <a:rPr lang="cs-CZ" dirty="0" smtClean="0"/>
                  <a:t> (Holandsko) stavová rovnice pro plyn o látkovém množství 1 mol má tvar:</a:t>
                </a:r>
              </a:p>
              <a:p>
                <a:pPr marL="0" indent="0">
                  <a:buNone/>
                </a:pPr>
                <a:r>
                  <a:rPr lang="cs-CZ" dirty="0" smtClean="0"/>
                  <a:t>	</a:t>
                </a:r>
                <a:r>
                  <a:rPr lang="cs-CZ" sz="3900" dirty="0" smtClean="0"/>
                  <a:t>(p + </a:t>
                </a:r>
                <a14:m>
                  <m:oMath xmlns:m="http://schemas.openxmlformats.org/officeDocument/2006/math">
                    <m:f>
                      <m:fPr>
                        <m:ctrlPr>
                          <a:rPr lang="cs-CZ" sz="3900" i="1" smtClean="0">
                            <a:latin typeface="Cambria Math" panose="02040503050406030204" pitchFamily="18" charset="0"/>
                          </a:rPr>
                        </m:ctrlPr>
                      </m:fPr>
                      <m:num>
                        <m:r>
                          <a:rPr lang="cs-CZ" sz="3900" b="0" i="1" smtClean="0">
                            <a:latin typeface="Cambria Math"/>
                          </a:rPr>
                          <m:t>𝑎</m:t>
                        </m:r>
                      </m:num>
                      <m:den>
                        <m:sSup>
                          <m:sSupPr>
                            <m:ctrlPr>
                              <a:rPr lang="cs-CZ" sz="3900" i="1" smtClean="0">
                                <a:latin typeface="Cambria Math" panose="02040503050406030204" pitchFamily="18" charset="0"/>
                              </a:rPr>
                            </m:ctrlPr>
                          </m:sSupPr>
                          <m:e>
                            <m:r>
                              <a:rPr lang="cs-CZ" sz="3900" b="0" i="1" smtClean="0">
                                <a:latin typeface="Cambria Math"/>
                              </a:rPr>
                              <m:t>𝑉</m:t>
                            </m:r>
                          </m:e>
                          <m:sup>
                            <m:r>
                              <a:rPr lang="cs-CZ" sz="3900" b="0" i="1" smtClean="0">
                                <a:latin typeface="Cambria Math"/>
                              </a:rPr>
                              <m:t>2</m:t>
                            </m:r>
                          </m:sup>
                        </m:sSup>
                      </m:den>
                    </m:f>
                    <m:r>
                      <a:rPr lang="cs-CZ" sz="3900" b="0" i="1" smtClean="0">
                        <a:latin typeface="Cambria Math"/>
                      </a:rPr>
                      <m:t>)(</m:t>
                    </m:r>
                  </m:oMath>
                </a14:m>
                <a:r>
                  <a:rPr lang="cs-CZ" sz="3900" dirty="0" smtClean="0"/>
                  <a:t>V-b) = RT</a:t>
                </a:r>
              </a:p>
              <a:p>
                <a:pPr marL="0" indent="0">
                  <a:buNone/>
                </a:pPr>
                <a:endParaRPr lang="cs-CZ" sz="2600" dirty="0" smtClean="0"/>
              </a:p>
              <a:p>
                <a:pPr marL="0" indent="0">
                  <a:buNone/>
                </a:pPr>
                <a:r>
                  <a:rPr lang="cs-CZ" sz="2600" dirty="0" err="1" smtClean="0"/>
                  <a:t>a,b</a:t>
                </a:r>
                <a:r>
                  <a:rPr lang="cs-CZ" sz="2600" dirty="0" smtClean="0"/>
                  <a:t> – konstanty</a:t>
                </a:r>
              </a:p>
              <a:p>
                <a:pPr marL="0" indent="0">
                  <a:buNone/>
                </a:pPr>
                <a:r>
                  <a:rPr lang="cs-CZ" sz="2600" dirty="0"/>
                  <a:t>p</a:t>
                </a:r>
                <a:r>
                  <a:rPr lang="cs-CZ" sz="2600" dirty="0" smtClean="0"/>
                  <a:t> – tlak </a:t>
                </a:r>
              </a:p>
              <a:p>
                <a:pPr marL="0" indent="0">
                  <a:buNone/>
                </a:pPr>
                <a:r>
                  <a:rPr lang="cs-CZ" sz="2600" dirty="0" smtClean="0"/>
                  <a:t>V – objem</a:t>
                </a:r>
              </a:p>
              <a:p>
                <a:pPr marL="0" indent="0">
                  <a:buNone/>
                </a:pPr>
                <a:r>
                  <a:rPr lang="cs-CZ" sz="2600" dirty="0" smtClean="0"/>
                  <a:t>R – molární plynová konstanta</a:t>
                </a:r>
              </a:p>
              <a:p>
                <a:pPr marL="0" indent="0">
                  <a:buNone/>
                </a:pPr>
                <a:r>
                  <a:rPr lang="cs-CZ" sz="2600" dirty="0" smtClean="0"/>
                  <a:t>T – termodynamická teplota</a:t>
                </a:r>
              </a:p>
              <a:p>
                <a:r>
                  <a:rPr lang="cs-CZ" dirty="0"/>
                  <a:t>zohledňuje skutečnost, že při výpočtu nelze zanedbat vlastní </a:t>
                </a:r>
                <a:r>
                  <a:rPr lang="cs-CZ" dirty="0" smtClean="0"/>
                  <a:t>objem částic</a:t>
                </a:r>
              </a:p>
              <a:p>
                <a:endParaRPr lang="cs-CZ" dirty="0"/>
              </a:p>
              <a:p>
                <a:r>
                  <a:rPr lang="cs-CZ" dirty="0" smtClean="0"/>
                  <a:t>Stavové rovnice pro ideální plyn odvodil francouzský fyzik B. </a:t>
                </a:r>
                <a:r>
                  <a:rPr lang="cs-CZ" dirty="0" err="1" smtClean="0"/>
                  <a:t>Clapeyron</a:t>
                </a:r>
                <a:endParaRPr lang="cs-CZ" dirty="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xfrm>
                <a:off x="457200" y="476672"/>
                <a:ext cx="8229600" cy="5976664"/>
              </a:xfrm>
              <a:blipFill rotWithShape="1">
                <a:blip r:embed="rId2"/>
                <a:stretch>
                  <a:fillRect l="-1481" t="-2650" b="-1223"/>
                </a:stretch>
              </a:blipFill>
            </p:spPr>
            <p:txBody>
              <a:bodyPr/>
              <a:lstStyle/>
              <a:p>
                <a:r>
                  <a:rPr lang="cs-CZ">
                    <a:noFill/>
                  </a:rPr>
                  <a:t> </a:t>
                </a:r>
              </a:p>
            </p:txBody>
          </p:sp>
        </mc:Fallback>
      </mc:AlternateContent>
    </p:spTree>
    <p:extLst>
      <p:ext uri="{BB962C8B-B14F-4D97-AF65-F5344CB8AC3E}">
        <p14:creationId xmlns:p14="http://schemas.microsoft.com/office/powerpoint/2010/main" val="23741204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kvinta-html.wz.cz/fyzika/termodynamika/struktura_plynneho_skupenstvi/obrazky/1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5" y="1916832"/>
            <a:ext cx="8772525" cy="4429126"/>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520831" y="908720"/>
            <a:ext cx="5890780" cy="646331"/>
          </a:xfrm>
          <a:prstGeom prst="rect">
            <a:avLst/>
          </a:prstGeom>
          <a:noFill/>
        </p:spPr>
        <p:txBody>
          <a:bodyPr wrap="none" rtlCol="0">
            <a:spAutoFit/>
          </a:bodyPr>
          <a:lstStyle/>
          <a:p>
            <a:r>
              <a:rPr lang="cs-CZ" sz="3600" dirty="0" smtClean="0"/>
              <a:t>Ověření Gay-</a:t>
            </a:r>
            <a:r>
              <a:rPr lang="cs-CZ" sz="3600" dirty="0" err="1" smtClean="0"/>
              <a:t>Lussacova</a:t>
            </a:r>
            <a:r>
              <a:rPr lang="cs-CZ" sz="3600" dirty="0" smtClean="0"/>
              <a:t> zákona</a:t>
            </a:r>
            <a:endParaRPr lang="cs-CZ" sz="3600" dirty="0"/>
          </a:p>
        </p:txBody>
      </p:sp>
    </p:spTree>
    <p:extLst>
      <p:ext uri="{BB962C8B-B14F-4D97-AF65-F5344CB8AC3E}">
        <p14:creationId xmlns:p14="http://schemas.microsoft.com/office/powerpoint/2010/main" val="376607450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p:txBody>
          <a:bodyPr/>
          <a:lstStyle/>
          <a:p>
            <a:r>
              <a:rPr lang="cs-CZ" dirty="0" smtClean="0"/>
              <a:t>Teplota kyslíku dané hmotnosti se zvětšuje za stálého tlaku z počáteční teploty -20°C. Při jaké teplotě má kyslík 1,5 krát větší objem než při teplotě počáteční?</a:t>
            </a:r>
            <a:endParaRPr lang="cs-CZ" dirty="0"/>
          </a:p>
        </p:txBody>
      </p:sp>
    </p:spTree>
    <p:extLst>
      <p:ext uri="{BB962C8B-B14F-4D97-AF65-F5344CB8AC3E}">
        <p14:creationId xmlns:p14="http://schemas.microsoft.com/office/powerpoint/2010/main" val="25109286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Příklad:</a:t>
            </a:r>
          </a:p>
        </p:txBody>
      </p:sp>
      <p:sp>
        <p:nvSpPr>
          <p:cNvPr id="3" name="Zástupný symbol pro obsah 2"/>
          <p:cNvSpPr>
            <a:spLocks noGrp="1"/>
          </p:cNvSpPr>
          <p:nvPr>
            <p:ph idx="1"/>
          </p:nvPr>
        </p:nvSpPr>
        <p:spPr/>
        <p:txBody>
          <a:bodyPr/>
          <a:lstStyle/>
          <a:p>
            <a:endParaRPr lang="cs-CZ" dirty="0" smtClean="0"/>
          </a:p>
          <a:p>
            <a:r>
              <a:rPr lang="cs-CZ" dirty="0" smtClean="0"/>
              <a:t>ŘEŠENÍ: t = 107°C  --&gt;  T = 380 K </a:t>
            </a:r>
            <a:endParaRPr lang="cs-CZ" dirty="0"/>
          </a:p>
        </p:txBody>
      </p:sp>
    </p:spTree>
    <p:extLst>
      <p:ext uri="{BB962C8B-B14F-4D97-AF65-F5344CB8AC3E}">
        <p14:creationId xmlns:p14="http://schemas.microsoft.com/office/powerpoint/2010/main" val="39229519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555429" y="404664"/>
            <a:ext cx="8229600" cy="1143000"/>
          </a:xfrm>
        </p:spPr>
        <p:txBody>
          <a:bodyPr/>
          <a:lstStyle/>
          <a:p>
            <a:r>
              <a:rPr lang="cs-CZ" dirty="0" smtClean="0"/>
              <a:t>Křížovka</a:t>
            </a:r>
            <a:endParaRPr lang="cs-CZ" dirty="0"/>
          </a:p>
        </p:txBody>
      </p:sp>
      <p:sp>
        <p:nvSpPr>
          <p:cNvPr id="6" name="TextovéPole 5"/>
          <p:cNvSpPr txBox="1"/>
          <p:nvPr/>
        </p:nvSpPr>
        <p:spPr>
          <a:xfrm>
            <a:off x="238224" y="861580"/>
            <a:ext cx="5256584" cy="2246769"/>
          </a:xfrm>
          <a:prstGeom prst="rect">
            <a:avLst/>
          </a:prstGeom>
          <a:noFill/>
        </p:spPr>
        <p:txBody>
          <a:bodyPr wrap="square" rtlCol="0">
            <a:spAutoFit/>
          </a:bodyPr>
          <a:lstStyle/>
          <a:p>
            <a:pPr marL="457200" indent="-457200">
              <a:buAutoNum type="arabicPeriod"/>
            </a:pPr>
            <a:r>
              <a:rPr lang="cs-CZ" sz="2400" dirty="0" smtClean="0"/>
              <a:t>Druh skupenství látek</a:t>
            </a:r>
          </a:p>
          <a:p>
            <a:pPr marL="457200" indent="-457200">
              <a:buAutoNum type="arabicPeriod"/>
            </a:pPr>
            <a:r>
              <a:rPr lang="cs-CZ" sz="2400" dirty="0" smtClean="0"/>
              <a:t>Původ fyzika Van der </a:t>
            </a:r>
            <a:r>
              <a:rPr lang="cs-CZ" sz="2400" dirty="0" err="1" smtClean="0"/>
              <a:t>Waalse</a:t>
            </a:r>
            <a:endParaRPr lang="cs-CZ" sz="2400" dirty="0" smtClean="0"/>
          </a:p>
          <a:p>
            <a:pPr marL="457200" indent="-457200">
              <a:buAutoNum type="arabicPeriod"/>
            </a:pPr>
            <a:r>
              <a:rPr lang="cs-CZ" sz="2400" dirty="0" smtClean="0"/>
              <a:t>… - </a:t>
            </a:r>
            <a:r>
              <a:rPr lang="cs-CZ" sz="2400" dirty="0" err="1" smtClean="0"/>
              <a:t>Lussacův</a:t>
            </a:r>
            <a:r>
              <a:rPr lang="cs-CZ" sz="2400" dirty="0" smtClean="0"/>
              <a:t> zákon</a:t>
            </a:r>
          </a:p>
          <a:p>
            <a:pPr marL="457200" indent="-457200">
              <a:buAutoNum type="arabicPeriod"/>
            </a:pPr>
            <a:r>
              <a:rPr lang="cs-CZ" sz="2400" dirty="0" smtClean="0"/>
              <a:t>Z čeho vychází izobarický děj</a:t>
            </a:r>
            <a:r>
              <a:rPr lang="cs-CZ" sz="2000" dirty="0" smtClean="0"/>
              <a:t>?</a:t>
            </a:r>
          </a:p>
          <a:p>
            <a:pPr marL="457200" indent="-457200">
              <a:buAutoNum type="arabicPeriod"/>
            </a:pPr>
            <a:r>
              <a:rPr lang="cs-CZ" sz="2400" dirty="0" smtClean="0"/>
              <a:t>Kdo odvodil stavové rovnice?</a:t>
            </a:r>
            <a:endParaRPr lang="cs-CZ" sz="2800" dirty="0"/>
          </a:p>
          <a:p>
            <a:pPr marL="457200" indent="-457200">
              <a:buAutoNum type="arabicPeriod"/>
            </a:pPr>
            <a:endParaRPr lang="cs-CZ" sz="2000" dirty="0" smtClean="0"/>
          </a:p>
        </p:txBody>
      </p:sp>
      <p:sp>
        <p:nvSpPr>
          <p:cNvPr id="7" name="Obdélník 6"/>
          <p:cNvSpPr/>
          <p:nvPr/>
        </p:nvSpPr>
        <p:spPr>
          <a:xfrm>
            <a:off x="4343930" y="2903917"/>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8" name="Obdélník 7"/>
          <p:cNvSpPr/>
          <p:nvPr/>
        </p:nvSpPr>
        <p:spPr>
          <a:xfrm>
            <a:off x="3911882" y="2903917"/>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9" name="Obdélník 8"/>
          <p:cNvSpPr/>
          <p:nvPr/>
        </p:nvSpPr>
        <p:spPr>
          <a:xfrm>
            <a:off x="3492388" y="2903917"/>
            <a:ext cx="43204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3060340" y="2903917"/>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11" name="Obdélník 10"/>
          <p:cNvSpPr/>
          <p:nvPr/>
        </p:nvSpPr>
        <p:spPr>
          <a:xfrm>
            <a:off x="2628292" y="2903917"/>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12" name="Obdélník 11"/>
          <p:cNvSpPr/>
          <p:nvPr/>
        </p:nvSpPr>
        <p:spPr>
          <a:xfrm>
            <a:off x="4781275" y="2903917"/>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13" name="Obdélník 12"/>
          <p:cNvSpPr/>
          <p:nvPr/>
        </p:nvSpPr>
        <p:spPr>
          <a:xfrm>
            <a:off x="5213323" y="2903917"/>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14" name="Obdélník 13"/>
          <p:cNvSpPr/>
          <p:nvPr/>
        </p:nvSpPr>
        <p:spPr>
          <a:xfrm>
            <a:off x="5645371" y="2903917"/>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15" name="Obdélník 14"/>
          <p:cNvSpPr/>
          <p:nvPr/>
        </p:nvSpPr>
        <p:spPr>
          <a:xfrm>
            <a:off x="6077419"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21" name="Obdélník 20"/>
          <p:cNvSpPr/>
          <p:nvPr/>
        </p:nvSpPr>
        <p:spPr>
          <a:xfrm>
            <a:off x="4343930"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22" name="Obdélník 21"/>
          <p:cNvSpPr/>
          <p:nvPr/>
        </p:nvSpPr>
        <p:spPr>
          <a:xfrm>
            <a:off x="3911882"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23" name="Obdélník 22"/>
          <p:cNvSpPr/>
          <p:nvPr/>
        </p:nvSpPr>
        <p:spPr>
          <a:xfrm>
            <a:off x="3492388" y="3335965"/>
            <a:ext cx="43204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bdélník 23"/>
          <p:cNvSpPr/>
          <p:nvPr/>
        </p:nvSpPr>
        <p:spPr>
          <a:xfrm>
            <a:off x="3060340"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25" name="Obdélník 24"/>
          <p:cNvSpPr/>
          <p:nvPr/>
        </p:nvSpPr>
        <p:spPr>
          <a:xfrm>
            <a:off x="2628292"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26" name="Obdélník 25"/>
          <p:cNvSpPr/>
          <p:nvPr/>
        </p:nvSpPr>
        <p:spPr>
          <a:xfrm>
            <a:off x="4781275"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27" name="Obdélník 26"/>
          <p:cNvSpPr/>
          <p:nvPr/>
        </p:nvSpPr>
        <p:spPr>
          <a:xfrm>
            <a:off x="5213323"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28" name="Obdélník 27"/>
          <p:cNvSpPr/>
          <p:nvPr/>
        </p:nvSpPr>
        <p:spPr>
          <a:xfrm>
            <a:off x="5645371"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32" name="Obdélník 31"/>
          <p:cNvSpPr/>
          <p:nvPr/>
        </p:nvSpPr>
        <p:spPr>
          <a:xfrm>
            <a:off x="3492388" y="3768013"/>
            <a:ext cx="43204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3" name="Obdélník 32"/>
          <p:cNvSpPr/>
          <p:nvPr/>
        </p:nvSpPr>
        <p:spPr>
          <a:xfrm>
            <a:off x="3060340" y="3768013"/>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34" name="Obdélník 33"/>
          <p:cNvSpPr/>
          <p:nvPr/>
        </p:nvSpPr>
        <p:spPr>
          <a:xfrm>
            <a:off x="2628292" y="3768013"/>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38" name="Obdélník 37"/>
          <p:cNvSpPr/>
          <p:nvPr/>
        </p:nvSpPr>
        <p:spPr>
          <a:xfrm>
            <a:off x="3924436"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39" name="Obdélník 38"/>
          <p:cNvSpPr/>
          <p:nvPr/>
        </p:nvSpPr>
        <p:spPr>
          <a:xfrm>
            <a:off x="2190947"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40" name="Obdélník 39"/>
          <p:cNvSpPr/>
          <p:nvPr/>
        </p:nvSpPr>
        <p:spPr>
          <a:xfrm>
            <a:off x="1758899"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41" name="Obdélník 40"/>
          <p:cNvSpPr/>
          <p:nvPr/>
        </p:nvSpPr>
        <p:spPr>
          <a:xfrm>
            <a:off x="1339405"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42" name="Obdélník 41"/>
          <p:cNvSpPr/>
          <p:nvPr/>
        </p:nvSpPr>
        <p:spPr>
          <a:xfrm>
            <a:off x="907357"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43" name="Obdélník 42"/>
          <p:cNvSpPr/>
          <p:nvPr/>
        </p:nvSpPr>
        <p:spPr>
          <a:xfrm>
            <a:off x="475309"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44" name="Obdélník 43"/>
          <p:cNvSpPr/>
          <p:nvPr/>
        </p:nvSpPr>
        <p:spPr>
          <a:xfrm>
            <a:off x="2628292"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45" name="Obdélník 44"/>
          <p:cNvSpPr/>
          <p:nvPr/>
        </p:nvSpPr>
        <p:spPr>
          <a:xfrm>
            <a:off x="3060340"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46" name="Obdélník 45"/>
          <p:cNvSpPr/>
          <p:nvPr/>
        </p:nvSpPr>
        <p:spPr>
          <a:xfrm>
            <a:off x="3492388" y="4190344"/>
            <a:ext cx="43204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9" name="Obdélník 48"/>
          <p:cNvSpPr/>
          <p:nvPr/>
        </p:nvSpPr>
        <p:spPr>
          <a:xfrm>
            <a:off x="5627520"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50" name="Obdélník 49"/>
          <p:cNvSpPr/>
          <p:nvPr/>
        </p:nvSpPr>
        <p:spPr>
          <a:xfrm>
            <a:off x="5208026"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51" name="Obdélník 50"/>
          <p:cNvSpPr/>
          <p:nvPr/>
        </p:nvSpPr>
        <p:spPr>
          <a:xfrm>
            <a:off x="4775978"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52" name="Obdélník 51"/>
          <p:cNvSpPr/>
          <p:nvPr/>
        </p:nvSpPr>
        <p:spPr>
          <a:xfrm>
            <a:off x="4343930"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56" name="Obdélník 55"/>
          <p:cNvSpPr/>
          <p:nvPr/>
        </p:nvSpPr>
        <p:spPr>
          <a:xfrm>
            <a:off x="4788532"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57" name="Obdélník 56"/>
          <p:cNvSpPr/>
          <p:nvPr/>
        </p:nvSpPr>
        <p:spPr>
          <a:xfrm>
            <a:off x="3055043"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58" name="Obdélník 57"/>
          <p:cNvSpPr/>
          <p:nvPr/>
        </p:nvSpPr>
        <p:spPr>
          <a:xfrm>
            <a:off x="2622995"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59" name="Obdélník 58"/>
          <p:cNvSpPr/>
          <p:nvPr/>
        </p:nvSpPr>
        <p:spPr>
          <a:xfrm>
            <a:off x="2203501"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60" name="Obdélník 59"/>
          <p:cNvSpPr/>
          <p:nvPr/>
        </p:nvSpPr>
        <p:spPr>
          <a:xfrm>
            <a:off x="1771453"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61" name="Obdélník 60"/>
          <p:cNvSpPr/>
          <p:nvPr/>
        </p:nvSpPr>
        <p:spPr>
          <a:xfrm>
            <a:off x="1339405"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62" name="Obdélník 61"/>
          <p:cNvSpPr/>
          <p:nvPr/>
        </p:nvSpPr>
        <p:spPr>
          <a:xfrm>
            <a:off x="3492388" y="4626049"/>
            <a:ext cx="43204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3" name="Obdélník 62"/>
          <p:cNvSpPr/>
          <p:nvPr/>
        </p:nvSpPr>
        <p:spPr>
          <a:xfrm>
            <a:off x="3924436"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64" name="Obdélník 63"/>
          <p:cNvSpPr/>
          <p:nvPr/>
        </p:nvSpPr>
        <p:spPr>
          <a:xfrm>
            <a:off x="4356484"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Tree>
    <p:extLst>
      <p:ext uri="{BB962C8B-B14F-4D97-AF65-F5344CB8AC3E}">
        <p14:creationId xmlns:p14="http://schemas.microsoft.com/office/powerpoint/2010/main" val="40644238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4343930" y="2903917"/>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L</a:t>
            </a:r>
            <a:endParaRPr lang="cs-CZ" dirty="0"/>
          </a:p>
        </p:txBody>
      </p:sp>
      <p:sp>
        <p:nvSpPr>
          <p:cNvPr id="5" name="Obdélník 4"/>
          <p:cNvSpPr/>
          <p:nvPr/>
        </p:nvSpPr>
        <p:spPr>
          <a:xfrm>
            <a:off x="3911882" y="2903917"/>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a:t>A</a:t>
            </a:r>
          </a:p>
        </p:txBody>
      </p:sp>
      <p:sp>
        <p:nvSpPr>
          <p:cNvPr id="6" name="Obdélník 5"/>
          <p:cNvSpPr/>
          <p:nvPr/>
        </p:nvSpPr>
        <p:spPr>
          <a:xfrm>
            <a:off x="3492388" y="2903917"/>
            <a:ext cx="43204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a:t>
            </a:r>
            <a:endParaRPr lang="cs-CZ" dirty="0"/>
          </a:p>
        </p:txBody>
      </p:sp>
      <p:sp>
        <p:nvSpPr>
          <p:cNvPr id="7" name="Obdélník 6"/>
          <p:cNvSpPr/>
          <p:nvPr/>
        </p:nvSpPr>
        <p:spPr>
          <a:xfrm>
            <a:off x="3060340" y="2903917"/>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A</a:t>
            </a:r>
            <a:endParaRPr lang="cs-CZ" dirty="0"/>
          </a:p>
        </p:txBody>
      </p:sp>
      <p:sp>
        <p:nvSpPr>
          <p:cNvPr id="8" name="Obdélník 7"/>
          <p:cNvSpPr/>
          <p:nvPr/>
        </p:nvSpPr>
        <p:spPr>
          <a:xfrm>
            <a:off x="2628292" y="2903917"/>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K</a:t>
            </a:r>
            <a:endParaRPr lang="cs-CZ" dirty="0"/>
          </a:p>
        </p:txBody>
      </p:sp>
      <p:sp>
        <p:nvSpPr>
          <p:cNvPr id="9" name="Obdélník 8"/>
          <p:cNvSpPr/>
          <p:nvPr/>
        </p:nvSpPr>
        <p:spPr>
          <a:xfrm>
            <a:off x="4781275" y="2903917"/>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I</a:t>
            </a:r>
            <a:endParaRPr lang="cs-CZ" dirty="0"/>
          </a:p>
        </p:txBody>
      </p:sp>
      <p:sp>
        <p:nvSpPr>
          <p:cNvPr id="10" name="Obdélník 9"/>
          <p:cNvSpPr/>
          <p:nvPr/>
        </p:nvSpPr>
        <p:spPr>
          <a:xfrm>
            <a:off x="5213323" y="2903917"/>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N</a:t>
            </a:r>
            <a:endParaRPr lang="cs-CZ" dirty="0"/>
          </a:p>
        </p:txBody>
      </p:sp>
      <p:sp>
        <p:nvSpPr>
          <p:cNvPr id="11" name="Obdélník 10"/>
          <p:cNvSpPr/>
          <p:nvPr/>
        </p:nvSpPr>
        <p:spPr>
          <a:xfrm>
            <a:off x="5645371" y="2903917"/>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Y</a:t>
            </a:r>
            <a:endParaRPr lang="cs-CZ" dirty="0"/>
          </a:p>
        </p:txBody>
      </p:sp>
      <p:sp>
        <p:nvSpPr>
          <p:cNvPr id="12" name="Obdélník 11"/>
          <p:cNvSpPr/>
          <p:nvPr/>
        </p:nvSpPr>
        <p:spPr>
          <a:xfrm>
            <a:off x="6077419"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O</a:t>
            </a:r>
            <a:endParaRPr lang="cs-CZ" dirty="0"/>
          </a:p>
        </p:txBody>
      </p:sp>
      <p:sp>
        <p:nvSpPr>
          <p:cNvPr id="13" name="Obdélník 12"/>
          <p:cNvSpPr/>
          <p:nvPr/>
        </p:nvSpPr>
        <p:spPr>
          <a:xfrm>
            <a:off x="4343930"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N</a:t>
            </a:r>
            <a:endParaRPr lang="cs-CZ" dirty="0"/>
          </a:p>
        </p:txBody>
      </p:sp>
      <p:sp>
        <p:nvSpPr>
          <p:cNvPr id="14" name="Obdélník 13"/>
          <p:cNvSpPr/>
          <p:nvPr/>
        </p:nvSpPr>
        <p:spPr>
          <a:xfrm>
            <a:off x="3911882"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A</a:t>
            </a:r>
            <a:endParaRPr lang="cs-CZ" dirty="0"/>
          </a:p>
        </p:txBody>
      </p:sp>
      <p:sp>
        <p:nvSpPr>
          <p:cNvPr id="15" name="Obdélník 14"/>
          <p:cNvSpPr/>
          <p:nvPr/>
        </p:nvSpPr>
        <p:spPr>
          <a:xfrm>
            <a:off x="3492388" y="3335965"/>
            <a:ext cx="43204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L</a:t>
            </a:r>
            <a:endParaRPr lang="cs-CZ" dirty="0"/>
          </a:p>
        </p:txBody>
      </p:sp>
      <p:sp>
        <p:nvSpPr>
          <p:cNvPr id="16" name="Obdélník 15"/>
          <p:cNvSpPr/>
          <p:nvPr/>
        </p:nvSpPr>
        <p:spPr>
          <a:xfrm>
            <a:off x="3060340"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O</a:t>
            </a:r>
            <a:endParaRPr lang="cs-CZ" dirty="0"/>
          </a:p>
        </p:txBody>
      </p:sp>
      <p:sp>
        <p:nvSpPr>
          <p:cNvPr id="17" name="Obdélník 16"/>
          <p:cNvSpPr/>
          <p:nvPr/>
        </p:nvSpPr>
        <p:spPr>
          <a:xfrm>
            <a:off x="2628292"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H</a:t>
            </a:r>
            <a:endParaRPr lang="cs-CZ" dirty="0"/>
          </a:p>
        </p:txBody>
      </p:sp>
      <p:sp>
        <p:nvSpPr>
          <p:cNvPr id="18" name="Obdélník 17"/>
          <p:cNvSpPr/>
          <p:nvPr/>
        </p:nvSpPr>
        <p:spPr>
          <a:xfrm>
            <a:off x="4781275"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D</a:t>
            </a:r>
            <a:endParaRPr lang="cs-CZ" dirty="0"/>
          </a:p>
        </p:txBody>
      </p:sp>
      <p:sp>
        <p:nvSpPr>
          <p:cNvPr id="19" name="Obdélník 18"/>
          <p:cNvSpPr/>
          <p:nvPr/>
        </p:nvSpPr>
        <p:spPr>
          <a:xfrm>
            <a:off x="5213323"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S</a:t>
            </a:r>
            <a:endParaRPr lang="cs-CZ" dirty="0"/>
          </a:p>
        </p:txBody>
      </p:sp>
      <p:sp>
        <p:nvSpPr>
          <p:cNvPr id="20" name="Obdélník 19"/>
          <p:cNvSpPr/>
          <p:nvPr/>
        </p:nvSpPr>
        <p:spPr>
          <a:xfrm>
            <a:off x="5645371" y="3335965"/>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K</a:t>
            </a:r>
            <a:endParaRPr lang="cs-CZ" dirty="0"/>
          </a:p>
        </p:txBody>
      </p:sp>
      <p:sp>
        <p:nvSpPr>
          <p:cNvPr id="21" name="Obdélník 20"/>
          <p:cNvSpPr/>
          <p:nvPr/>
        </p:nvSpPr>
        <p:spPr>
          <a:xfrm>
            <a:off x="3492388" y="3768013"/>
            <a:ext cx="43204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Y</a:t>
            </a:r>
            <a:endParaRPr lang="cs-CZ" dirty="0"/>
          </a:p>
        </p:txBody>
      </p:sp>
      <p:sp>
        <p:nvSpPr>
          <p:cNvPr id="22" name="Obdélník 21"/>
          <p:cNvSpPr/>
          <p:nvPr/>
        </p:nvSpPr>
        <p:spPr>
          <a:xfrm>
            <a:off x="3060340" y="3768013"/>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U</a:t>
            </a:r>
            <a:endParaRPr lang="cs-CZ" dirty="0"/>
          </a:p>
        </p:txBody>
      </p:sp>
      <p:sp>
        <p:nvSpPr>
          <p:cNvPr id="23" name="Obdélník 22"/>
          <p:cNvSpPr/>
          <p:nvPr/>
        </p:nvSpPr>
        <p:spPr>
          <a:xfrm>
            <a:off x="2628292" y="3768013"/>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G</a:t>
            </a:r>
            <a:endParaRPr lang="cs-CZ" dirty="0"/>
          </a:p>
        </p:txBody>
      </p:sp>
      <p:sp>
        <p:nvSpPr>
          <p:cNvPr id="24" name="Obdélník 23"/>
          <p:cNvSpPr/>
          <p:nvPr/>
        </p:nvSpPr>
        <p:spPr>
          <a:xfrm>
            <a:off x="3924436"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A</a:t>
            </a:r>
            <a:endParaRPr lang="cs-CZ" dirty="0"/>
          </a:p>
        </p:txBody>
      </p:sp>
      <p:sp>
        <p:nvSpPr>
          <p:cNvPr id="25" name="Obdélník 24"/>
          <p:cNvSpPr/>
          <p:nvPr/>
        </p:nvSpPr>
        <p:spPr>
          <a:xfrm>
            <a:off x="2190947"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O</a:t>
            </a:r>
            <a:endParaRPr lang="cs-CZ" dirty="0"/>
          </a:p>
        </p:txBody>
      </p:sp>
      <p:sp>
        <p:nvSpPr>
          <p:cNvPr id="26" name="Obdélník 25"/>
          <p:cNvSpPr/>
          <p:nvPr/>
        </p:nvSpPr>
        <p:spPr>
          <a:xfrm>
            <a:off x="1758899"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M</a:t>
            </a:r>
            <a:endParaRPr lang="cs-CZ" dirty="0"/>
          </a:p>
        </p:txBody>
      </p:sp>
      <p:sp>
        <p:nvSpPr>
          <p:cNvPr id="27" name="Obdélník 26"/>
          <p:cNvSpPr/>
          <p:nvPr/>
        </p:nvSpPr>
        <p:spPr>
          <a:xfrm>
            <a:off x="1339405"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R</a:t>
            </a:r>
            <a:endParaRPr lang="cs-CZ" dirty="0"/>
          </a:p>
        </p:txBody>
      </p:sp>
      <p:sp>
        <p:nvSpPr>
          <p:cNvPr id="28" name="Obdélník 27"/>
          <p:cNvSpPr/>
          <p:nvPr/>
        </p:nvSpPr>
        <p:spPr>
          <a:xfrm>
            <a:off x="907357"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a:t>E</a:t>
            </a:r>
          </a:p>
        </p:txBody>
      </p:sp>
      <p:sp>
        <p:nvSpPr>
          <p:cNvPr id="29" name="Obdélník 28"/>
          <p:cNvSpPr/>
          <p:nvPr/>
        </p:nvSpPr>
        <p:spPr>
          <a:xfrm>
            <a:off x="475309"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T</a:t>
            </a:r>
            <a:endParaRPr lang="cs-CZ" dirty="0"/>
          </a:p>
        </p:txBody>
      </p:sp>
      <p:sp>
        <p:nvSpPr>
          <p:cNvPr id="30" name="Obdélník 29"/>
          <p:cNvSpPr/>
          <p:nvPr/>
        </p:nvSpPr>
        <p:spPr>
          <a:xfrm>
            <a:off x="2628292"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D</a:t>
            </a:r>
            <a:endParaRPr lang="cs-CZ" dirty="0"/>
          </a:p>
        </p:txBody>
      </p:sp>
      <p:sp>
        <p:nvSpPr>
          <p:cNvPr id="31" name="Obdélník 30"/>
          <p:cNvSpPr/>
          <p:nvPr/>
        </p:nvSpPr>
        <p:spPr>
          <a:xfrm>
            <a:off x="3060340"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Y</a:t>
            </a:r>
            <a:endParaRPr lang="cs-CZ" dirty="0"/>
          </a:p>
        </p:txBody>
      </p:sp>
      <p:sp>
        <p:nvSpPr>
          <p:cNvPr id="32" name="Obdélník 31"/>
          <p:cNvSpPr/>
          <p:nvPr/>
        </p:nvSpPr>
        <p:spPr>
          <a:xfrm>
            <a:off x="3492388" y="4190344"/>
            <a:ext cx="43204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N</a:t>
            </a:r>
            <a:endParaRPr lang="cs-CZ" dirty="0"/>
          </a:p>
        </p:txBody>
      </p:sp>
      <p:sp>
        <p:nvSpPr>
          <p:cNvPr id="33" name="Obdélník 32"/>
          <p:cNvSpPr/>
          <p:nvPr/>
        </p:nvSpPr>
        <p:spPr>
          <a:xfrm>
            <a:off x="5627520"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A</a:t>
            </a:r>
            <a:endParaRPr lang="cs-CZ" dirty="0"/>
          </a:p>
        </p:txBody>
      </p:sp>
      <p:sp>
        <p:nvSpPr>
          <p:cNvPr id="34" name="Obdélník 33"/>
          <p:cNvSpPr/>
          <p:nvPr/>
        </p:nvSpPr>
        <p:spPr>
          <a:xfrm>
            <a:off x="5208026"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K</a:t>
            </a:r>
            <a:endParaRPr lang="cs-CZ" dirty="0"/>
          </a:p>
        </p:txBody>
      </p:sp>
      <p:sp>
        <p:nvSpPr>
          <p:cNvPr id="35" name="Obdélník 34"/>
          <p:cNvSpPr/>
          <p:nvPr/>
        </p:nvSpPr>
        <p:spPr>
          <a:xfrm>
            <a:off x="4775978"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I</a:t>
            </a:r>
            <a:endParaRPr lang="cs-CZ" dirty="0"/>
          </a:p>
        </p:txBody>
      </p:sp>
      <p:sp>
        <p:nvSpPr>
          <p:cNvPr id="36" name="Obdélník 35"/>
          <p:cNvSpPr/>
          <p:nvPr/>
        </p:nvSpPr>
        <p:spPr>
          <a:xfrm>
            <a:off x="4343930" y="4190344"/>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M</a:t>
            </a:r>
            <a:endParaRPr lang="cs-CZ" dirty="0"/>
          </a:p>
        </p:txBody>
      </p:sp>
      <p:sp>
        <p:nvSpPr>
          <p:cNvPr id="37" name="Obdélník 36"/>
          <p:cNvSpPr/>
          <p:nvPr/>
        </p:nvSpPr>
        <p:spPr>
          <a:xfrm>
            <a:off x="4788532"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N</a:t>
            </a:r>
            <a:endParaRPr lang="cs-CZ" dirty="0"/>
          </a:p>
        </p:txBody>
      </p:sp>
      <p:sp>
        <p:nvSpPr>
          <p:cNvPr id="38" name="Obdélník 37"/>
          <p:cNvSpPr/>
          <p:nvPr/>
        </p:nvSpPr>
        <p:spPr>
          <a:xfrm>
            <a:off x="3055043"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E</a:t>
            </a:r>
            <a:endParaRPr lang="cs-CZ" dirty="0"/>
          </a:p>
        </p:txBody>
      </p:sp>
      <p:sp>
        <p:nvSpPr>
          <p:cNvPr id="39" name="Obdélník 38"/>
          <p:cNvSpPr/>
          <p:nvPr/>
        </p:nvSpPr>
        <p:spPr>
          <a:xfrm>
            <a:off x="2622995"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P</a:t>
            </a:r>
            <a:endParaRPr lang="cs-CZ" dirty="0"/>
          </a:p>
        </p:txBody>
      </p:sp>
      <p:sp>
        <p:nvSpPr>
          <p:cNvPr id="40" name="Obdélník 39"/>
          <p:cNvSpPr/>
          <p:nvPr/>
        </p:nvSpPr>
        <p:spPr>
          <a:xfrm>
            <a:off x="2203501"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A</a:t>
            </a:r>
            <a:endParaRPr lang="cs-CZ" dirty="0"/>
          </a:p>
        </p:txBody>
      </p:sp>
      <p:sp>
        <p:nvSpPr>
          <p:cNvPr id="41" name="Obdélník 40"/>
          <p:cNvSpPr/>
          <p:nvPr/>
        </p:nvSpPr>
        <p:spPr>
          <a:xfrm>
            <a:off x="1771453"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L</a:t>
            </a:r>
            <a:endParaRPr lang="cs-CZ" dirty="0"/>
          </a:p>
        </p:txBody>
      </p:sp>
      <p:sp>
        <p:nvSpPr>
          <p:cNvPr id="42" name="Obdélník 41"/>
          <p:cNvSpPr/>
          <p:nvPr/>
        </p:nvSpPr>
        <p:spPr>
          <a:xfrm>
            <a:off x="1339405"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C</a:t>
            </a:r>
            <a:endParaRPr lang="cs-CZ" dirty="0"/>
          </a:p>
        </p:txBody>
      </p:sp>
      <p:sp>
        <p:nvSpPr>
          <p:cNvPr id="43" name="Obdélník 42"/>
          <p:cNvSpPr/>
          <p:nvPr/>
        </p:nvSpPr>
        <p:spPr>
          <a:xfrm>
            <a:off x="3492388" y="4626049"/>
            <a:ext cx="43204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t>Y</a:t>
            </a:r>
          </a:p>
        </p:txBody>
      </p:sp>
      <p:sp>
        <p:nvSpPr>
          <p:cNvPr id="44" name="Obdélník 43"/>
          <p:cNvSpPr/>
          <p:nvPr/>
        </p:nvSpPr>
        <p:spPr>
          <a:xfrm>
            <a:off x="3924436"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R</a:t>
            </a:r>
            <a:endParaRPr lang="cs-CZ" dirty="0"/>
          </a:p>
        </p:txBody>
      </p:sp>
      <p:sp>
        <p:nvSpPr>
          <p:cNvPr id="45" name="Obdélník 44"/>
          <p:cNvSpPr/>
          <p:nvPr/>
        </p:nvSpPr>
        <p:spPr>
          <a:xfrm>
            <a:off x="4356484" y="4626049"/>
            <a:ext cx="432048" cy="432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O</a:t>
            </a:r>
            <a:endParaRPr lang="cs-CZ" dirty="0"/>
          </a:p>
        </p:txBody>
      </p:sp>
      <p:sp>
        <p:nvSpPr>
          <p:cNvPr id="46" name="Nadpis 1"/>
          <p:cNvSpPr>
            <a:spLocks noGrp="1"/>
          </p:cNvSpPr>
          <p:nvPr>
            <p:ph type="title"/>
          </p:nvPr>
        </p:nvSpPr>
        <p:spPr>
          <a:xfrm>
            <a:off x="1555429" y="404664"/>
            <a:ext cx="8229600" cy="1143000"/>
          </a:xfrm>
        </p:spPr>
        <p:txBody>
          <a:bodyPr/>
          <a:lstStyle/>
          <a:p>
            <a:r>
              <a:rPr lang="cs-CZ" dirty="0" smtClean="0"/>
              <a:t>Křížovka</a:t>
            </a:r>
            <a:endParaRPr lang="cs-CZ" dirty="0"/>
          </a:p>
        </p:txBody>
      </p:sp>
      <p:sp>
        <p:nvSpPr>
          <p:cNvPr id="47" name="TextovéPole 46"/>
          <p:cNvSpPr txBox="1"/>
          <p:nvPr/>
        </p:nvSpPr>
        <p:spPr>
          <a:xfrm>
            <a:off x="238224" y="861580"/>
            <a:ext cx="5256584" cy="2246769"/>
          </a:xfrm>
          <a:prstGeom prst="rect">
            <a:avLst/>
          </a:prstGeom>
          <a:noFill/>
        </p:spPr>
        <p:txBody>
          <a:bodyPr wrap="square" rtlCol="0">
            <a:spAutoFit/>
          </a:bodyPr>
          <a:lstStyle/>
          <a:p>
            <a:pPr marL="457200" indent="-457200">
              <a:buAutoNum type="arabicPeriod"/>
            </a:pPr>
            <a:r>
              <a:rPr lang="cs-CZ" sz="2400" dirty="0" smtClean="0"/>
              <a:t>Druh skupenství látek</a:t>
            </a:r>
          </a:p>
          <a:p>
            <a:pPr marL="457200" indent="-457200">
              <a:buAutoNum type="arabicPeriod"/>
            </a:pPr>
            <a:r>
              <a:rPr lang="cs-CZ" sz="2400" dirty="0" smtClean="0"/>
              <a:t>Původ fyzika Van der </a:t>
            </a:r>
            <a:r>
              <a:rPr lang="cs-CZ" sz="2400" dirty="0" err="1" smtClean="0"/>
              <a:t>Waalse</a:t>
            </a:r>
            <a:endParaRPr lang="cs-CZ" sz="2400" dirty="0" smtClean="0"/>
          </a:p>
          <a:p>
            <a:pPr marL="457200" indent="-457200">
              <a:buAutoNum type="arabicPeriod"/>
            </a:pPr>
            <a:r>
              <a:rPr lang="cs-CZ" sz="2400" dirty="0" smtClean="0"/>
              <a:t>… - </a:t>
            </a:r>
            <a:r>
              <a:rPr lang="cs-CZ" sz="2400" dirty="0" err="1" smtClean="0"/>
              <a:t>Lussacův</a:t>
            </a:r>
            <a:r>
              <a:rPr lang="cs-CZ" sz="2400" dirty="0" smtClean="0"/>
              <a:t> zákon</a:t>
            </a:r>
          </a:p>
          <a:p>
            <a:pPr marL="457200" indent="-457200">
              <a:buAutoNum type="arabicPeriod"/>
            </a:pPr>
            <a:r>
              <a:rPr lang="cs-CZ" sz="2400" dirty="0" smtClean="0"/>
              <a:t>Z čeho vychází izobarický děj</a:t>
            </a:r>
            <a:r>
              <a:rPr lang="cs-CZ" sz="2000" dirty="0" smtClean="0"/>
              <a:t>?</a:t>
            </a:r>
          </a:p>
          <a:p>
            <a:pPr marL="457200" indent="-457200">
              <a:buAutoNum type="arabicPeriod"/>
            </a:pPr>
            <a:r>
              <a:rPr lang="cs-CZ" sz="2400" dirty="0" smtClean="0"/>
              <a:t>Kdo odvodil stavové rovnice?</a:t>
            </a:r>
            <a:endParaRPr lang="cs-CZ" sz="2800" dirty="0"/>
          </a:p>
          <a:p>
            <a:pPr marL="457200" indent="-457200">
              <a:buAutoNum type="arabicPeriod"/>
            </a:pPr>
            <a:endParaRPr lang="cs-CZ" sz="2000" dirty="0" smtClean="0"/>
          </a:p>
        </p:txBody>
      </p:sp>
    </p:spTree>
    <p:extLst>
      <p:ext uri="{BB962C8B-B14F-4D97-AF65-F5344CB8AC3E}">
        <p14:creationId xmlns:p14="http://schemas.microsoft.com/office/powerpoint/2010/main" val="36075216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dirty="0" smtClean="0"/>
              <a:t>Archiv autora</a:t>
            </a:r>
          </a:p>
          <a:p>
            <a:endParaRPr lang="cs-CZ" dirty="0"/>
          </a:p>
          <a:p>
            <a:endParaRPr lang="cs-CZ" dirty="0" smtClean="0"/>
          </a:p>
          <a:p>
            <a:endParaRPr lang="cs-CZ" dirty="0"/>
          </a:p>
        </p:txBody>
      </p:sp>
    </p:spTree>
    <p:extLst>
      <p:ext uri="{BB962C8B-B14F-4D97-AF65-F5344CB8AC3E}">
        <p14:creationId xmlns:p14="http://schemas.microsoft.com/office/powerpoint/2010/main" val="3678461436"/>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143</TotalTime>
  <Words>379</Words>
  <Application>Microsoft Office PowerPoint</Application>
  <PresentationFormat>Předvádění na obrazovce (4:3)</PresentationFormat>
  <Paragraphs>114</Paragraphs>
  <Slides>13</Slides>
  <Notes>2</Notes>
  <HiddenSlides>0</HiddenSlides>
  <MMClips>0</MMClips>
  <ScaleCrop>false</ScaleCrop>
  <HeadingPairs>
    <vt:vector size="6" baseType="variant">
      <vt:variant>
        <vt:lpstr>Použitá písma</vt:lpstr>
      </vt:variant>
      <vt:variant>
        <vt:i4>3</vt:i4>
      </vt:variant>
      <vt:variant>
        <vt:lpstr>Motiv</vt:lpstr>
      </vt:variant>
      <vt:variant>
        <vt:i4>1</vt:i4>
      </vt:variant>
      <vt:variant>
        <vt:lpstr>Nadpisy snímků</vt:lpstr>
      </vt:variant>
      <vt:variant>
        <vt:i4>13</vt:i4>
      </vt:variant>
    </vt:vector>
  </HeadingPairs>
  <TitlesOfParts>
    <vt:vector size="17" baseType="lpstr">
      <vt:lpstr>Arial</vt:lpstr>
      <vt:lpstr>Calibri</vt:lpstr>
      <vt:lpstr>Cambria Math</vt:lpstr>
      <vt:lpstr>Motiv systému Office</vt:lpstr>
      <vt:lpstr>Prezentace aplikace PowerPoint</vt:lpstr>
      <vt:lpstr>ANOTACE</vt:lpstr>
      <vt:lpstr>Izobarický děj</vt:lpstr>
      <vt:lpstr>Obecně</vt:lpstr>
      <vt:lpstr>Gay-Lussacův zákon</vt:lpstr>
      <vt:lpstr>Graf</vt:lpstr>
      <vt:lpstr>Prezentace aplikace PowerPoint</vt:lpstr>
      <vt:lpstr>Prezentace aplikace PowerPoint</vt:lpstr>
      <vt:lpstr>Příklad:</vt:lpstr>
      <vt:lpstr>Příklad:</vt:lpstr>
      <vt:lpstr>Křížovka</vt:lpstr>
      <vt:lpstr>Křížovka</vt:lpstr>
      <vt:lpstr>Zdroje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Windows User</dc:creator>
  <cp:lastModifiedBy>Martin Jiřiště</cp:lastModifiedBy>
  <cp:revision>25</cp:revision>
  <dcterms:created xsi:type="dcterms:W3CDTF">2013-04-02T16:30:36Z</dcterms:created>
  <dcterms:modified xsi:type="dcterms:W3CDTF">2014-01-16T10:41:32Z</dcterms:modified>
</cp:coreProperties>
</file>