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6" r:id="rId4"/>
    <p:sldId id="259" r:id="rId5"/>
    <p:sldId id="260" r:id="rId6"/>
    <p:sldId id="265" r:id="rId7"/>
    <p:sldId id="261" r:id="rId8"/>
    <p:sldId id="262" r:id="rId9"/>
    <p:sldId id="263" r:id="rId10"/>
    <p:sldId id="267" r:id="rId11"/>
    <p:sldId id="269" r:id="rId12"/>
    <p:sldId id="268" r:id="rId13"/>
    <p:sldId id="266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46" d="100"/>
          <a:sy n="46" d="100"/>
        </p:scale>
        <p:origin x="-2262" y="-12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A98A7F-EE00-4D34-A94C-67767E70FB0C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BE3AA6-3411-4F52-9C4C-7B39FF02193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7802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19061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4219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16.1.2014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9363825"/>
              </p:ext>
            </p:extLst>
          </p:nvPr>
        </p:nvGraphicFramePr>
        <p:xfrm>
          <a:off x="614836" y="2816085"/>
          <a:ext cx="8136904" cy="2692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86409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Ing.Mirjam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Civínová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VY_32_INOVACE_10B_03_Izochorický_děj</a:t>
                      </a: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Molekulová fyzika a termika</a:t>
                      </a: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22.07.2013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926638"/>
            <a:ext cx="648072" cy="6463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17803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cs-CZ" sz="3600" b="1" dirty="0" smtClean="0">
                <a:solidFill>
                  <a:schemeClr val="tx1"/>
                </a:solidFill>
                <a:latin typeface="Calibri" pitchFamily="34" charset="0"/>
              </a:rPr>
              <a:t>ANOTACE</a:t>
            </a:r>
            <a:endParaRPr lang="cs-CZ" sz="3600" b="1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Tento materiál slouží k vysvětlení a procvičení principu </a:t>
            </a:r>
            <a:r>
              <a:rPr lang="cs-CZ" sz="2000" dirty="0" err="1" smtClean="0">
                <a:latin typeface="Calibri" pitchFamily="34" charset="0"/>
              </a:rPr>
              <a:t>izochorického</a:t>
            </a:r>
            <a:r>
              <a:rPr lang="cs-CZ" sz="2000" dirty="0" smtClean="0">
                <a:latin typeface="Calibri" pitchFamily="34" charset="0"/>
              </a:rPr>
              <a:t> děje a je připraven pro hodiny fyziky ve 3. </a:t>
            </a:r>
            <a:r>
              <a:rPr lang="cs-CZ" sz="2000" dirty="0">
                <a:latin typeface="Calibri" pitchFamily="34" charset="0"/>
              </a:rPr>
              <a:t>ročníku šestiletého gymnázia a pro </a:t>
            </a:r>
            <a:r>
              <a:rPr lang="cs-CZ" sz="2000" dirty="0" smtClean="0">
                <a:latin typeface="Calibri" pitchFamily="34" charset="0"/>
              </a:rPr>
              <a:t>2. ročník </a:t>
            </a:r>
            <a:r>
              <a:rPr lang="cs-CZ" sz="2000" dirty="0">
                <a:latin typeface="Calibri" pitchFamily="34" charset="0"/>
              </a:rPr>
              <a:t>čtyřletého gymnázia.</a:t>
            </a:r>
            <a:endParaRPr lang="cs-CZ" sz="2000" dirty="0" smtClean="0">
              <a:latin typeface="Calibri" pitchFamily="34" charset="0"/>
            </a:endParaRPr>
          </a:p>
          <a:p>
            <a:pPr marL="0" indent="0" algn="just">
              <a:buNone/>
            </a:pPr>
            <a:r>
              <a:rPr lang="cs-CZ" sz="2000" dirty="0" smtClean="0">
                <a:latin typeface="Calibri" pitchFamily="34" charset="0"/>
              </a:rPr>
              <a:t>První část této prezentace se věnuje teorii tohoto problému a je doplňována výkladem učitele. Studenti sledují výklad učitele a mohou mu klást dotazy.</a:t>
            </a:r>
          </a:p>
          <a:p>
            <a:pPr marL="0" indent="0" algn="just">
              <a:buNone/>
            </a:pPr>
            <a:r>
              <a:rPr lang="cs-CZ" sz="2000" dirty="0">
                <a:latin typeface="Calibri" pitchFamily="34" charset="0"/>
              </a:rPr>
              <a:t>D</a:t>
            </a:r>
            <a:r>
              <a:rPr lang="cs-CZ" sz="2000" dirty="0" smtClean="0">
                <a:solidFill>
                  <a:schemeClr val="tx1"/>
                </a:solidFill>
                <a:latin typeface="Calibri" pitchFamily="34" charset="0"/>
              </a:rPr>
              <a:t>alší část prezentace se věnuje řešení příkladu, kde je využita výše vysvětlená látka. Učitel řešení slovně popisuje a vysvětluje. Studenti příklad zapisují do sešitu. </a:t>
            </a:r>
            <a:r>
              <a:rPr lang="cs-CZ" sz="2000" dirty="0" smtClean="0">
                <a:latin typeface="Calibri" pitchFamily="34" charset="0"/>
              </a:rPr>
              <a:t>Studenti také navrhují jeho řešení. Jeden ze studentů nebo učitel řešení zapisuje do promítaného zadání pomocí světelného pera na interaktivní tabuli, nástrojem „pero“ (nástroj programu PowerPoint) nebo fixem na tabuli.</a:t>
            </a:r>
          </a:p>
          <a:p>
            <a:pPr marL="0" indent="0" algn="just">
              <a:buNone/>
            </a:pPr>
            <a:r>
              <a:rPr lang="cs-CZ" sz="2000">
                <a:latin typeface="Calibri" pitchFamily="34" charset="0"/>
              </a:rPr>
              <a:t>Materiál je určen pro interaktivní výuku.</a:t>
            </a:r>
            <a:endParaRPr lang="cs-CZ" sz="20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0" indent="0">
              <a:buNone/>
            </a:pPr>
            <a:endParaRPr lang="cs-CZ" sz="1400" dirty="0" smtClean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470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Izochorický</a:t>
            </a:r>
            <a:r>
              <a:rPr lang="cs-CZ" dirty="0" smtClean="0"/>
              <a:t> děj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499207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Obecně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cs-CZ" dirty="0" smtClean="0"/>
                  <a:t>→ </a:t>
                </a:r>
                <a:r>
                  <a:rPr lang="cs-CZ" dirty="0" err="1" smtClean="0"/>
                  <a:t>izochorický</a:t>
                </a:r>
                <a:r>
                  <a:rPr lang="cs-CZ" dirty="0" smtClean="0"/>
                  <a:t> = za stejného objemu</a:t>
                </a:r>
              </a:p>
              <a:p>
                <a:r>
                  <a:rPr lang="cs-CZ" dirty="0" err="1" smtClean="0"/>
                  <a:t>Isos</a:t>
                </a:r>
                <a:r>
                  <a:rPr lang="cs-CZ" dirty="0" smtClean="0"/>
                  <a:t> = stejný</a:t>
                </a:r>
              </a:p>
              <a:p>
                <a:r>
                  <a:rPr lang="cs-CZ" dirty="0" smtClean="0"/>
                  <a:t>Tlak a teplota se mění</a:t>
                </a:r>
              </a:p>
              <a:p>
                <a:r>
                  <a:rPr lang="cs-CZ" dirty="0" smtClean="0"/>
                  <a:t>Stavová rovnice:</a:t>
                </a:r>
              </a:p>
              <a:p>
                <a:endParaRPr lang="cs-CZ" dirty="0"/>
              </a:p>
              <a:p>
                <a:r>
                  <a:rPr lang="cs-CZ" dirty="0" smtClean="0"/>
                  <a:t>Charlesův zákon: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1</m:t>
                            </m:r>
                          </m:sub>
                        </m:sSub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cs-CZ" b="0" i="1" smtClean="0">
                            <a:latin typeface="Cambria Math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𝑝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cs-CZ" b="0" i="1" smtClean="0"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cs-CZ" b="0" i="1" smtClean="0">
                                <a:latin typeface="Cambria Math"/>
                              </a:rPr>
                              <m:t>𝑇</m:t>
                            </m:r>
                          </m:e>
                          <m:sub>
                            <m:r>
                              <a:rPr lang="cs-CZ" b="0" i="1" smtClean="0">
                                <a:latin typeface="Cambria Math"/>
                              </a:rPr>
                              <m:t>2</m:t>
                            </m:r>
                          </m:sub>
                        </m:sSub>
                      </m:den>
                    </m:f>
                  </m:oMath>
                </a14:m>
                <a:endParaRPr lang="cs-CZ" dirty="0" smtClean="0"/>
              </a:p>
              <a:p>
                <a:pPr lvl="1"/>
                <a:r>
                  <a:rPr lang="cs-CZ" dirty="0" smtClean="0"/>
                  <a:t>resp.	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𝑝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𝑇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=</m:t>
                    </m:r>
                    <m:r>
                      <a:rPr lang="cs-CZ" b="0" i="1" smtClean="0">
                        <a:latin typeface="Cambria Math"/>
                      </a:rPr>
                      <m:t>𝑘𝑜𝑛𝑠𝑡</m:t>
                    </m:r>
                    <m:r>
                      <a:rPr lang="cs-CZ" b="0" i="1" smtClean="0">
                        <a:latin typeface="Cambria Math"/>
                      </a:rPr>
                      <m:t>.</m:t>
                    </m:r>
                  </m:oMath>
                </a14:m>
                <a:endParaRPr lang="cs-CZ" dirty="0" smtClean="0"/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1630" t="-1752" b="-27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ovéPole 3"/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248224" y="3593317"/>
            <a:ext cx="2302670" cy="616707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 lIns="91430" tIns="45716" rIns="91430" bIns="45716"/>
          <a:lstStyle/>
          <a:p>
            <a:pPr>
              <a:defRPr/>
            </a:pPr>
            <a:r>
              <a:rPr lang="cs-CZ">
                <a:noFill/>
              </a:rPr>
              <a:t> </a:t>
            </a:r>
          </a:p>
        </p:txBody>
      </p:sp>
      <p:sp>
        <p:nvSpPr>
          <p:cNvPr id="5" name="AutoShape 7"/>
          <p:cNvSpPr>
            <a:spLocks noChangeArrowheads="1"/>
          </p:cNvSpPr>
          <p:nvPr/>
        </p:nvSpPr>
        <p:spPr bwMode="auto">
          <a:xfrm>
            <a:off x="6550894" y="3384549"/>
            <a:ext cx="2447925" cy="1619250"/>
          </a:xfrm>
          <a:prstGeom prst="roundRect">
            <a:avLst>
              <a:gd name="adj" fmla="val 97"/>
            </a:avLst>
          </a:prstGeom>
          <a:solidFill>
            <a:srgbClr val="CFE7F5"/>
          </a:solidFill>
          <a:ln w="9525">
            <a:solidFill>
              <a:srgbClr val="80808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89991" tIns="60870" rIns="89991" bIns="44996" anchor="ctr"/>
          <a:lstStyle>
            <a:lvl1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1pPr>
            <a:lvl2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2pPr>
            <a:lvl3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3pPr>
            <a:lvl4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4pPr>
            <a:lvl5pPr eaLnBrk="0"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</a:tabLst>
              <a:defRPr>
                <a:solidFill>
                  <a:schemeClr val="tx1"/>
                </a:solidFill>
                <a:latin typeface="Arial" charset="0"/>
                <a:ea typeface="Microsoft YaHei" charset="-122"/>
              </a:defRPr>
            </a:lvl9pPr>
          </a:lstStyle>
          <a:p>
            <a:pPr algn="ctr" eaLnBrk="1"/>
            <a:r>
              <a:rPr lang="cs-CZ" altLang="cs-CZ" dirty="0">
                <a:solidFill>
                  <a:srgbClr val="000000"/>
                </a:solidFill>
              </a:rPr>
              <a:t>p = tlak [Pa]</a:t>
            </a:r>
          </a:p>
          <a:p>
            <a:pPr algn="ctr" eaLnBrk="1"/>
            <a:r>
              <a:rPr lang="cs-CZ" altLang="cs-CZ" dirty="0">
                <a:solidFill>
                  <a:srgbClr val="000000"/>
                </a:solidFill>
              </a:rPr>
              <a:t>V = objem [m³]</a:t>
            </a:r>
          </a:p>
          <a:p>
            <a:pPr algn="ctr" eaLnBrk="1"/>
            <a:r>
              <a:rPr lang="cs-CZ" altLang="cs-CZ" dirty="0">
                <a:solidFill>
                  <a:srgbClr val="000000"/>
                </a:solidFill>
              </a:rPr>
              <a:t>T = termodynamická </a:t>
            </a:r>
          </a:p>
          <a:p>
            <a:pPr algn="ctr" eaLnBrk="1"/>
            <a:r>
              <a:rPr lang="cs-CZ" altLang="cs-CZ" dirty="0">
                <a:solidFill>
                  <a:srgbClr val="000000"/>
                </a:solidFill>
              </a:rPr>
              <a:t>teplota [K]</a:t>
            </a:r>
          </a:p>
        </p:txBody>
      </p:sp>
    </p:spTree>
    <p:extLst>
      <p:ext uri="{BB962C8B-B14F-4D97-AF65-F5344CB8AC3E}">
        <p14:creationId xmlns:p14="http://schemas.microsoft.com/office/powerpoint/2010/main" val="1582649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C</a:t>
            </a:r>
            <a:r>
              <a:rPr lang="cs-CZ" dirty="0" smtClean="0"/>
              <a:t>harlesův </a:t>
            </a:r>
            <a:r>
              <a:rPr lang="cs-CZ" dirty="0"/>
              <a:t>zákon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Při </a:t>
            </a:r>
            <a:r>
              <a:rPr lang="cs-CZ" dirty="0" err="1" smtClean="0"/>
              <a:t>izochorickém</a:t>
            </a:r>
            <a:r>
              <a:rPr lang="cs-CZ" dirty="0" smtClean="0"/>
              <a:t> ději s ideálním plynem stálé hmotnosti je tlak přímo úměrný jeho termodynamické teplotě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9391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Ověření Charlesova zákona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6415" y="1600200"/>
            <a:ext cx="6971169" cy="4525963"/>
          </a:xfrm>
        </p:spPr>
      </p:pic>
    </p:spTree>
    <p:extLst>
      <p:ext uri="{BB962C8B-B14F-4D97-AF65-F5344CB8AC3E}">
        <p14:creationId xmlns:p14="http://schemas.microsoft.com/office/powerpoint/2010/main" val="28552293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Graf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Graf – </a:t>
            </a:r>
            <a:r>
              <a:rPr lang="cs-CZ" b="1" dirty="0" err="1" smtClean="0"/>
              <a:t>Izochora</a:t>
            </a:r>
            <a:endParaRPr lang="cs-CZ" b="1" dirty="0" smtClean="0"/>
          </a:p>
          <a:p>
            <a:endParaRPr lang="cs-CZ" b="1" dirty="0"/>
          </a:p>
        </p:txBody>
      </p:sp>
      <p:pic>
        <p:nvPicPr>
          <p:cNvPr id="1026" name="Picture 2" descr="C:\Users\ucitel\Desktop\Izochor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276872"/>
            <a:ext cx="5256584" cy="42315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2412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Plyn uzavřený v nádobě má při teplotě 50°C tlak 750 </a:t>
            </a:r>
            <a:r>
              <a:rPr lang="cs-CZ" dirty="0" err="1" smtClean="0"/>
              <a:t>KPa</a:t>
            </a:r>
            <a:r>
              <a:rPr lang="cs-CZ" dirty="0" smtClean="0"/>
              <a:t> za jaké teploty bude mít tlak 1,5 </a:t>
            </a:r>
            <a:r>
              <a:rPr lang="cs-CZ" dirty="0" err="1" smtClean="0"/>
              <a:t>MPa</a:t>
            </a:r>
            <a:r>
              <a:rPr lang="cs-CZ" dirty="0" smtClean="0"/>
              <a:t>? Předpokládejte že vnitřní objem nádoby je stálý a plyn je za daných podmínek ideální.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410090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Řešení :   646 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868224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3090" y="4653136"/>
            <a:ext cx="8229600" cy="1143000"/>
          </a:xfrm>
        </p:spPr>
        <p:txBody>
          <a:bodyPr/>
          <a:lstStyle/>
          <a:p>
            <a:r>
              <a:rPr lang="cs-CZ" dirty="0" smtClean="0"/>
              <a:t>Křížovka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8820472" cy="2481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2655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273°C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Kapilární </a:t>
            </a:r>
            <a:r>
              <a:rPr lang="cs-CZ" dirty="0" smtClean="0"/>
              <a:t>elevace</a:t>
            </a: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Energie dodávaná do soustavy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Děj, při kterém zůstává konstantní objem soustavy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Rovnice vyjadřující zákon o zachování tepelné energie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Děj, při kterém je konečný stav totožný s počátečním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Teplotní součinitel délkové roztažnosti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482103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 křížovky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800"/>
            <a:ext cx="9163050" cy="2193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20776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Archiv autora</a:t>
            </a:r>
            <a:endParaRPr lang="cs-CZ" dirty="0"/>
          </a:p>
          <a:p>
            <a:r>
              <a:rPr lang="cs-CZ" dirty="0" smtClean="0"/>
              <a:t>Galerie klipartů MS Office</a:t>
            </a:r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7846143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335</Words>
  <Application>Microsoft Office PowerPoint</Application>
  <PresentationFormat>Předvádění na obrazovce (4:3)</PresentationFormat>
  <Paragraphs>60</Paragraphs>
  <Slides>13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Prezentace aplikace PowerPoint</vt:lpstr>
      <vt:lpstr>ANOTACE</vt:lpstr>
      <vt:lpstr>Izochorický děj</vt:lpstr>
      <vt:lpstr>Obecně</vt:lpstr>
      <vt:lpstr>Charlesův zákon</vt:lpstr>
      <vt:lpstr>Ověření Charlesova zákona</vt:lpstr>
      <vt:lpstr>Graf</vt:lpstr>
      <vt:lpstr>Příklady</vt:lpstr>
      <vt:lpstr>Výsledek</vt:lpstr>
      <vt:lpstr>Křížovka</vt:lpstr>
      <vt:lpstr>Otázky</vt:lpstr>
      <vt:lpstr>Řešení křížovky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Učitel</dc:creator>
  <cp:lastModifiedBy>Mirjam Civínová</cp:lastModifiedBy>
  <cp:revision>14</cp:revision>
  <dcterms:created xsi:type="dcterms:W3CDTF">2013-11-02T11:11:03Z</dcterms:created>
  <dcterms:modified xsi:type="dcterms:W3CDTF">2014-01-16T14:36:37Z</dcterms:modified>
</cp:coreProperties>
</file>