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71" r:id="rId2"/>
    <p:sldId id="272" r:id="rId3"/>
    <p:sldId id="273" r:id="rId4"/>
    <p:sldId id="259" r:id="rId5"/>
    <p:sldId id="260" r:id="rId6"/>
    <p:sldId id="267" r:id="rId7"/>
    <p:sldId id="262" r:id="rId8"/>
    <p:sldId id="263" r:id="rId9"/>
    <p:sldId id="264" r:id="rId10"/>
    <p:sldId id="265" r:id="rId11"/>
    <p:sldId id="268" r:id="rId12"/>
    <p:sldId id="269" r:id="rId13"/>
    <p:sldId id="274"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Střední styl 2 – zvýraznění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505E3EF-67EA-436B-97B2-0124C06EBD24}" styleName="Střední styl 4 – zvýraznění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53" d="100"/>
          <a:sy n="53" d="100"/>
        </p:scale>
        <p:origin x="-1866" y="-43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5EE8023-A8DB-4070-994A-A31337C05C5D}" type="datetimeFigureOut">
              <a:rPr lang="cs-CZ" smtClean="0"/>
              <a:t>15.1.2014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D3D5730-27A3-4017-BC54-C46E67E3956F}" type="slidenum">
              <a:rPr lang="cs-CZ" smtClean="0"/>
              <a:t>‹#›</a:t>
            </a:fld>
            <a:endParaRPr lang="cs-CZ"/>
          </a:p>
        </p:txBody>
      </p:sp>
    </p:spTree>
    <p:extLst>
      <p:ext uri="{BB962C8B-B14F-4D97-AF65-F5344CB8AC3E}">
        <p14:creationId xmlns:p14="http://schemas.microsoft.com/office/powerpoint/2010/main" val="5249681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a:t>
            </a:fld>
            <a:endParaRPr lang="cs-CZ"/>
          </a:p>
        </p:txBody>
      </p:sp>
    </p:spTree>
    <p:extLst>
      <p:ext uri="{BB962C8B-B14F-4D97-AF65-F5344CB8AC3E}">
        <p14:creationId xmlns:p14="http://schemas.microsoft.com/office/powerpoint/2010/main" val="3131906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2</a:t>
            </a:fld>
            <a:endParaRPr lang="cs-CZ"/>
          </a:p>
        </p:txBody>
      </p:sp>
    </p:spTree>
    <p:extLst>
      <p:ext uri="{BB962C8B-B14F-4D97-AF65-F5344CB8AC3E}">
        <p14:creationId xmlns:p14="http://schemas.microsoft.com/office/powerpoint/2010/main" val="3479421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CFE67F60-46BB-4F18-8A22-178269561E60}" type="datetimeFigureOut">
              <a:rPr lang="cs-CZ" smtClean="0"/>
              <a:t>15.1.2014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ED0A8D2-FC08-45A2-A3C8-0BA99A0C70AF}" type="slidenum">
              <a:rPr lang="cs-CZ" smtClean="0"/>
              <a:t>‹#›</a:t>
            </a:fld>
            <a:endParaRPr lang="cs-CZ"/>
          </a:p>
        </p:txBody>
      </p:sp>
    </p:spTree>
    <p:extLst>
      <p:ext uri="{BB962C8B-B14F-4D97-AF65-F5344CB8AC3E}">
        <p14:creationId xmlns:p14="http://schemas.microsoft.com/office/powerpoint/2010/main" val="765464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FE67F60-46BB-4F18-8A22-178269561E60}" type="datetimeFigureOut">
              <a:rPr lang="cs-CZ" smtClean="0"/>
              <a:t>15.1.2014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ED0A8D2-FC08-45A2-A3C8-0BA99A0C70AF}" type="slidenum">
              <a:rPr lang="cs-CZ" smtClean="0"/>
              <a:t>‹#›</a:t>
            </a:fld>
            <a:endParaRPr lang="cs-CZ"/>
          </a:p>
        </p:txBody>
      </p:sp>
    </p:spTree>
    <p:extLst>
      <p:ext uri="{BB962C8B-B14F-4D97-AF65-F5344CB8AC3E}">
        <p14:creationId xmlns:p14="http://schemas.microsoft.com/office/powerpoint/2010/main" val="36589681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CFE67F60-46BB-4F18-8A22-178269561E60}" type="datetimeFigureOut">
              <a:rPr lang="cs-CZ" smtClean="0"/>
              <a:t>15.1.2014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ED0A8D2-FC08-45A2-A3C8-0BA99A0C70AF}" type="slidenum">
              <a:rPr lang="cs-CZ" smtClean="0"/>
              <a:t>‹#›</a:t>
            </a:fld>
            <a:endParaRPr lang="cs-CZ"/>
          </a:p>
        </p:txBody>
      </p:sp>
    </p:spTree>
    <p:extLst>
      <p:ext uri="{BB962C8B-B14F-4D97-AF65-F5344CB8AC3E}">
        <p14:creationId xmlns:p14="http://schemas.microsoft.com/office/powerpoint/2010/main" val="38311973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CFE67F60-46BB-4F18-8A22-178269561E60}" type="datetimeFigureOut">
              <a:rPr lang="cs-CZ" smtClean="0"/>
              <a:t>15.1.2014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ED0A8D2-FC08-45A2-A3C8-0BA99A0C70AF}" type="slidenum">
              <a:rPr lang="cs-CZ" smtClean="0"/>
              <a:t>‹#›</a:t>
            </a:fld>
            <a:endParaRPr lang="cs-CZ"/>
          </a:p>
        </p:txBody>
      </p:sp>
    </p:spTree>
    <p:extLst>
      <p:ext uri="{BB962C8B-B14F-4D97-AF65-F5344CB8AC3E}">
        <p14:creationId xmlns:p14="http://schemas.microsoft.com/office/powerpoint/2010/main" val="2219807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CFE67F60-46BB-4F18-8A22-178269561E60}" type="datetimeFigureOut">
              <a:rPr lang="cs-CZ" smtClean="0"/>
              <a:t>15.1.2014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ED0A8D2-FC08-45A2-A3C8-0BA99A0C70AF}" type="slidenum">
              <a:rPr lang="cs-CZ" smtClean="0"/>
              <a:t>‹#›</a:t>
            </a:fld>
            <a:endParaRPr lang="cs-CZ"/>
          </a:p>
        </p:txBody>
      </p:sp>
    </p:spTree>
    <p:extLst>
      <p:ext uri="{BB962C8B-B14F-4D97-AF65-F5344CB8AC3E}">
        <p14:creationId xmlns:p14="http://schemas.microsoft.com/office/powerpoint/2010/main" val="2420935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CFE67F60-46BB-4F18-8A22-178269561E60}" type="datetimeFigureOut">
              <a:rPr lang="cs-CZ" smtClean="0"/>
              <a:t>15.1.2014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ED0A8D2-FC08-45A2-A3C8-0BA99A0C70AF}" type="slidenum">
              <a:rPr lang="cs-CZ" smtClean="0"/>
              <a:t>‹#›</a:t>
            </a:fld>
            <a:endParaRPr lang="cs-CZ"/>
          </a:p>
        </p:txBody>
      </p:sp>
    </p:spTree>
    <p:extLst>
      <p:ext uri="{BB962C8B-B14F-4D97-AF65-F5344CB8AC3E}">
        <p14:creationId xmlns:p14="http://schemas.microsoft.com/office/powerpoint/2010/main" val="3287439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FE67F60-46BB-4F18-8A22-178269561E60}" type="datetimeFigureOut">
              <a:rPr lang="cs-CZ" smtClean="0"/>
              <a:t>15.1.2014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ED0A8D2-FC08-45A2-A3C8-0BA99A0C70AF}" type="slidenum">
              <a:rPr lang="cs-CZ" smtClean="0"/>
              <a:t>‹#›</a:t>
            </a:fld>
            <a:endParaRPr lang="cs-CZ"/>
          </a:p>
        </p:txBody>
      </p:sp>
    </p:spTree>
    <p:extLst>
      <p:ext uri="{BB962C8B-B14F-4D97-AF65-F5344CB8AC3E}">
        <p14:creationId xmlns:p14="http://schemas.microsoft.com/office/powerpoint/2010/main" val="198451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CFE67F60-46BB-4F18-8A22-178269561E60}" type="datetimeFigureOut">
              <a:rPr lang="cs-CZ" smtClean="0"/>
              <a:t>15.1.2014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ED0A8D2-FC08-45A2-A3C8-0BA99A0C70AF}" type="slidenum">
              <a:rPr lang="cs-CZ" smtClean="0"/>
              <a:t>‹#›</a:t>
            </a:fld>
            <a:endParaRPr lang="cs-CZ"/>
          </a:p>
        </p:txBody>
      </p:sp>
    </p:spTree>
    <p:extLst>
      <p:ext uri="{BB962C8B-B14F-4D97-AF65-F5344CB8AC3E}">
        <p14:creationId xmlns:p14="http://schemas.microsoft.com/office/powerpoint/2010/main" val="3152769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CFE67F60-46BB-4F18-8A22-178269561E60}" type="datetimeFigureOut">
              <a:rPr lang="cs-CZ" smtClean="0"/>
              <a:t>15.1.2014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ED0A8D2-FC08-45A2-A3C8-0BA99A0C70AF}" type="slidenum">
              <a:rPr lang="cs-CZ" smtClean="0"/>
              <a:t>‹#›</a:t>
            </a:fld>
            <a:endParaRPr lang="cs-CZ"/>
          </a:p>
        </p:txBody>
      </p:sp>
    </p:spTree>
    <p:extLst>
      <p:ext uri="{BB962C8B-B14F-4D97-AF65-F5344CB8AC3E}">
        <p14:creationId xmlns:p14="http://schemas.microsoft.com/office/powerpoint/2010/main" val="4197687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FE67F60-46BB-4F18-8A22-178269561E60}" type="datetimeFigureOut">
              <a:rPr lang="cs-CZ" smtClean="0"/>
              <a:t>15.1.2014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ED0A8D2-FC08-45A2-A3C8-0BA99A0C70AF}" type="slidenum">
              <a:rPr lang="cs-CZ" smtClean="0"/>
              <a:t>‹#›</a:t>
            </a:fld>
            <a:endParaRPr lang="cs-CZ"/>
          </a:p>
        </p:txBody>
      </p:sp>
    </p:spTree>
    <p:extLst>
      <p:ext uri="{BB962C8B-B14F-4D97-AF65-F5344CB8AC3E}">
        <p14:creationId xmlns:p14="http://schemas.microsoft.com/office/powerpoint/2010/main" val="1107644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FE67F60-46BB-4F18-8A22-178269561E60}" type="datetimeFigureOut">
              <a:rPr lang="cs-CZ" smtClean="0"/>
              <a:t>15.1.2014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ED0A8D2-FC08-45A2-A3C8-0BA99A0C70AF}" type="slidenum">
              <a:rPr lang="cs-CZ" smtClean="0"/>
              <a:t>‹#›</a:t>
            </a:fld>
            <a:endParaRPr lang="cs-CZ"/>
          </a:p>
        </p:txBody>
      </p:sp>
    </p:spTree>
    <p:extLst>
      <p:ext uri="{BB962C8B-B14F-4D97-AF65-F5344CB8AC3E}">
        <p14:creationId xmlns:p14="http://schemas.microsoft.com/office/powerpoint/2010/main" val="3189224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E67F60-46BB-4F18-8A22-178269561E60}" type="datetimeFigureOut">
              <a:rPr lang="cs-CZ" smtClean="0"/>
              <a:t>15.1.2014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D0A8D2-FC08-45A2-A3C8-0BA99A0C70AF}" type="slidenum">
              <a:rPr lang="cs-CZ" smtClean="0"/>
              <a:t>‹#›</a:t>
            </a:fld>
            <a:endParaRPr lang="cs-CZ"/>
          </a:p>
        </p:txBody>
      </p:sp>
    </p:spTree>
    <p:extLst>
      <p:ext uri="{BB962C8B-B14F-4D97-AF65-F5344CB8AC3E}">
        <p14:creationId xmlns:p14="http://schemas.microsoft.com/office/powerpoint/2010/main" val="33918479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808701006"/>
              </p:ext>
            </p:extLst>
          </p:nvPr>
        </p:nvGraphicFramePr>
        <p:xfrm>
          <a:off x="614836" y="2816085"/>
          <a:ext cx="8136904" cy="296721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err="1" smtClean="0">
                          <a:solidFill>
                            <a:srgbClr val="2C3036"/>
                          </a:solidFill>
                          <a:latin typeface="Calibri" pitchFamily="34" charset="0"/>
                          <a:ea typeface="+mn-ea"/>
                          <a:cs typeface="+mn-cs"/>
                        </a:rPr>
                        <a:t>Ing.Mirjam</a:t>
                      </a:r>
                      <a:r>
                        <a:rPr lang="cs-CZ" sz="1800" b="1" kern="1200" dirty="0" smtClean="0">
                          <a:solidFill>
                            <a:srgbClr val="2C3036"/>
                          </a:solidFill>
                          <a:latin typeface="Calibri" pitchFamily="34" charset="0"/>
                          <a:ea typeface="+mn-ea"/>
                          <a:cs typeface="+mn-cs"/>
                        </a:rPr>
                        <a:t> </a:t>
                      </a:r>
                      <a:r>
                        <a:rPr lang="cs-CZ" sz="1800" b="1" kern="1200" dirty="0" err="1" smtClean="0">
                          <a:solidFill>
                            <a:srgbClr val="2C3036"/>
                          </a:solidFill>
                          <a:latin typeface="Calibri" pitchFamily="34" charset="0"/>
                          <a:ea typeface="+mn-ea"/>
                          <a:cs typeface="+mn-cs"/>
                        </a:rPr>
                        <a:t>Civínová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VY_32_INOVACE_10B_04_Stavové_změny_ideálního_plynu_z_energetického_hlediska</a:t>
                      </a: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Molekulová fyzika a </a:t>
                      </a:r>
                      <a:r>
                        <a:rPr lang="cs-CZ" sz="1800" b="1" kern="1200" dirty="0" smtClean="0">
                          <a:solidFill>
                            <a:srgbClr val="2C3036"/>
                          </a:solidFill>
                          <a:latin typeface="Calibri" pitchFamily="34" charset="0"/>
                          <a:ea typeface="+mn-ea"/>
                          <a:cs typeface="+mn-cs"/>
                        </a:rPr>
                        <a:t>termika</a:t>
                      </a:r>
                      <a:endParaRPr lang="cs-CZ" sz="1800" b="1" kern="1200" dirty="0" smtClean="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smtClean="0">
                          <a:solidFill>
                            <a:srgbClr val="2C3036"/>
                          </a:solidFill>
                          <a:latin typeface="Calibri" pitchFamily="34" charset="0"/>
                          <a:ea typeface="+mn-ea"/>
                          <a:cs typeface="+mn-cs"/>
                        </a:rPr>
                        <a:t>23.07.2013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7315025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736"/>
          </a:xfrm>
        </p:spPr>
        <p:txBody>
          <a:bodyPr/>
          <a:lstStyle/>
          <a:p>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3" name="Zástupný symbol pro obsah 2"/>
          <p:cNvSpPr>
            <a:spLocks noGrp="1"/>
          </p:cNvSpPr>
          <p:nvPr>
            <p:ph idx="1"/>
          </p:nvPr>
        </p:nvSpPr>
        <p:spPr>
          <a:xfrm>
            <a:off x="457200" y="1196752"/>
            <a:ext cx="8229600" cy="4929411"/>
          </a:xfrm>
        </p:spPr>
        <p:txBody>
          <a:bodyPr>
            <a:normAutofit/>
          </a:bodyPr>
          <a:lstStyle/>
          <a:p>
            <a:pPr marL="0" indent="0" algn="just">
              <a:buNone/>
            </a:pPr>
            <a:r>
              <a:rPr lang="cs-CZ" sz="2000" dirty="0" smtClean="0">
                <a:latin typeface="Calibri" pitchFamily="34" charset="0"/>
              </a:rPr>
              <a:t>Tento materiál slouží k vysvětlení a procvičení stavových změn ideálního plynu z energetického hlediska a je připraven pro hodiny fyziky ve 3. </a:t>
            </a:r>
            <a:r>
              <a:rPr lang="cs-CZ" sz="2000" dirty="0">
                <a:latin typeface="Calibri" pitchFamily="34" charset="0"/>
              </a:rPr>
              <a:t>ročníku šestiletého gymnázia a pro </a:t>
            </a:r>
            <a:r>
              <a:rPr lang="cs-CZ" sz="2000" dirty="0" smtClean="0">
                <a:latin typeface="Calibri" pitchFamily="34" charset="0"/>
              </a:rPr>
              <a:t>2. ročník </a:t>
            </a:r>
            <a:r>
              <a:rPr lang="cs-CZ" sz="2000" dirty="0">
                <a:latin typeface="Calibri" pitchFamily="34" charset="0"/>
              </a:rPr>
              <a:t>čtyřletého gymnázia.</a:t>
            </a:r>
            <a:endParaRPr lang="cs-CZ" sz="2000" dirty="0" smtClean="0">
              <a:latin typeface="Calibri" pitchFamily="34" charset="0"/>
            </a:endParaRPr>
          </a:p>
          <a:p>
            <a:pPr marL="0" indent="0" algn="just">
              <a:buNone/>
            </a:pPr>
            <a:r>
              <a:rPr lang="cs-CZ" sz="2000" dirty="0" smtClean="0">
                <a:latin typeface="Calibri" pitchFamily="34" charset="0"/>
              </a:rPr>
              <a:t>První část této prezentace se věnuje teorii tohoto problému a je doplňována výkladem učitele. Studenti sledují výklad učitele a mohou mu klást dotazy.</a:t>
            </a:r>
          </a:p>
          <a:p>
            <a:pPr marL="0" indent="0" algn="just">
              <a:buNone/>
            </a:pPr>
            <a:r>
              <a:rPr lang="cs-CZ" sz="2000" dirty="0">
                <a:latin typeface="Calibri" pitchFamily="34" charset="0"/>
              </a:rPr>
              <a:t>D</a:t>
            </a:r>
            <a:r>
              <a:rPr lang="cs-CZ" sz="2000" dirty="0" smtClean="0">
                <a:solidFill>
                  <a:schemeClr val="tx1"/>
                </a:solidFill>
                <a:latin typeface="Calibri" pitchFamily="34" charset="0"/>
              </a:rPr>
              <a:t>alší část prezentace se věnuje řešení křížovky, kde je využita výše vysvětlená látka. Učitel řešení slovně popisuje a vysvětluje. </a:t>
            </a:r>
            <a:r>
              <a:rPr lang="cs-CZ" sz="2000" dirty="0" smtClean="0">
                <a:latin typeface="Calibri" pitchFamily="34" charset="0"/>
              </a:rPr>
              <a:t>Studenti navrhují řešení. Jeden ze studentů nebo učitel řešení zapisuje do promítaného zadání pomocí světelného pera na interaktivní tabuli, nástrojem „pero“ (nástroj programu PowerPoint) nebo fixem na </a:t>
            </a:r>
            <a:r>
              <a:rPr lang="cs-CZ" sz="2000" smtClean="0">
                <a:latin typeface="Calibri" pitchFamily="34" charset="0"/>
              </a:rPr>
              <a:t>tabuli.</a:t>
            </a:r>
            <a:endParaRPr lang="cs-CZ" sz="2000" dirty="0">
              <a:latin typeface="Calibri" pitchFamily="34" charset="0"/>
            </a:endParaRPr>
          </a:p>
          <a:p>
            <a:pPr marL="0" indent="0" algn="just">
              <a:buNone/>
            </a:pPr>
            <a:r>
              <a:rPr lang="cs-CZ" sz="2000" dirty="0">
                <a:latin typeface="Calibri" pitchFamily="34" charset="0"/>
              </a:rPr>
              <a:t>Materiál je určen pro interaktivní výuku.</a:t>
            </a:r>
            <a:endParaRPr lang="cs-CZ" sz="2000" dirty="0" smtClean="0">
              <a:solidFill>
                <a:schemeClr val="tx1"/>
              </a:solidFill>
              <a:latin typeface="Calibri" pitchFamily="34" charset="0"/>
            </a:endParaRPr>
          </a:p>
          <a:p>
            <a:pPr marL="0" indent="0">
              <a:buNone/>
            </a:pPr>
            <a:endParaRPr lang="cs-CZ" sz="1400" dirty="0" smtClean="0">
              <a:solidFill>
                <a:schemeClr val="tx1"/>
              </a:solidFill>
              <a:latin typeface="Calibri" pitchFamily="34" charset="0"/>
            </a:endParaRPr>
          </a:p>
        </p:txBody>
      </p:sp>
    </p:spTree>
    <p:extLst>
      <p:ext uri="{BB962C8B-B14F-4D97-AF65-F5344CB8AC3E}">
        <p14:creationId xmlns:p14="http://schemas.microsoft.com/office/powerpoint/2010/main" val="28029469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a:bodyPr>
          <a:lstStyle/>
          <a:p>
            <a:r>
              <a:rPr lang="cs-CZ" dirty="0" smtClean="0"/>
              <a:t>Stavové  změny ideálního plynu z energetického hlediska</a:t>
            </a:r>
            <a:endParaRPr lang="cs-CZ" dirty="0"/>
          </a:p>
        </p:txBody>
      </p:sp>
      <p:sp>
        <p:nvSpPr>
          <p:cNvPr id="3" name="Podnadpis 2"/>
          <p:cNvSpPr>
            <a:spLocks noGrp="1"/>
          </p:cNvSpPr>
          <p:nvPr>
            <p:ph type="subTitle" idx="1"/>
          </p:nvPr>
        </p:nvSpPr>
        <p:spPr/>
        <p:txBody>
          <a:bodyPr/>
          <a:lstStyle/>
          <a:p>
            <a:endParaRPr lang="cs-CZ"/>
          </a:p>
        </p:txBody>
      </p:sp>
    </p:spTree>
    <p:extLst>
      <p:ext uri="{BB962C8B-B14F-4D97-AF65-F5344CB8AC3E}">
        <p14:creationId xmlns:p14="http://schemas.microsoft.com/office/powerpoint/2010/main" val="38810010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r>
              <a:rPr lang="cs-CZ" sz="2800" dirty="0"/>
              <a:t>Vnitřní energie se mění konáním práce nebo tepelnou výměnou</a:t>
            </a:r>
          </a:p>
          <a:p>
            <a:r>
              <a:rPr lang="cs-CZ" sz="2800" dirty="0"/>
              <a:t>Platí první termodynamický </a:t>
            </a:r>
            <a:r>
              <a:rPr lang="cs-CZ" sz="2800" dirty="0" smtClean="0"/>
              <a:t>zákon</a:t>
            </a:r>
            <a:r>
              <a:rPr lang="cs-CZ" dirty="0" smtClean="0"/>
              <a:t/>
            </a:r>
            <a:br>
              <a:rPr lang="cs-CZ" dirty="0" smtClean="0"/>
            </a:br>
            <a:r>
              <a:rPr lang="cs-CZ" dirty="0" smtClean="0"/>
              <a:t>		</a:t>
            </a:r>
            <a:r>
              <a:rPr lang="cs-CZ" b="1" dirty="0"/>
              <a:t>Q = ΔU +W</a:t>
            </a:r>
          </a:p>
          <a:p>
            <a:r>
              <a:rPr lang="cs-CZ" sz="2800" dirty="0"/>
              <a:t>Změny energie při izotermickém, izobarickém a </a:t>
            </a:r>
            <a:r>
              <a:rPr lang="cs-CZ" sz="2800" dirty="0" err="1"/>
              <a:t>izochorickém</a:t>
            </a:r>
            <a:r>
              <a:rPr lang="cs-CZ" sz="2800" dirty="0"/>
              <a:t> ději s </a:t>
            </a:r>
            <a:r>
              <a:rPr lang="cs-CZ" sz="2800" dirty="0" smtClean="0"/>
              <a:t>ideálním </a:t>
            </a:r>
            <a:r>
              <a:rPr lang="cs-CZ" sz="2800" dirty="0"/>
              <a:t>plynem stálé </a:t>
            </a:r>
            <a:r>
              <a:rPr lang="cs-CZ" sz="2800" dirty="0" smtClean="0"/>
              <a:t>hmotnosti</a:t>
            </a:r>
            <a:endParaRPr lang="cs-CZ" sz="2800" dirty="0"/>
          </a:p>
        </p:txBody>
      </p:sp>
    </p:spTree>
    <p:extLst>
      <p:ext uri="{BB962C8B-B14F-4D97-AF65-F5344CB8AC3E}">
        <p14:creationId xmlns:p14="http://schemas.microsoft.com/office/powerpoint/2010/main" val="3461943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4900" dirty="0"/>
              <a:t>Izotermický </a:t>
            </a:r>
            <a:r>
              <a:rPr lang="cs-CZ" sz="4900" dirty="0" smtClean="0"/>
              <a:t>děj</a:t>
            </a:r>
            <a:endParaRPr lang="cs-CZ" dirty="0"/>
          </a:p>
        </p:txBody>
      </p:sp>
      <p:sp>
        <p:nvSpPr>
          <p:cNvPr id="3" name="Zástupný symbol pro obsah 2"/>
          <p:cNvSpPr>
            <a:spLocks noGrp="1"/>
          </p:cNvSpPr>
          <p:nvPr>
            <p:ph idx="1"/>
          </p:nvPr>
        </p:nvSpPr>
        <p:spPr/>
        <p:txBody>
          <a:bodyPr>
            <a:normAutofit/>
          </a:bodyPr>
          <a:lstStyle/>
          <a:p>
            <a:r>
              <a:rPr lang="cs-CZ" sz="2700" dirty="0"/>
              <a:t>stálá střední kinetická energie molekul konajících neuspořádaný tepelný pohyb</a:t>
            </a:r>
          </a:p>
          <a:p>
            <a:r>
              <a:rPr lang="cs-CZ" sz="2700" dirty="0"/>
              <a:t>konstantní vnitřní energie ideálního plynu </a:t>
            </a:r>
            <a:r>
              <a:rPr lang="cs-CZ" sz="2700" dirty="0" smtClean="0"/>
              <a:t>=&gt;</a:t>
            </a:r>
            <a:r>
              <a:rPr lang="cs-CZ" sz="2800" dirty="0" smtClean="0"/>
              <a:t/>
            </a:r>
            <a:br>
              <a:rPr lang="cs-CZ" sz="2800" dirty="0" smtClean="0"/>
            </a:br>
            <a:r>
              <a:rPr lang="cs-CZ" sz="2800" dirty="0" smtClean="0"/>
              <a:t>			</a:t>
            </a:r>
            <a:r>
              <a:rPr lang="cs-CZ" b="1" dirty="0" smtClean="0"/>
              <a:t>Q </a:t>
            </a:r>
            <a:r>
              <a:rPr lang="cs-CZ" b="1" dirty="0"/>
              <a:t>= ΔU +W</a:t>
            </a:r>
          </a:p>
          <a:p>
            <a:r>
              <a:rPr lang="cs-CZ" sz="2700" dirty="0"/>
              <a:t>při zvětšení objemu vykoná ideální plyn práci W΄ a přijme teplo Q</a:t>
            </a:r>
            <a:r>
              <a:rPr lang="cs-CZ" sz="2700" baseline="-25000" dirty="0"/>
              <a:t>T</a:t>
            </a:r>
            <a:r>
              <a:rPr lang="cs-CZ" sz="2700" dirty="0"/>
              <a:t> =&gt; </a:t>
            </a:r>
            <a:r>
              <a:rPr lang="cs-CZ" sz="2800" dirty="0" smtClean="0"/>
              <a:t/>
            </a:r>
            <a:br>
              <a:rPr lang="cs-CZ" sz="2800" dirty="0" smtClean="0"/>
            </a:br>
            <a:r>
              <a:rPr lang="cs-CZ" sz="2800" dirty="0" smtClean="0"/>
              <a:t>			 </a:t>
            </a:r>
            <a:r>
              <a:rPr lang="cs-CZ" b="1" dirty="0" smtClean="0"/>
              <a:t>Q</a:t>
            </a:r>
            <a:r>
              <a:rPr lang="cs-CZ" b="1" baseline="-25000" dirty="0" smtClean="0"/>
              <a:t>T </a:t>
            </a:r>
            <a:r>
              <a:rPr lang="cs-CZ" b="1" dirty="0"/>
              <a:t>= W΄</a:t>
            </a:r>
          </a:p>
          <a:p>
            <a:r>
              <a:rPr lang="cs-CZ" sz="2700" dirty="0"/>
              <a:t>Teplo přijaté ideálním plynem při izotermickém ději se rovná práci, kterou plyn při tomto ději vykoná</a:t>
            </a:r>
          </a:p>
          <a:p>
            <a:endParaRPr lang="cs-CZ" dirty="0"/>
          </a:p>
        </p:txBody>
      </p:sp>
    </p:spTree>
    <p:extLst>
      <p:ext uri="{BB962C8B-B14F-4D97-AF65-F5344CB8AC3E}">
        <p14:creationId xmlns:p14="http://schemas.microsoft.com/office/powerpoint/2010/main" val="36015052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cs-CZ" dirty="0"/>
              <a:t>Izotermický děj</a:t>
            </a:r>
          </a:p>
        </p:txBody>
      </p:sp>
      <p:pic>
        <p:nvPicPr>
          <p:cNvPr id="4" name="Zástupný symbol pro obsah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04822" y="1892649"/>
            <a:ext cx="5134356" cy="3941064"/>
          </a:xfrm>
        </p:spPr>
      </p:pic>
    </p:spTree>
    <p:extLst>
      <p:ext uri="{BB962C8B-B14F-4D97-AF65-F5344CB8AC3E}">
        <p14:creationId xmlns:p14="http://schemas.microsoft.com/office/powerpoint/2010/main" val="38797347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dirty="0" err="1"/>
              <a:t>Izochorický</a:t>
            </a:r>
            <a:r>
              <a:rPr lang="cs-CZ" dirty="0"/>
              <a:t> </a:t>
            </a:r>
            <a:r>
              <a:rPr lang="cs-CZ" dirty="0" smtClean="0"/>
              <a:t>děj</a:t>
            </a:r>
            <a:endParaRPr lang="cs-CZ" dirty="0"/>
          </a:p>
        </p:txBody>
      </p:sp>
      <p:sp>
        <p:nvSpPr>
          <p:cNvPr id="3" name="Zástupný symbol pro obsah 2"/>
          <p:cNvSpPr>
            <a:spLocks noGrp="1"/>
          </p:cNvSpPr>
          <p:nvPr>
            <p:ph idx="1"/>
          </p:nvPr>
        </p:nvSpPr>
        <p:spPr/>
        <p:txBody>
          <a:bodyPr>
            <a:normAutofit/>
          </a:bodyPr>
          <a:lstStyle/>
          <a:p>
            <a:r>
              <a:rPr lang="cs-CZ" sz="2700" dirty="0"/>
              <a:t>při zvýšení teploty plynu stálé </a:t>
            </a:r>
            <a:r>
              <a:rPr lang="cs-CZ" sz="2700" dirty="0" smtClean="0"/>
              <a:t>hmotnosti </a:t>
            </a:r>
            <a:r>
              <a:rPr lang="cs-CZ" sz="2700" dirty="0"/>
              <a:t>m o hodnotu ΔT za stálého objemu V přijme plyn teplo</a:t>
            </a:r>
          </a:p>
          <a:p>
            <a:pPr marL="0" indent="0">
              <a:buNone/>
            </a:pPr>
            <a:r>
              <a:rPr lang="cs-CZ" b="1" dirty="0" smtClean="0"/>
              <a:t>			</a:t>
            </a:r>
            <a:r>
              <a:rPr lang="cs-CZ" b="1" dirty="0" err="1" smtClean="0"/>
              <a:t>Q</a:t>
            </a:r>
            <a:r>
              <a:rPr lang="cs-CZ" b="1" baseline="-25000" dirty="0" err="1" smtClean="0"/>
              <a:t>v</a:t>
            </a:r>
            <a:r>
              <a:rPr lang="cs-CZ" b="1" dirty="0"/>
              <a:t>= </a:t>
            </a:r>
            <a:r>
              <a:rPr lang="cs-CZ" b="1" dirty="0" err="1" smtClean="0"/>
              <a:t>c</a:t>
            </a:r>
            <a:r>
              <a:rPr lang="cs-CZ" b="1" baseline="-25000" dirty="0" err="1" smtClean="0"/>
              <a:t>v</a:t>
            </a:r>
            <a:r>
              <a:rPr lang="cs-CZ" b="1" dirty="0" err="1" smtClean="0"/>
              <a:t>mΔT</a:t>
            </a:r>
            <a:r>
              <a:rPr lang="cs-CZ" b="1" dirty="0" smtClean="0"/>
              <a:t/>
            </a:r>
            <a:br>
              <a:rPr lang="cs-CZ" b="1" dirty="0" smtClean="0"/>
            </a:br>
            <a:r>
              <a:rPr lang="cs-CZ" b="1" dirty="0" smtClean="0"/>
              <a:t>	</a:t>
            </a:r>
            <a:r>
              <a:rPr lang="cs-CZ" sz="2400" b="1" dirty="0" err="1" smtClean="0"/>
              <a:t>c</a:t>
            </a:r>
            <a:r>
              <a:rPr lang="cs-CZ" sz="2400" b="1" baseline="-25000" dirty="0" err="1" smtClean="0"/>
              <a:t>v</a:t>
            </a:r>
            <a:r>
              <a:rPr lang="cs-CZ" sz="2400" dirty="0" smtClean="0"/>
              <a:t> </a:t>
            </a:r>
            <a:r>
              <a:rPr lang="cs-CZ" sz="2400" dirty="0"/>
              <a:t>… měrná tepelná kapacita plynu při stálém objemu</a:t>
            </a:r>
          </a:p>
          <a:p>
            <a:r>
              <a:rPr lang="cs-CZ" sz="2700" dirty="0"/>
              <a:t>stálý objem plynu =&gt; </a:t>
            </a:r>
            <a:r>
              <a:rPr lang="cs-CZ" sz="2700" dirty="0" smtClean="0"/>
              <a:t>plyn nekoná práci =&gt; </a:t>
            </a:r>
            <a:r>
              <a:rPr lang="cs-CZ" sz="2800" b="1" dirty="0"/>
              <a:t>W</a:t>
            </a:r>
            <a:r>
              <a:rPr lang="cs-CZ" sz="2800" b="1" dirty="0" smtClean="0"/>
              <a:t>΄= 0</a:t>
            </a:r>
            <a:r>
              <a:rPr lang="cs-CZ" sz="2700" b="1" dirty="0" smtClean="0"/>
              <a:t/>
            </a:r>
            <a:br>
              <a:rPr lang="cs-CZ" sz="2700" b="1" dirty="0" smtClean="0"/>
            </a:br>
            <a:r>
              <a:rPr lang="cs-CZ" sz="2700" dirty="0" smtClean="0"/>
              <a:t>			</a:t>
            </a:r>
            <a:r>
              <a:rPr lang="cs-CZ" b="1" dirty="0" smtClean="0"/>
              <a:t> </a:t>
            </a:r>
            <a:r>
              <a:rPr lang="cs-CZ" b="1" dirty="0" err="1" smtClean="0"/>
              <a:t>Q</a:t>
            </a:r>
            <a:r>
              <a:rPr lang="cs-CZ" b="1" baseline="-25000" dirty="0" err="1" smtClean="0"/>
              <a:t>v</a:t>
            </a:r>
            <a:r>
              <a:rPr lang="cs-CZ" b="1" baseline="-25000" dirty="0" smtClean="0"/>
              <a:t> </a:t>
            </a:r>
            <a:r>
              <a:rPr lang="cs-CZ" b="1" dirty="0"/>
              <a:t>= ΔU</a:t>
            </a:r>
          </a:p>
          <a:p>
            <a:r>
              <a:rPr lang="cs-CZ" sz="2700" dirty="0"/>
              <a:t>Teplo přijaté ideálním plynem při </a:t>
            </a:r>
            <a:r>
              <a:rPr lang="cs-CZ" sz="2700" dirty="0" err="1"/>
              <a:t>izochorickém</a:t>
            </a:r>
            <a:r>
              <a:rPr lang="cs-CZ" sz="2700" dirty="0"/>
              <a:t> ději se rovná přírůstku jeho vnitřní energie.</a:t>
            </a:r>
          </a:p>
          <a:p>
            <a:endParaRPr lang="cs-CZ" dirty="0"/>
          </a:p>
        </p:txBody>
      </p:sp>
    </p:spTree>
    <p:extLst>
      <p:ext uri="{BB962C8B-B14F-4D97-AF65-F5344CB8AC3E}">
        <p14:creationId xmlns:p14="http://schemas.microsoft.com/office/powerpoint/2010/main" val="33518052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cs-CZ" dirty="0" err="1" smtClean="0"/>
              <a:t>Izochorický</a:t>
            </a:r>
            <a:r>
              <a:rPr lang="cs-CZ" dirty="0" smtClean="0"/>
              <a:t> děj</a:t>
            </a:r>
            <a:endParaRPr lang="cs-CZ" dirty="0"/>
          </a:p>
        </p:txBody>
      </p:sp>
      <p:pic>
        <p:nvPicPr>
          <p:cNvPr id="5" name="Zástupný symbol pro obsah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70532" y="1878933"/>
            <a:ext cx="5202936" cy="3968496"/>
          </a:xfrm>
        </p:spPr>
      </p:pic>
    </p:spTree>
    <p:extLst>
      <p:ext uri="{BB962C8B-B14F-4D97-AF65-F5344CB8AC3E}">
        <p14:creationId xmlns:p14="http://schemas.microsoft.com/office/powerpoint/2010/main" val="266553736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dirty="0"/>
              <a:t>Izobarický </a:t>
            </a:r>
            <a:r>
              <a:rPr lang="cs-CZ" dirty="0" smtClean="0"/>
              <a:t>děj</a:t>
            </a:r>
            <a:endParaRPr lang="cs-CZ" dirty="0"/>
          </a:p>
        </p:txBody>
      </p:sp>
      <p:sp>
        <p:nvSpPr>
          <p:cNvPr id="3" name="Zástupný symbol pro obsah 2"/>
          <p:cNvSpPr>
            <a:spLocks noGrp="1"/>
          </p:cNvSpPr>
          <p:nvPr>
            <p:ph idx="1"/>
          </p:nvPr>
        </p:nvSpPr>
        <p:spPr/>
        <p:txBody>
          <a:bodyPr>
            <a:normAutofit/>
          </a:bodyPr>
          <a:lstStyle/>
          <a:p>
            <a:r>
              <a:rPr lang="cs-CZ" sz="2700" dirty="0" smtClean="0"/>
              <a:t>zvýšením </a:t>
            </a:r>
            <a:r>
              <a:rPr lang="cs-CZ" sz="2700" dirty="0"/>
              <a:t>teploty ideálního plynu stálé hmotnosti m při stálém tlaku o hodnotu </a:t>
            </a:r>
            <a:r>
              <a:rPr lang="cs-CZ" sz="2700" dirty="0" smtClean="0"/>
              <a:t>ΔT přijme plyn teplo:</a:t>
            </a:r>
            <a:endParaRPr lang="cs-CZ" sz="2700" dirty="0"/>
          </a:p>
          <a:p>
            <a:pPr marL="0" indent="0">
              <a:buNone/>
            </a:pPr>
            <a:r>
              <a:rPr lang="cs-CZ" sz="2700" dirty="0" smtClean="0"/>
              <a:t>			</a:t>
            </a:r>
            <a:r>
              <a:rPr lang="cs-CZ" b="1" dirty="0" err="1" smtClean="0"/>
              <a:t>Q</a:t>
            </a:r>
            <a:r>
              <a:rPr lang="cs-CZ" b="1" baseline="-25000" dirty="0" err="1" smtClean="0"/>
              <a:t>p</a:t>
            </a:r>
            <a:r>
              <a:rPr lang="cs-CZ" b="1" dirty="0" smtClean="0"/>
              <a:t> </a:t>
            </a:r>
            <a:r>
              <a:rPr lang="cs-CZ" b="1" dirty="0"/>
              <a:t>= </a:t>
            </a:r>
            <a:r>
              <a:rPr lang="cs-CZ" b="1" dirty="0" err="1"/>
              <a:t>cpmΔT</a:t>
            </a:r>
            <a:endParaRPr lang="cs-CZ" b="1" dirty="0"/>
          </a:p>
          <a:p>
            <a:pPr marL="0" indent="0">
              <a:buNone/>
            </a:pPr>
            <a:r>
              <a:rPr lang="cs-CZ" sz="2700" dirty="0" smtClean="0"/>
              <a:t>	</a:t>
            </a:r>
            <a:r>
              <a:rPr lang="cs-CZ" sz="2400" b="1" dirty="0" err="1" smtClean="0"/>
              <a:t>c</a:t>
            </a:r>
            <a:r>
              <a:rPr lang="cs-CZ" sz="2400" b="1" baseline="-25000" dirty="0" err="1" smtClean="0"/>
              <a:t>p</a:t>
            </a:r>
            <a:r>
              <a:rPr lang="cs-CZ" sz="2400" b="1" dirty="0" smtClean="0"/>
              <a:t> </a:t>
            </a:r>
            <a:r>
              <a:rPr lang="cs-CZ" sz="2400" dirty="0"/>
              <a:t>… měrná tepelná kapacita plynu při stálém tlaku</a:t>
            </a:r>
          </a:p>
          <a:p>
            <a:r>
              <a:rPr lang="cs-CZ" sz="2700" dirty="0"/>
              <a:t>plyn při izobarickém zvětšení objemu vykoná </a:t>
            </a:r>
            <a:r>
              <a:rPr lang="cs-CZ" sz="2700" dirty="0" smtClean="0"/>
              <a:t>práci </a:t>
            </a:r>
            <a:r>
              <a:rPr lang="cs-CZ" sz="2700" dirty="0"/>
              <a:t>W</a:t>
            </a:r>
            <a:r>
              <a:rPr lang="cs-CZ" sz="2700" dirty="0" smtClean="0"/>
              <a:t>΄</a:t>
            </a:r>
            <a:br>
              <a:rPr lang="cs-CZ" sz="2700" dirty="0" smtClean="0"/>
            </a:br>
            <a:r>
              <a:rPr lang="cs-CZ" sz="2700" dirty="0" smtClean="0"/>
              <a:t>			 </a:t>
            </a:r>
            <a:r>
              <a:rPr lang="cs-CZ" sz="2800" b="1" dirty="0" smtClean="0"/>
              <a:t> </a:t>
            </a:r>
            <a:r>
              <a:rPr lang="cs-CZ" sz="2800" b="1" dirty="0" err="1" smtClean="0"/>
              <a:t>Q</a:t>
            </a:r>
            <a:r>
              <a:rPr lang="cs-CZ" sz="2800" b="1" baseline="-25000" dirty="0" err="1" smtClean="0"/>
              <a:t>p</a:t>
            </a:r>
            <a:r>
              <a:rPr lang="cs-CZ" sz="2800" b="1" baseline="-25000" dirty="0" smtClean="0"/>
              <a:t> </a:t>
            </a:r>
            <a:r>
              <a:rPr lang="cs-CZ" sz="2800" b="1" dirty="0" smtClean="0"/>
              <a:t>= ΔU</a:t>
            </a:r>
            <a:r>
              <a:rPr lang="cs-CZ" sz="2700" dirty="0"/>
              <a:t> </a:t>
            </a:r>
            <a:r>
              <a:rPr lang="cs-CZ" sz="2700" b="1" dirty="0" smtClean="0"/>
              <a:t>+ </a:t>
            </a:r>
            <a:r>
              <a:rPr lang="cs-CZ" sz="2800" b="1" dirty="0" smtClean="0"/>
              <a:t>W΄</a:t>
            </a:r>
            <a:endParaRPr lang="cs-CZ" sz="2800" b="1" dirty="0"/>
          </a:p>
          <a:p>
            <a:r>
              <a:rPr lang="cs-CZ" dirty="0" smtClean="0"/>
              <a:t>Pro </a:t>
            </a:r>
            <a:r>
              <a:rPr lang="cs-CZ" dirty="0"/>
              <a:t>totéž plynné těleso je teplo </a:t>
            </a:r>
            <a:r>
              <a:rPr lang="cs-CZ" b="1" dirty="0" err="1"/>
              <a:t>Q</a:t>
            </a:r>
            <a:r>
              <a:rPr lang="cs-CZ" b="1" baseline="-25000" dirty="0" err="1"/>
              <a:t>p</a:t>
            </a:r>
            <a:r>
              <a:rPr lang="cs-CZ" b="1" dirty="0"/>
              <a:t> větší než </a:t>
            </a:r>
            <a:r>
              <a:rPr lang="cs-CZ" b="1" dirty="0" err="1"/>
              <a:t>Q</a:t>
            </a:r>
            <a:r>
              <a:rPr lang="cs-CZ" b="1" baseline="-25000" dirty="0" err="1"/>
              <a:t>v</a:t>
            </a:r>
            <a:r>
              <a:rPr lang="cs-CZ" b="1" dirty="0"/>
              <a:t> o W =&gt; </a:t>
            </a:r>
            <a:r>
              <a:rPr lang="cs-CZ" b="1" dirty="0" err="1"/>
              <a:t>c</a:t>
            </a:r>
            <a:r>
              <a:rPr lang="cs-CZ" b="1" baseline="-25000" dirty="0" err="1"/>
              <a:t>p</a:t>
            </a:r>
            <a:r>
              <a:rPr lang="cs-CZ" b="1" dirty="0"/>
              <a:t> &gt; </a:t>
            </a:r>
            <a:r>
              <a:rPr lang="cs-CZ" b="1" dirty="0" err="1"/>
              <a:t>c</a:t>
            </a:r>
            <a:r>
              <a:rPr lang="cs-CZ" b="1" baseline="-25000" dirty="0" err="1"/>
              <a:t>v</a:t>
            </a:r>
            <a:endParaRPr lang="cs-CZ" b="1" baseline="-25000" dirty="0"/>
          </a:p>
          <a:p>
            <a:pPr marL="0" indent="0">
              <a:buNone/>
            </a:pPr>
            <a:endParaRPr lang="cs-CZ" sz="2800" b="1" dirty="0" smtClean="0"/>
          </a:p>
        </p:txBody>
      </p:sp>
    </p:spTree>
    <p:extLst>
      <p:ext uri="{BB962C8B-B14F-4D97-AF65-F5344CB8AC3E}">
        <p14:creationId xmlns:p14="http://schemas.microsoft.com/office/powerpoint/2010/main" val="455009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cs-CZ" dirty="0" smtClean="0"/>
              <a:t>Izobarický děj</a:t>
            </a:r>
            <a:endParaRPr lang="cs-CZ" dirty="0"/>
          </a:p>
        </p:txBody>
      </p:sp>
      <p:pic>
        <p:nvPicPr>
          <p:cNvPr id="5" name="Zástupný symbol pro obsah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97964" y="1908651"/>
            <a:ext cx="5148072" cy="3909060"/>
          </a:xfrm>
        </p:spPr>
      </p:pic>
    </p:spTree>
    <p:extLst>
      <p:ext uri="{BB962C8B-B14F-4D97-AF65-F5344CB8AC3E}">
        <p14:creationId xmlns:p14="http://schemas.microsoft.com/office/powerpoint/2010/main" val="137433954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3645024"/>
            <a:ext cx="8352928" cy="2736304"/>
          </a:xfrm>
        </p:spPr>
        <p:txBody>
          <a:bodyPr>
            <a:normAutofit/>
          </a:bodyPr>
          <a:lstStyle/>
          <a:p>
            <a:pPr algn="l"/>
            <a:r>
              <a:rPr lang="cs-CZ" sz="1800" dirty="0" smtClean="0"/>
              <a:t>1. Míra změny vnitřní energie, kterou systém vymění při styku s jiným systémem, aniž by při tom došlo ke konání práce</a:t>
            </a:r>
            <a:br>
              <a:rPr lang="cs-CZ" sz="1800" dirty="0" smtClean="0"/>
            </a:br>
            <a:r>
              <a:rPr lang="cs-CZ" sz="1800" dirty="0" smtClean="0"/>
              <a:t>2. Jak nazýváme plyn ideální stlačitelný</a:t>
            </a:r>
            <a:br>
              <a:rPr lang="cs-CZ" sz="1800" dirty="0" smtClean="0"/>
            </a:br>
            <a:r>
              <a:rPr lang="cs-CZ" sz="1800" dirty="0" smtClean="0"/>
              <a:t>3. Děj, při kterém je teplota konstantní</a:t>
            </a:r>
            <a:br>
              <a:rPr lang="cs-CZ" sz="1800" dirty="0" smtClean="0"/>
            </a:br>
            <a:r>
              <a:rPr lang="cs-CZ" sz="1800" dirty="0" smtClean="0"/>
              <a:t>4. Děj, při kterém je tlak konstantní</a:t>
            </a:r>
            <a:br>
              <a:rPr lang="cs-CZ" sz="1800" dirty="0" smtClean="0"/>
            </a:br>
            <a:r>
              <a:rPr lang="cs-CZ" sz="1800" dirty="0" smtClean="0"/>
              <a:t>5. N</a:t>
            </a:r>
            <a:r>
              <a:rPr lang="cs-CZ" sz="1800" baseline="-25000" dirty="0" smtClean="0"/>
              <a:t>A</a:t>
            </a:r>
            <a:r>
              <a:rPr lang="cs-CZ" sz="1800" dirty="0" smtClean="0"/>
              <a:t> = …. konstanta</a:t>
            </a:r>
            <a:br>
              <a:rPr lang="cs-CZ" sz="1800" dirty="0" smtClean="0"/>
            </a:br>
            <a:r>
              <a:rPr lang="cs-CZ" sz="1800" dirty="0" smtClean="0"/>
              <a:t>6. Děj, při kterém je objem konstantní</a:t>
            </a:r>
            <a:br>
              <a:rPr lang="cs-CZ" sz="1800" dirty="0" smtClean="0"/>
            </a:br>
            <a:r>
              <a:rPr lang="cs-CZ" sz="1800" dirty="0" smtClean="0"/>
              <a:t>7. Působení síly na fyzikální těleso nebo na silové pole, při kterém dochází k posouvání nebo deformaci tohoto tělesa</a:t>
            </a:r>
            <a:endParaRPr lang="cs-CZ" sz="1800" dirty="0"/>
          </a:p>
        </p:txBody>
      </p:sp>
      <p:graphicFrame>
        <p:nvGraphicFramePr>
          <p:cNvPr id="4" name="Zástupný symbol pro obsah 3"/>
          <p:cNvGraphicFramePr>
            <a:graphicFrameLocks noGrp="1"/>
          </p:cNvGraphicFramePr>
          <p:nvPr>
            <p:ph idx="1"/>
            <p:extLst>
              <p:ext uri="{D42A27DB-BD31-4B8C-83A1-F6EECF244321}">
                <p14:modId xmlns:p14="http://schemas.microsoft.com/office/powerpoint/2010/main" val="972118020"/>
              </p:ext>
            </p:extLst>
          </p:nvPr>
        </p:nvGraphicFramePr>
        <p:xfrm>
          <a:off x="539552" y="476672"/>
          <a:ext cx="7704854" cy="2952330"/>
        </p:xfrm>
        <a:graphic>
          <a:graphicData uri="http://schemas.openxmlformats.org/drawingml/2006/table">
            <a:tbl>
              <a:tblPr firstRow="1" firstCol="1" bandRow="1">
                <a:tableStyleId>{0505E3EF-67EA-436B-97B2-0124C06EBD24}</a:tableStyleId>
              </a:tblPr>
              <a:tblGrid>
                <a:gridCol w="641545"/>
                <a:gridCol w="641545"/>
                <a:gridCol w="641545"/>
                <a:gridCol w="641545"/>
                <a:gridCol w="641545"/>
                <a:gridCol w="642447"/>
                <a:gridCol w="642447"/>
                <a:gridCol w="642447"/>
                <a:gridCol w="642447"/>
                <a:gridCol w="642447"/>
                <a:gridCol w="642447"/>
                <a:gridCol w="642447"/>
              </a:tblGrid>
              <a:tr h="428512">
                <a:tc>
                  <a:txBody>
                    <a:bodyPr/>
                    <a:lstStyle/>
                    <a:p>
                      <a:pPr>
                        <a:lnSpc>
                          <a:spcPct val="115000"/>
                        </a:lnSpc>
                        <a:spcAft>
                          <a:spcPts val="0"/>
                        </a:spcAft>
                      </a:pPr>
                      <a:r>
                        <a:rPr lang="cs-CZ" sz="1100" dirty="0">
                          <a:effectLst/>
                        </a:rPr>
                        <a:t>1</a:t>
                      </a:r>
                      <a:endParaRPr lang="cs-CZ" sz="1100" dirty="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gridSpan="6">
                  <a:txBody>
                    <a:bodyPr/>
                    <a:lstStyle/>
                    <a:p>
                      <a:pPr>
                        <a:lnSpc>
                          <a:spcPct val="115000"/>
                        </a:lnSpc>
                        <a:spcAft>
                          <a:spcPts val="1000"/>
                        </a:spcAft>
                      </a:pPr>
                      <a:r>
                        <a:rPr lang="cs-CZ" sz="1100">
                          <a:effectLst/>
                        </a:rPr>
                        <a:t> </a:t>
                      </a:r>
                      <a:endParaRPr lang="cs-CZ" sz="1100">
                        <a:effectLst/>
                        <a:latin typeface="Calibri"/>
                        <a:ea typeface="Calibri"/>
                        <a:cs typeface="Times New Roman"/>
                      </a:endParaRPr>
                    </a:p>
                  </a:txBody>
                  <a:tcPr marL="0" marR="0" marT="0" marB="0" anchor="ct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r h="428512">
                <a:tc>
                  <a:txBody>
                    <a:bodyPr/>
                    <a:lstStyle/>
                    <a:p>
                      <a:pPr>
                        <a:lnSpc>
                          <a:spcPct val="115000"/>
                        </a:lnSpc>
                        <a:spcAft>
                          <a:spcPts val="0"/>
                        </a:spcAft>
                      </a:pPr>
                      <a:r>
                        <a:rPr lang="cs-CZ" sz="1100">
                          <a:effectLst/>
                        </a:rPr>
                        <a:t>2</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gridSpan="4">
                  <a:txBody>
                    <a:bodyPr/>
                    <a:lstStyle/>
                    <a:p>
                      <a:pPr>
                        <a:lnSpc>
                          <a:spcPct val="115000"/>
                        </a:lnSpc>
                        <a:spcAft>
                          <a:spcPts val="1000"/>
                        </a:spcAft>
                      </a:pPr>
                      <a:r>
                        <a:rPr lang="cs-CZ" sz="1100">
                          <a:effectLst/>
                        </a:rPr>
                        <a:t> </a:t>
                      </a:r>
                      <a:endParaRPr lang="cs-CZ" sz="1100">
                        <a:effectLst/>
                        <a:latin typeface="Calibri"/>
                        <a:ea typeface="Calibri"/>
                        <a:cs typeface="Times New Roman"/>
                      </a:endParaRPr>
                    </a:p>
                  </a:txBody>
                  <a:tcPr marL="0" marR="0" marT="0" marB="0" anchor="ctr"/>
                </a:tc>
                <a:tc hMerge="1">
                  <a:txBody>
                    <a:bodyPr/>
                    <a:lstStyle/>
                    <a:p>
                      <a:endParaRPr lang="cs-CZ"/>
                    </a:p>
                  </a:txBody>
                  <a:tcPr/>
                </a:tc>
                <a:tc hMerge="1">
                  <a:txBody>
                    <a:bodyPr/>
                    <a:lstStyle/>
                    <a:p>
                      <a:endParaRPr lang="cs-CZ"/>
                    </a:p>
                  </a:txBody>
                  <a:tcPr/>
                </a:tc>
                <a:tc hMerge="1">
                  <a:txBody>
                    <a:bodyPr/>
                    <a:lstStyle/>
                    <a:p>
                      <a:endParaRPr lang="cs-CZ"/>
                    </a:p>
                  </a:txBody>
                  <a:tcPr/>
                </a:tc>
              </a:tr>
              <a:tr h="404885">
                <a:tc>
                  <a:txBody>
                    <a:bodyPr/>
                    <a:lstStyle/>
                    <a:p>
                      <a:pPr>
                        <a:lnSpc>
                          <a:spcPct val="115000"/>
                        </a:lnSpc>
                        <a:spcAft>
                          <a:spcPts val="0"/>
                        </a:spcAft>
                      </a:pPr>
                      <a:r>
                        <a:rPr lang="cs-CZ" sz="1100">
                          <a:effectLst/>
                        </a:rPr>
                        <a:t>3</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dirty="0">
                          <a:effectLst/>
                        </a:rPr>
                        <a:t> </a:t>
                      </a:r>
                      <a:endParaRPr lang="cs-CZ" sz="1100" dirty="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r>
              <a:tr h="428512">
                <a:tc>
                  <a:txBody>
                    <a:bodyPr/>
                    <a:lstStyle/>
                    <a:p>
                      <a:pPr>
                        <a:lnSpc>
                          <a:spcPct val="115000"/>
                        </a:lnSpc>
                        <a:spcAft>
                          <a:spcPts val="0"/>
                        </a:spcAft>
                      </a:pPr>
                      <a:r>
                        <a:rPr lang="cs-CZ" sz="1100">
                          <a:effectLst/>
                        </a:rPr>
                        <a:t>4</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1000"/>
                        </a:spcAft>
                      </a:pPr>
                      <a:r>
                        <a:rPr lang="cs-CZ" sz="1100">
                          <a:effectLst/>
                        </a:rPr>
                        <a:t> </a:t>
                      </a:r>
                      <a:endParaRPr lang="cs-CZ" sz="1100">
                        <a:effectLst/>
                        <a:latin typeface="Calibri"/>
                        <a:ea typeface="Calibri"/>
                        <a:cs typeface="Times New Roman"/>
                      </a:endParaRPr>
                    </a:p>
                  </a:txBody>
                  <a:tcPr marL="0" marR="0" marT="0" marB="0" anchor="ctr"/>
                </a:tc>
              </a:tr>
              <a:tr h="404885">
                <a:tc>
                  <a:txBody>
                    <a:bodyPr/>
                    <a:lstStyle/>
                    <a:p>
                      <a:pPr>
                        <a:lnSpc>
                          <a:spcPct val="115000"/>
                        </a:lnSpc>
                        <a:spcAft>
                          <a:spcPts val="0"/>
                        </a:spcAft>
                      </a:pPr>
                      <a:r>
                        <a:rPr lang="cs-CZ" sz="1100">
                          <a:effectLst/>
                        </a:rPr>
                        <a:t>5</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1000"/>
                        </a:spcAft>
                      </a:pPr>
                      <a:r>
                        <a:rPr lang="cs-CZ" sz="1100">
                          <a:effectLst/>
                        </a:rPr>
                        <a:t> </a:t>
                      </a:r>
                      <a:endParaRPr lang="cs-CZ" sz="1100">
                        <a:effectLst/>
                        <a:latin typeface="Calibri"/>
                        <a:ea typeface="Calibri"/>
                        <a:cs typeface="Times New Roman"/>
                      </a:endParaRPr>
                    </a:p>
                  </a:txBody>
                  <a:tcPr marL="0" marR="0" marT="0" marB="0" anchor="ctr"/>
                </a:tc>
              </a:tr>
              <a:tr h="428512">
                <a:tc>
                  <a:txBody>
                    <a:bodyPr/>
                    <a:lstStyle/>
                    <a:p>
                      <a:pPr>
                        <a:lnSpc>
                          <a:spcPct val="115000"/>
                        </a:lnSpc>
                        <a:spcAft>
                          <a:spcPts val="0"/>
                        </a:spcAft>
                      </a:pPr>
                      <a:r>
                        <a:rPr lang="cs-CZ" sz="1100">
                          <a:effectLst/>
                        </a:rPr>
                        <a:t>6</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dirty="0">
                          <a:effectLst/>
                        </a:rPr>
                        <a:t> </a:t>
                      </a:r>
                      <a:endParaRPr lang="cs-CZ" sz="1100" dirty="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1000"/>
                        </a:spcAft>
                      </a:pPr>
                      <a:r>
                        <a:rPr lang="cs-CZ" sz="1100">
                          <a:effectLst/>
                        </a:rPr>
                        <a:t> </a:t>
                      </a:r>
                      <a:endParaRPr lang="cs-CZ" sz="1100">
                        <a:effectLst/>
                        <a:latin typeface="Calibri"/>
                        <a:ea typeface="Calibri"/>
                        <a:cs typeface="Times New Roman"/>
                      </a:endParaRPr>
                    </a:p>
                  </a:txBody>
                  <a:tcPr marL="0" marR="0" marT="0" marB="0" anchor="ctr"/>
                </a:tc>
              </a:tr>
              <a:tr h="428512">
                <a:tc>
                  <a:txBody>
                    <a:bodyPr/>
                    <a:lstStyle/>
                    <a:p>
                      <a:pPr>
                        <a:lnSpc>
                          <a:spcPct val="115000"/>
                        </a:lnSpc>
                        <a:spcAft>
                          <a:spcPts val="0"/>
                        </a:spcAft>
                      </a:pPr>
                      <a:r>
                        <a:rPr lang="cs-CZ" sz="1100">
                          <a:effectLst/>
                        </a:rPr>
                        <a:t>7</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 </a:t>
                      </a:r>
                      <a:endParaRPr lang="cs-CZ" sz="1100">
                        <a:effectLst/>
                        <a:latin typeface="Calibri"/>
                        <a:ea typeface="Calibri"/>
                        <a:cs typeface="Times New Roman"/>
                      </a:endParaRPr>
                    </a:p>
                  </a:txBody>
                  <a:tcPr marL="68580" marR="68580" marT="0" marB="0"/>
                </a:tc>
                <a:tc gridSpan="6">
                  <a:txBody>
                    <a:bodyPr/>
                    <a:lstStyle/>
                    <a:p>
                      <a:pPr>
                        <a:lnSpc>
                          <a:spcPct val="115000"/>
                        </a:lnSpc>
                        <a:spcAft>
                          <a:spcPts val="1000"/>
                        </a:spcAft>
                      </a:pPr>
                      <a:r>
                        <a:rPr lang="cs-CZ" sz="1100" dirty="0">
                          <a:effectLst/>
                        </a:rPr>
                        <a:t> </a:t>
                      </a:r>
                      <a:endParaRPr lang="cs-CZ" sz="1100" dirty="0">
                        <a:effectLst/>
                        <a:latin typeface="Calibri"/>
                        <a:ea typeface="Calibri"/>
                        <a:cs typeface="Times New Roman"/>
                      </a:endParaRPr>
                    </a:p>
                  </a:txBody>
                  <a:tcPr marL="0" marR="0" marT="0" marB="0" anchor="ct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bl>
          </a:graphicData>
        </a:graphic>
      </p:graphicFrame>
    </p:spTree>
    <p:extLst>
      <p:ext uri="{BB962C8B-B14F-4D97-AF65-F5344CB8AC3E}">
        <p14:creationId xmlns:p14="http://schemas.microsoft.com/office/powerpoint/2010/main" val="26026001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Zástupný symbol pro obsah 3"/>
          <p:cNvGraphicFramePr>
            <a:graphicFrameLocks noGrp="1"/>
          </p:cNvGraphicFramePr>
          <p:nvPr>
            <p:ph idx="1"/>
            <p:extLst>
              <p:ext uri="{D42A27DB-BD31-4B8C-83A1-F6EECF244321}">
                <p14:modId xmlns:p14="http://schemas.microsoft.com/office/powerpoint/2010/main" val="816342305"/>
              </p:ext>
            </p:extLst>
          </p:nvPr>
        </p:nvGraphicFramePr>
        <p:xfrm>
          <a:off x="971600" y="764701"/>
          <a:ext cx="7056785" cy="4752530"/>
        </p:xfrm>
        <a:graphic>
          <a:graphicData uri="http://schemas.openxmlformats.org/drawingml/2006/table">
            <a:tbl>
              <a:tblPr firstRow="1" firstCol="1" bandRow="1">
                <a:tableStyleId>{0505E3EF-67EA-436B-97B2-0124C06EBD24}</a:tableStyleId>
              </a:tblPr>
              <a:tblGrid>
                <a:gridCol w="587583"/>
                <a:gridCol w="587583"/>
                <a:gridCol w="587583"/>
                <a:gridCol w="587583"/>
                <a:gridCol w="587583"/>
                <a:gridCol w="588410"/>
                <a:gridCol w="588410"/>
                <a:gridCol w="588410"/>
                <a:gridCol w="588410"/>
                <a:gridCol w="588410"/>
                <a:gridCol w="588410"/>
                <a:gridCol w="588410"/>
              </a:tblGrid>
              <a:tr h="689800">
                <a:tc>
                  <a:txBody>
                    <a:bodyPr/>
                    <a:lstStyle/>
                    <a:p>
                      <a:pPr>
                        <a:lnSpc>
                          <a:spcPct val="115000"/>
                        </a:lnSpc>
                        <a:spcAft>
                          <a:spcPts val="0"/>
                        </a:spcAft>
                      </a:pPr>
                      <a:r>
                        <a:rPr lang="cs-CZ" sz="1800" dirty="0">
                          <a:effectLst/>
                        </a:rPr>
                        <a:t>1</a:t>
                      </a:r>
                      <a:endParaRPr lang="cs-CZ" sz="1800" dirty="0">
                        <a:effectLst/>
                        <a:latin typeface="Calibri"/>
                        <a:ea typeface="Calibri"/>
                        <a:cs typeface="Times New Roman"/>
                      </a:endParaRPr>
                    </a:p>
                  </a:txBody>
                  <a:tcPr marL="68580" marR="68580" marT="0" marB="0"/>
                </a:tc>
                <a:tc>
                  <a:txBody>
                    <a:bodyPr/>
                    <a:lstStyle/>
                    <a:p>
                      <a:pPr>
                        <a:lnSpc>
                          <a:spcPct val="115000"/>
                        </a:lnSpc>
                        <a:spcAft>
                          <a:spcPts val="0"/>
                        </a:spcAft>
                      </a:pPr>
                      <a:r>
                        <a:rPr lang="cs-CZ" sz="1800" b="0" dirty="0">
                          <a:effectLst/>
                        </a:rPr>
                        <a:t>T</a:t>
                      </a:r>
                      <a:endParaRPr lang="cs-CZ" sz="1800" b="0" dirty="0">
                        <a:effectLst/>
                        <a:latin typeface="Calibri"/>
                        <a:ea typeface="Calibri"/>
                        <a:cs typeface="Times New Roman"/>
                      </a:endParaRPr>
                    </a:p>
                  </a:txBody>
                  <a:tcPr marL="68580" marR="68580" marT="0" marB="0"/>
                </a:tc>
                <a:tc>
                  <a:txBody>
                    <a:bodyPr/>
                    <a:lstStyle/>
                    <a:p>
                      <a:pPr>
                        <a:lnSpc>
                          <a:spcPct val="115000"/>
                        </a:lnSpc>
                        <a:spcAft>
                          <a:spcPts val="0"/>
                        </a:spcAft>
                      </a:pPr>
                      <a:r>
                        <a:rPr lang="cs-CZ" sz="1800" b="1" dirty="0">
                          <a:solidFill>
                            <a:srgbClr val="FF0000"/>
                          </a:solidFill>
                          <a:effectLst/>
                        </a:rPr>
                        <a:t>E</a:t>
                      </a:r>
                      <a:endParaRPr lang="cs-CZ" sz="1800" b="1" dirty="0">
                        <a:solidFill>
                          <a:srgbClr val="FF0000"/>
                        </a:solidFill>
                        <a:effectLst/>
                        <a:latin typeface="Calibri"/>
                        <a:ea typeface="Calibri"/>
                        <a:cs typeface="Times New Roman"/>
                      </a:endParaRPr>
                    </a:p>
                  </a:txBody>
                  <a:tcPr marL="68580" marR="68580" marT="0" marB="0"/>
                </a:tc>
                <a:tc>
                  <a:txBody>
                    <a:bodyPr/>
                    <a:lstStyle/>
                    <a:p>
                      <a:pPr>
                        <a:lnSpc>
                          <a:spcPct val="115000"/>
                        </a:lnSpc>
                        <a:spcAft>
                          <a:spcPts val="0"/>
                        </a:spcAft>
                      </a:pPr>
                      <a:r>
                        <a:rPr lang="cs-CZ" sz="1800" b="0" dirty="0">
                          <a:effectLst/>
                        </a:rPr>
                        <a:t>P</a:t>
                      </a:r>
                      <a:endParaRPr lang="cs-CZ" sz="1800" b="0" dirty="0">
                        <a:effectLst/>
                        <a:latin typeface="Calibri"/>
                        <a:ea typeface="Calibri"/>
                        <a:cs typeface="Times New Roman"/>
                      </a:endParaRPr>
                    </a:p>
                  </a:txBody>
                  <a:tcPr marL="68580" marR="68580" marT="0" marB="0"/>
                </a:tc>
                <a:tc>
                  <a:txBody>
                    <a:bodyPr/>
                    <a:lstStyle/>
                    <a:p>
                      <a:pPr>
                        <a:lnSpc>
                          <a:spcPct val="115000"/>
                        </a:lnSpc>
                        <a:spcAft>
                          <a:spcPts val="0"/>
                        </a:spcAft>
                      </a:pPr>
                      <a:r>
                        <a:rPr lang="cs-CZ" sz="1800" b="0">
                          <a:effectLst/>
                        </a:rPr>
                        <a:t>L</a:t>
                      </a:r>
                      <a:endParaRPr lang="cs-CZ" sz="1800" b="0">
                        <a:effectLst/>
                        <a:latin typeface="Calibri"/>
                        <a:ea typeface="Calibri"/>
                        <a:cs typeface="Times New Roman"/>
                      </a:endParaRPr>
                    </a:p>
                  </a:txBody>
                  <a:tcPr marL="68580" marR="68580" marT="0" marB="0"/>
                </a:tc>
                <a:tc>
                  <a:txBody>
                    <a:bodyPr/>
                    <a:lstStyle/>
                    <a:p>
                      <a:pPr>
                        <a:lnSpc>
                          <a:spcPct val="115000"/>
                        </a:lnSpc>
                        <a:spcAft>
                          <a:spcPts val="0"/>
                        </a:spcAft>
                      </a:pPr>
                      <a:r>
                        <a:rPr lang="cs-CZ" sz="1800" b="0" dirty="0">
                          <a:effectLst/>
                        </a:rPr>
                        <a:t>O</a:t>
                      </a:r>
                      <a:endParaRPr lang="cs-CZ" sz="1800" b="0" dirty="0">
                        <a:effectLst/>
                        <a:latin typeface="Calibri"/>
                        <a:ea typeface="Calibri"/>
                        <a:cs typeface="Times New Roman"/>
                      </a:endParaRPr>
                    </a:p>
                  </a:txBody>
                  <a:tcPr marL="68580" marR="68580" marT="0" marB="0"/>
                </a:tc>
                <a:tc gridSpan="6">
                  <a:txBody>
                    <a:bodyPr/>
                    <a:lstStyle/>
                    <a:p>
                      <a:pPr>
                        <a:lnSpc>
                          <a:spcPct val="115000"/>
                        </a:lnSpc>
                        <a:spcAft>
                          <a:spcPts val="1000"/>
                        </a:spcAft>
                      </a:pPr>
                      <a:r>
                        <a:rPr lang="cs-CZ" sz="1800" dirty="0">
                          <a:effectLst/>
                        </a:rPr>
                        <a:t> </a:t>
                      </a:r>
                      <a:endParaRPr lang="cs-CZ" sz="1800" dirty="0">
                        <a:effectLst/>
                        <a:latin typeface="Calibri"/>
                        <a:ea typeface="Calibri"/>
                        <a:cs typeface="Times New Roman"/>
                      </a:endParaRPr>
                    </a:p>
                  </a:txBody>
                  <a:tcPr marL="0" marR="0" marT="0" marB="0" anchor="ct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r h="689800">
                <a:tc>
                  <a:txBody>
                    <a:bodyPr/>
                    <a:lstStyle/>
                    <a:p>
                      <a:pPr>
                        <a:lnSpc>
                          <a:spcPct val="115000"/>
                        </a:lnSpc>
                        <a:spcAft>
                          <a:spcPts val="0"/>
                        </a:spcAft>
                      </a:pPr>
                      <a:r>
                        <a:rPr lang="cs-CZ" sz="1800">
                          <a:effectLst/>
                        </a:rPr>
                        <a:t>2</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I</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D</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dirty="0">
                          <a:effectLst/>
                        </a:rPr>
                        <a:t>E</a:t>
                      </a:r>
                      <a:endParaRPr lang="cs-CZ" sz="1800" dirty="0">
                        <a:effectLst/>
                        <a:latin typeface="Calibri"/>
                        <a:ea typeface="Calibri"/>
                        <a:cs typeface="Times New Roman"/>
                      </a:endParaRPr>
                    </a:p>
                  </a:txBody>
                  <a:tcPr marL="68580" marR="68580" marT="0" marB="0"/>
                </a:tc>
                <a:tc>
                  <a:txBody>
                    <a:bodyPr/>
                    <a:lstStyle/>
                    <a:p>
                      <a:pPr>
                        <a:lnSpc>
                          <a:spcPct val="115000"/>
                        </a:lnSpc>
                        <a:spcAft>
                          <a:spcPts val="0"/>
                        </a:spcAft>
                      </a:pPr>
                      <a:r>
                        <a:rPr lang="cs-CZ" sz="1800" dirty="0">
                          <a:effectLst/>
                        </a:rPr>
                        <a:t>Á</a:t>
                      </a:r>
                      <a:endParaRPr lang="cs-CZ" sz="1800" dirty="0">
                        <a:effectLst/>
                        <a:latin typeface="Calibri"/>
                        <a:ea typeface="Calibri"/>
                        <a:cs typeface="Times New Roman"/>
                      </a:endParaRPr>
                    </a:p>
                  </a:txBody>
                  <a:tcPr marL="68580" marR="68580" marT="0" marB="0"/>
                </a:tc>
                <a:tc>
                  <a:txBody>
                    <a:bodyPr/>
                    <a:lstStyle/>
                    <a:p>
                      <a:pPr>
                        <a:lnSpc>
                          <a:spcPct val="115000"/>
                        </a:lnSpc>
                        <a:spcAft>
                          <a:spcPts val="0"/>
                        </a:spcAft>
                      </a:pPr>
                      <a:r>
                        <a:rPr lang="cs-CZ" sz="1800" dirty="0">
                          <a:effectLst/>
                        </a:rPr>
                        <a:t>L</a:t>
                      </a:r>
                      <a:endParaRPr lang="cs-CZ" sz="1800" dirty="0">
                        <a:effectLst/>
                        <a:latin typeface="Calibri"/>
                        <a:ea typeface="Calibri"/>
                        <a:cs typeface="Times New Roman"/>
                      </a:endParaRPr>
                    </a:p>
                  </a:txBody>
                  <a:tcPr marL="68580" marR="68580" marT="0" marB="0"/>
                </a:tc>
                <a:tc>
                  <a:txBody>
                    <a:bodyPr/>
                    <a:lstStyle/>
                    <a:p>
                      <a:pPr>
                        <a:lnSpc>
                          <a:spcPct val="115000"/>
                        </a:lnSpc>
                        <a:spcAft>
                          <a:spcPts val="0"/>
                        </a:spcAft>
                      </a:pPr>
                      <a:r>
                        <a:rPr lang="cs-CZ" sz="1800" b="1" dirty="0">
                          <a:solidFill>
                            <a:srgbClr val="FF0000"/>
                          </a:solidFill>
                          <a:effectLst/>
                        </a:rPr>
                        <a:t>N</a:t>
                      </a:r>
                      <a:endParaRPr lang="cs-CZ" sz="1800" b="1" dirty="0">
                        <a:solidFill>
                          <a:srgbClr val="FF0000"/>
                        </a:solidFill>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Í</a:t>
                      </a:r>
                      <a:endParaRPr lang="cs-CZ" sz="1800">
                        <a:effectLst/>
                        <a:latin typeface="Calibri"/>
                        <a:ea typeface="Calibri"/>
                        <a:cs typeface="Times New Roman"/>
                      </a:endParaRPr>
                    </a:p>
                  </a:txBody>
                  <a:tcPr marL="68580" marR="68580" marT="0" marB="0"/>
                </a:tc>
                <a:tc gridSpan="4">
                  <a:txBody>
                    <a:bodyPr/>
                    <a:lstStyle/>
                    <a:p>
                      <a:pPr>
                        <a:lnSpc>
                          <a:spcPct val="115000"/>
                        </a:lnSpc>
                        <a:spcAft>
                          <a:spcPts val="1000"/>
                        </a:spcAft>
                      </a:pPr>
                      <a:r>
                        <a:rPr lang="cs-CZ" sz="1800">
                          <a:effectLst/>
                        </a:rPr>
                        <a:t> </a:t>
                      </a:r>
                      <a:endParaRPr lang="cs-CZ" sz="1800">
                        <a:effectLst/>
                        <a:latin typeface="Calibri"/>
                        <a:ea typeface="Calibri"/>
                        <a:cs typeface="Times New Roman"/>
                      </a:endParaRPr>
                    </a:p>
                  </a:txBody>
                  <a:tcPr marL="0" marR="0" marT="0" marB="0" anchor="ctr"/>
                </a:tc>
                <a:tc hMerge="1">
                  <a:txBody>
                    <a:bodyPr/>
                    <a:lstStyle/>
                    <a:p>
                      <a:endParaRPr lang="cs-CZ"/>
                    </a:p>
                  </a:txBody>
                  <a:tcPr/>
                </a:tc>
                <a:tc hMerge="1">
                  <a:txBody>
                    <a:bodyPr/>
                    <a:lstStyle/>
                    <a:p>
                      <a:endParaRPr lang="cs-CZ"/>
                    </a:p>
                  </a:txBody>
                  <a:tcPr/>
                </a:tc>
                <a:tc hMerge="1">
                  <a:txBody>
                    <a:bodyPr/>
                    <a:lstStyle/>
                    <a:p>
                      <a:endParaRPr lang="cs-CZ"/>
                    </a:p>
                  </a:txBody>
                  <a:tcPr/>
                </a:tc>
              </a:tr>
              <a:tr h="651765">
                <a:tc>
                  <a:txBody>
                    <a:bodyPr/>
                    <a:lstStyle/>
                    <a:p>
                      <a:pPr>
                        <a:lnSpc>
                          <a:spcPct val="115000"/>
                        </a:lnSpc>
                        <a:spcAft>
                          <a:spcPts val="0"/>
                        </a:spcAft>
                      </a:pPr>
                      <a:r>
                        <a:rPr lang="cs-CZ" sz="1800">
                          <a:effectLst/>
                        </a:rPr>
                        <a:t>3</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I</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Z</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O</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T</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b="1" dirty="0">
                          <a:solidFill>
                            <a:srgbClr val="FF0000"/>
                          </a:solidFill>
                          <a:effectLst/>
                        </a:rPr>
                        <a:t>E</a:t>
                      </a:r>
                      <a:endParaRPr lang="cs-CZ" sz="1800" b="1" dirty="0">
                        <a:solidFill>
                          <a:srgbClr val="FF0000"/>
                        </a:solidFill>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R</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M</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I</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C</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K</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100">
                          <a:effectLst/>
                        </a:rPr>
                        <a:t>Ý</a:t>
                      </a:r>
                      <a:endParaRPr lang="cs-CZ" sz="1100">
                        <a:effectLst/>
                        <a:latin typeface="Calibri"/>
                        <a:ea typeface="Calibri"/>
                        <a:cs typeface="Times New Roman"/>
                      </a:endParaRPr>
                    </a:p>
                  </a:txBody>
                  <a:tcPr marL="68580" marR="68580" marT="0" marB="0"/>
                </a:tc>
              </a:tr>
              <a:tr h="689800">
                <a:tc>
                  <a:txBody>
                    <a:bodyPr/>
                    <a:lstStyle/>
                    <a:p>
                      <a:pPr>
                        <a:lnSpc>
                          <a:spcPct val="115000"/>
                        </a:lnSpc>
                        <a:spcAft>
                          <a:spcPts val="0"/>
                        </a:spcAft>
                      </a:pPr>
                      <a:r>
                        <a:rPr lang="cs-CZ" sz="1800">
                          <a:effectLst/>
                        </a:rPr>
                        <a:t>4</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I</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Z</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O</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B</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A</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b="1" dirty="0">
                          <a:solidFill>
                            <a:srgbClr val="FF0000"/>
                          </a:solidFill>
                          <a:effectLst/>
                        </a:rPr>
                        <a:t>R</a:t>
                      </a:r>
                      <a:endParaRPr lang="cs-CZ" sz="1800" b="1" dirty="0">
                        <a:solidFill>
                          <a:srgbClr val="FF0000"/>
                        </a:solidFill>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I</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C</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K</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Ý</a:t>
                      </a:r>
                      <a:endParaRPr lang="cs-CZ" sz="1800">
                        <a:effectLst/>
                        <a:latin typeface="Calibri"/>
                        <a:ea typeface="Calibri"/>
                        <a:cs typeface="Times New Roman"/>
                      </a:endParaRPr>
                    </a:p>
                  </a:txBody>
                  <a:tcPr marL="68580" marR="68580" marT="0" marB="0"/>
                </a:tc>
                <a:tc>
                  <a:txBody>
                    <a:bodyPr/>
                    <a:lstStyle/>
                    <a:p>
                      <a:pPr>
                        <a:lnSpc>
                          <a:spcPct val="115000"/>
                        </a:lnSpc>
                        <a:spcAft>
                          <a:spcPts val="1000"/>
                        </a:spcAft>
                      </a:pPr>
                      <a:r>
                        <a:rPr lang="cs-CZ" sz="1100">
                          <a:effectLst/>
                        </a:rPr>
                        <a:t> </a:t>
                      </a:r>
                      <a:endParaRPr lang="cs-CZ" sz="1100">
                        <a:effectLst/>
                        <a:latin typeface="Calibri"/>
                        <a:ea typeface="Calibri"/>
                        <a:cs typeface="Times New Roman"/>
                      </a:endParaRPr>
                    </a:p>
                  </a:txBody>
                  <a:tcPr marL="0" marR="0" marT="0" marB="0" anchor="ctr"/>
                </a:tc>
              </a:tr>
              <a:tr h="651765">
                <a:tc>
                  <a:txBody>
                    <a:bodyPr/>
                    <a:lstStyle/>
                    <a:p>
                      <a:pPr>
                        <a:lnSpc>
                          <a:spcPct val="115000"/>
                        </a:lnSpc>
                        <a:spcAft>
                          <a:spcPts val="0"/>
                        </a:spcAft>
                      </a:pPr>
                      <a:r>
                        <a:rPr lang="cs-CZ" sz="1800">
                          <a:effectLst/>
                        </a:rPr>
                        <a:t>5</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A</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V</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O</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b="1" dirty="0">
                          <a:solidFill>
                            <a:srgbClr val="FF0000"/>
                          </a:solidFill>
                          <a:effectLst/>
                        </a:rPr>
                        <a:t>G</a:t>
                      </a:r>
                      <a:endParaRPr lang="cs-CZ" sz="1800" b="1" dirty="0">
                        <a:solidFill>
                          <a:srgbClr val="FF0000"/>
                        </a:solidFill>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A</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D</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dirty="0">
                          <a:effectLst/>
                        </a:rPr>
                        <a:t>R</a:t>
                      </a:r>
                      <a:endParaRPr lang="cs-CZ" sz="1800" dirty="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O</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V</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A</a:t>
                      </a:r>
                      <a:endParaRPr lang="cs-CZ" sz="1800">
                        <a:effectLst/>
                        <a:latin typeface="Calibri"/>
                        <a:ea typeface="Calibri"/>
                        <a:cs typeface="Times New Roman"/>
                      </a:endParaRPr>
                    </a:p>
                  </a:txBody>
                  <a:tcPr marL="68580" marR="68580" marT="0" marB="0"/>
                </a:tc>
                <a:tc>
                  <a:txBody>
                    <a:bodyPr/>
                    <a:lstStyle/>
                    <a:p>
                      <a:pPr>
                        <a:lnSpc>
                          <a:spcPct val="115000"/>
                        </a:lnSpc>
                        <a:spcAft>
                          <a:spcPts val="1000"/>
                        </a:spcAft>
                      </a:pPr>
                      <a:r>
                        <a:rPr lang="cs-CZ" sz="1100">
                          <a:effectLst/>
                        </a:rPr>
                        <a:t> </a:t>
                      </a:r>
                      <a:endParaRPr lang="cs-CZ" sz="1100">
                        <a:effectLst/>
                        <a:latin typeface="Calibri"/>
                        <a:ea typeface="Calibri"/>
                        <a:cs typeface="Times New Roman"/>
                      </a:endParaRPr>
                    </a:p>
                  </a:txBody>
                  <a:tcPr marL="0" marR="0" marT="0" marB="0" anchor="ctr"/>
                </a:tc>
              </a:tr>
              <a:tr h="689800">
                <a:tc>
                  <a:txBody>
                    <a:bodyPr/>
                    <a:lstStyle/>
                    <a:p>
                      <a:pPr>
                        <a:lnSpc>
                          <a:spcPct val="115000"/>
                        </a:lnSpc>
                        <a:spcAft>
                          <a:spcPts val="0"/>
                        </a:spcAft>
                      </a:pPr>
                      <a:r>
                        <a:rPr lang="cs-CZ" sz="1800">
                          <a:effectLst/>
                        </a:rPr>
                        <a:t>6</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I</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Z</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O</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CH</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O</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R</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b="1" dirty="0">
                          <a:solidFill>
                            <a:srgbClr val="FF0000"/>
                          </a:solidFill>
                          <a:effectLst/>
                        </a:rPr>
                        <a:t>I</a:t>
                      </a:r>
                      <a:endParaRPr lang="cs-CZ" sz="1800" b="1" dirty="0">
                        <a:solidFill>
                          <a:srgbClr val="FF0000"/>
                        </a:solidFill>
                        <a:effectLst/>
                        <a:latin typeface="Calibri"/>
                        <a:ea typeface="Calibri"/>
                        <a:cs typeface="Times New Roman"/>
                      </a:endParaRPr>
                    </a:p>
                  </a:txBody>
                  <a:tcPr marL="68580" marR="68580" marT="0" marB="0"/>
                </a:tc>
                <a:tc>
                  <a:txBody>
                    <a:bodyPr/>
                    <a:lstStyle/>
                    <a:p>
                      <a:pPr>
                        <a:lnSpc>
                          <a:spcPct val="115000"/>
                        </a:lnSpc>
                        <a:spcAft>
                          <a:spcPts val="0"/>
                        </a:spcAft>
                      </a:pPr>
                      <a:r>
                        <a:rPr lang="cs-CZ" sz="1800" dirty="0">
                          <a:effectLst/>
                        </a:rPr>
                        <a:t>C</a:t>
                      </a:r>
                      <a:endParaRPr lang="cs-CZ" sz="1800" dirty="0">
                        <a:effectLst/>
                        <a:latin typeface="Calibri"/>
                        <a:ea typeface="Calibri"/>
                        <a:cs typeface="Times New Roman"/>
                      </a:endParaRPr>
                    </a:p>
                  </a:txBody>
                  <a:tcPr marL="68580" marR="68580" marT="0" marB="0"/>
                </a:tc>
                <a:tc>
                  <a:txBody>
                    <a:bodyPr/>
                    <a:lstStyle/>
                    <a:p>
                      <a:pPr>
                        <a:lnSpc>
                          <a:spcPct val="115000"/>
                        </a:lnSpc>
                        <a:spcAft>
                          <a:spcPts val="0"/>
                        </a:spcAft>
                      </a:pPr>
                      <a:r>
                        <a:rPr lang="cs-CZ" sz="1800" dirty="0">
                          <a:effectLst/>
                        </a:rPr>
                        <a:t>K</a:t>
                      </a:r>
                      <a:endParaRPr lang="cs-CZ" sz="1800" dirty="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Ý</a:t>
                      </a:r>
                      <a:endParaRPr lang="cs-CZ" sz="1800">
                        <a:effectLst/>
                        <a:latin typeface="Calibri"/>
                        <a:ea typeface="Calibri"/>
                        <a:cs typeface="Times New Roman"/>
                      </a:endParaRPr>
                    </a:p>
                  </a:txBody>
                  <a:tcPr marL="68580" marR="68580" marT="0" marB="0"/>
                </a:tc>
                <a:tc>
                  <a:txBody>
                    <a:bodyPr/>
                    <a:lstStyle/>
                    <a:p>
                      <a:pPr>
                        <a:lnSpc>
                          <a:spcPct val="115000"/>
                        </a:lnSpc>
                        <a:spcAft>
                          <a:spcPts val="1000"/>
                        </a:spcAft>
                      </a:pPr>
                      <a:r>
                        <a:rPr lang="cs-CZ" sz="1100">
                          <a:effectLst/>
                        </a:rPr>
                        <a:t> </a:t>
                      </a:r>
                      <a:endParaRPr lang="cs-CZ" sz="1100">
                        <a:effectLst/>
                        <a:latin typeface="Calibri"/>
                        <a:ea typeface="Calibri"/>
                        <a:cs typeface="Times New Roman"/>
                      </a:endParaRPr>
                    </a:p>
                  </a:txBody>
                  <a:tcPr marL="0" marR="0" marT="0" marB="0" anchor="ctr"/>
                </a:tc>
              </a:tr>
              <a:tr h="689800">
                <a:tc>
                  <a:txBody>
                    <a:bodyPr/>
                    <a:lstStyle/>
                    <a:p>
                      <a:pPr>
                        <a:lnSpc>
                          <a:spcPct val="115000"/>
                        </a:lnSpc>
                        <a:spcAft>
                          <a:spcPts val="0"/>
                        </a:spcAft>
                      </a:pPr>
                      <a:r>
                        <a:rPr lang="cs-CZ" sz="1800">
                          <a:effectLst/>
                        </a:rPr>
                        <a:t>7</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P</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R</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Á</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a:effectLst/>
                        </a:rPr>
                        <a:t>C</a:t>
                      </a:r>
                      <a:endParaRPr lang="cs-CZ" sz="1800">
                        <a:effectLst/>
                        <a:latin typeface="Calibri"/>
                        <a:ea typeface="Calibri"/>
                        <a:cs typeface="Times New Roman"/>
                      </a:endParaRPr>
                    </a:p>
                  </a:txBody>
                  <a:tcPr marL="68580" marR="68580" marT="0" marB="0"/>
                </a:tc>
                <a:tc>
                  <a:txBody>
                    <a:bodyPr/>
                    <a:lstStyle/>
                    <a:p>
                      <a:pPr>
                        <a:lnSpc>
                          <a:spcPct val="115000"/>
                        </a:lnSpc>
                        <a:spcAft>
                          <a:spcPts val="0"/>
                        </a:spcAft>
                      </a:pPr>
                      <a:r>
                        <a:rPr lang="cs-CZ" sz="1800" b="1" dirty="0">
                          <a:solidFill>
                            <a:srgbClr val="FF0000"/>
                          </a:solidFill>
                          <a:effectLst/>
                        </a:rPr>
                        <a:t>E</a:t>
                      </a:r>
                      <a:endParaRPr lang="cs-CZ" sz="1800" b="1" dirty="0">
                        <a:solidFill>
                          <a:srgbClr val="FF0000"/>
                        </a:solidFill>
                        <a:effectLst/>
                        <a:latin typeface="Calibri"/>
                        <a:ea typeface="Calibri"/>
                        <a:cs typeface="Times New Roman"/>
                      </a:endParaRPr>
                    </a:p>
                  </a:txBody>
                  <a:tcPr marL="68580" marR="68580" marT="0" marB="0"/>
                </a:tc>
                <a:tc gridSpan="6">
                  <a:txBody>
                    <a:bodyPr/>
                    <a:lstStyle/>
                    <a:p>
                      <a:pPr>
                        <a:lnSpc>
                          <a:spcPct val="115000"/>
                        </a:lnSpc>
                        <a:spcAft>
                          <a:spcPts val="1000"/>
                        </a:spcAft>
                      </a:pPr>
                      <a:r>
                        <a:rPr lang="cs-CZ" sz="1800" dirty="0">
                          <a:effectLst/>
                        </a:rPr>
                        <a:t> </a:t>
                      </a:r>
                      <a:endParaRPr lang="cs-CZ" sz="1800" dirty="0">
                        <a:effectLst/>
                        <a:latin typeface="Calibri"/>
                        <a:ea typeface="Calibri"/>
                        <a:cs typeface="Times New Roman"/>
                      </a:endParaRPr>
                    </a:p>
                  </a:txBody>
                  <a:tcPr marL="0" marR="0" marT="0" marB="0" anchor="ct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bl>
          </a:graphicData>
        </a:graphic>
      </p:graphicFrame>
    </p:spTree>
    <p:extLst>
      <p:ext uri="{BB962C8B-B14F-4D97-AF65-F5344CB8AC3E}">
        <p14:creationId xmlns:p14="http://schemas.microsoft.com/office/powerpoint/2010/main" val="40088609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a:bodyPr>
          <a:lstStyle/>
          <a:p>
            <a:r>
              <a:rPr lang="cs-CZ" dirty="0" smtClean="0"/>
              <a:t>Vlastní </a:t>
            </a:r>
            <a:r>
              <a:rPr lang="cs-CZ" dirty="0"/>
              <a:t>tvorba</a:t>
            </a:r>
          </a:p>
          <a:p>
            <a:r>
              <a:rPr lang="cs-CZ" dirty="0" smtClean="0"/>
              <a:t>Galerie klipartů MS Office</a:t>
            </a:r>
          </a:p>
          <a:p>
            <a:endParaRPr lang="cs-CZ" dirty="0"/>
          </a:p>
          <a:p>
            <a:endParaRPr lang="cs-CZ" dirty="0" smtClean="0"/>
          </a:p>
          <a:p>
            <a:endParaRPr lang="cs-CZ" dirty="0"/>
          </a:p>
        </p:txBody>
      </p:sp>
    </p:spTree>
    <p:extLst>
      <p:ext uri="{BB962C8B-B14F-4D97-AF65-F5344CB8AC3E}">
        <p14:creationId xmlns:p14="http://schemas.microsoft.com/office/powerpoint/2010/main" val="3678461436"/>
      </p:ext>
    </p:extLst>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149</TotalTime>
  <Words>337</Words>
  <Application>Microsoft Office PowerPoint</Application>
  <PresentationFormat>Předvádění na obrazovce (4:3)</PresentationFormat>
  <Paragraphs>189</Paragraphs>
  <Slides>13</Slides>
  <Notes>2</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systému Office</vt:lpstr>
      <vt:lpstr>Prezentace aplikace PowerPoint</vt:lpstr>
      <vt:lpstr>ANOTACE</vt:lpstr>
      <vt:lpstr>Stavové  změny ideálního plynu z energetického hlediska</vt:lpstr>
      <vt:lpstr>Prezentace aplikace PowerPoint</vt:lpstr>
      <vt:lpstr>Izotermický děj</vt:lpstr>
      <vt:lpstr>Izotermický děj</vt:lpstr>
      <vt:lpstr>Izochorický děj</vt:lpstr>
      <vt:lpstr>Izochorický děj</vt:lpstr>
      <vt:lpstr>Izobarický děj</vt:lpstr>
      <vt:lpstr>Izobarický děj</vt:lpstr>
      <vt:lpstr>1. Míra změny vnitřní energie, kterou systém vymění při styku s jiným systémem, aniž by při tom došlo ke konání práce 2. Jak nazýváme plyn ideální stlačitelný 3. Děj, při kterém je teplota konstantní 4. Děj, při kterém je tlak konstantní 5. NA = …. konstanta 6. Děj, při kterém je objem konstantní 7. Působení síly na fyzikální těleso nebo na silové pole, při kterém dochází k posouvání nebo deformaci tohoto tělesa</vt:lpstr>
      <vt:lpstr>Prezentace aplikace PowerPoint</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Dinh Quoc An</dc:creator>
  <cp:lastModifiedBy>Mirjam Civínová</cp:lastModifiedBy>
  <cp:revision>18</cp:revision>
  <dcterms:created xsi:type="dcterms:W3CDTF">2013-04-17T04:29:25Z</dcterms:created>
  <dcterms:modified xsi:type="dcterms:W3CDTF">2014-01-15T12:29:46Z</dcterms:modified>
</cp:coreProperties>
</file>