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5" r:id="rId10"/>
    <p:sldId id="267" r:id="rId11"/>
    <p:sldId id="266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44" autoAdjust="0"/>
    <p:restoredTop sz="94660"/>
  </p:normalViewPr>
  <p:slideViewPr>
    <p:cSldViewPr>
      <p:cViewPr>
        <p:scale>
          <a:sx n="46" d="100"/>
          <a:sy n="46" d="100"/>
        </p:scale>
        <p:origin x="-2220" y="-12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3A7047-DE36-4EE1-A631-9E209BBD802D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D3E2AC-A37D-4967-ABF7-06E1774C72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680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Adiabata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5174133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Ing.Mirjam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Civínová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VY_32_INOVACE_10B_05_Adiabatický_děj_s_ideálním_plynem</a:t>
                      </a: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Molekulová fyzika a termika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24.07.2013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5641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Tento materiál slouží k vysvětlení a procvičení adiabatického děje a je připraven pro hodiny fyziky ve 3.ročníku </a:t>
            </a:r>
            <a:r>
              <a:rPr lang="cs-CZ" sz="2000" dirty="0">
                <a:latin typeface="Calibri" pitchFamily="34" charset="0"/>
              </a:rPr>
              <a:t>šestiletého gymnázia a pro </a:t>
            </a:r>
            <a:r>
              <a:rPr lang="cs-CZ" sz="2000" dirty="0" smtClean="0">
                <a:latin typeface="Calibri" pitchFamily="34" charset="0"/>
              </a:rPr>
              <a:t>2. ročník </a:t>
            </a:r>
            <a:r>
              <a:rPr lang="cs-CZ" sz="2000" dirty="0">
                <a:latin typeface="Calibri" pitchFamily="34" charset="0"/>
              </a:rPr>
              <a:t>čtyřletého gymnázia.</a:t>
            </a:r>
            <a:endParaRPr lang="cs-CZ" sz="2000" dirty="0" smtClean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První část této prezentace se věnuje teorii tohoto problému a je doplňována výkladem učitele. Studenti sledují výklad učitele a mohou mu klást dotazy.</a:t>
            </a:r>
          </a:p>
          <a:p>
            <a:pPr marL="0" indent="0" algn="just">
              <a:buNone/>
            </a:pPr>
            <a:r>
              <a:rPr lang="cs-CZ" sz="2000" dirty="0">
                <a:latin typeface="Calibri" pitchFamily="34" charset="0"/>
              </a:rPr>
              <a:t>D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alší část prezentace se věnuje řešení příkladu, kde je využita výše vysvětlená látka. Učitel výpočet slovně popisuje a vysvětluje. Studenti si příklad zapisují do sešitu</a:t>
            </a:r>
            <a:r>
              <a:rPr lang="cs-CZ" sz="2000" dirty="0">
                <a:latin typeface="Calibri" pitchFamily="34" charset="0"/>
              </a:rPr>
              <a:t> </a:t>
            </a:r>
            <a:r>
              <a:rPr lang="cs-CZ" sz="2000" dirty="0" smtClean="0">
                <a:latin typeface="Calibri" pitchFamily="34" charset="0"/>
              </a:rPr>
              <a:t>a také navrhují jeho řešení. Jeden ze studentů nebo učitel řešení zapisuje do promítaného zadání pomocí světelného pera na interaktivní tabuli, nástrojem „pero“ (nástroj programu PowerPoint) nebo fixem na tabuli.</a:t>
            </a:r>
            <a:endParaRPr 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000" dirty="0">
                <a:latin typeface="Calibri" pitchFamily="34" charset="0"/>
              </a:rPr>
              <a:t>Materiál je určen pro interaktivní výuku.</a:t>
            </a:r>
          </a:p>
        </p:txBody>
      </p:sp>
    </p:spTree>
    <p:extLst>
      <p:ext uri="{BB962C8B-B14F-4D97-AF65-F5344CB8AC3E}">
        <p14:creationId xmlns:p14="http://schemas.microsoft.com/office/powerpoint/2010/main" val="2393350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Adiabatický děj s ideálním plynem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0322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Obecně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tepelně izolovaná soustava Q = 0 J</a:t>
                </a:r>
              </a:p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 smtClean="0">
                        <a:latin typeface="Cambria Math"/>
                      </a:rPr>
                      <m:t>Δ</m:t>
                    </m:r>
                    <m:r>
                      <a:rPr lang="cs-CZ" b="0" i="1" smtClean="0">
                        <a:latin typeface="Cambria Math"/>
                      </a:rPr>
                      <m:t>𝑈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𝑊</m:t>
                    </m:r>
                  </m:oMath>
                </a14:m>
                <a:endParaRPr lang="cs-CZ" b="0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ucitel\Desktop\IMG_841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6819"/>
          <a:stretch/>
        </p:blipFill>
        <p:spPr bwMode="auto">
          <a:xfrm>
            <a:off x="980162" y="3429000"/>
            <a:ext cx="7191322" cy="2747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flipH="1">
            <a:off x="1187624" y="3264931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18781" y="3335475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Adiabatická komprese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3343488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Adiabatická expanze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0966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Poissonův</a:t>
            </a:r>
            <a:r>
              <a:rPr lang="cs-CZ" dirty="0" smtClean="0"/>
              <a:t> zákon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𝑝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𝑉</m:t>
                        </m:r>
                      </m:e>
                      <m:sup>
                        <m:r>
                          <m:rPr>
                            <m:sty m:val="p"/>
                          </m:rPr>
                          <a:rPr lang="el-GR" i="1">
                            <a:latin typeface="Cambria Math"/>
                          </a:rPr>
                          <m:t>κ</m:t>
                        </m:r>
                      </m:sup>
                    </m:sSup>
                    <m:r>
                      <a:rPr lang="cs-CZ" b="0" i="0" smtClean="0">
                        <a:latin typeface="Cambria Math"/>
                      </a:rPr>
                      <m:t>=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konst</m:t>
                    </m:r>
                    <m:r>
                      <a:rPr lang="cs-CZ" b="0" i="0" smtClean="0">
                        <a:latin typeface="Cambria Math"/>
                      </a:rPr>
                      <m:t>.</m:t>
                    </m:r>
                  </m:oMath>
                </a14:m>
                <a:endParaRPr lang="cs-CZ" b="0" dirty="0" smtClean="0"/>
              </a:p>
              <a:p>
                <a:r>
                  <a:rPr lang="cs-CZ" b="1" dirty="0" err="1" smtClean="0"/>
                  <a:t>Poissonova</a:t>
                </a:r>
                <a:r>
                  <a:rPr lang="cs-CZ" b="1" dirty="0" smtClean="0"/>
                  <a:t> konstanta: </a:t>
                </a:r>
                <a14:m>
                  <m:oMath xmlns:m="http://schemas.openxmlformats.org/officeDocument/2006/math">
                    <m:r>
                      <a:rPr lang="el-GR" i="1" dirty="0" smtClean="0">
                        <a:latin typeface="Cambria Math"/>
                      </a:rPr>
                      <m:t>𝜅</m:t>
                    </m:r>
                    <m:r>
                      <a:rPr lang="cs-CZ" b="0" i="1" dirty="0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𝐶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𝑝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𝐶</m:t>
                            </m:r>
                          </m:e>
                          <m:sub>
                            <m:r>
                              <a:rPr lang="cs-CZ" b="0" i="1" dirty="0" smtClean="0">
                                <a:latin typeface="Cambria Math"/>
                              </a:rPr>
                              <m:t>𝑉</m:t>
                            </m:r>
                          </m:sub>
                        </m:sSub>
                      </m:den>
                    </m:f>
                    <m:r>
                      <a:rPr lang="cs-CZ" i="1" dirty="0" smtClean="0">
                        <a:latin typeface="Cambria Math"/>
                      </a:rPr>
                      <m:t> </m:t>
                    </m:r>
                  </m:oMath>
                </a14:m>
                <a:endParaRPr lang="cs-CZ" dirty="0" smtClean="0"/>
              </a:p>
              <a:p>
                <a:pPr lvl="1"/>
                <a:r>
                  <a:rPr lang="cs-CZ" dirty="0" err="1" smtClean="0"/>
                  <a:t>C</a:t>
                </a:r>
                <a:r>
                  <a:rPr lang="cs-CZ" baseline="-25000" dirty="0" err="1" smtClean="0"/>
                  <a:t>p</a:t>
                </a:r>
                <a:r>
                  <a:rPr lang="cs-CZ" dirty="0" smtClean="0"/>
                  <a:t>	</a:t>
                </a:r>
                <a:r>
                  <a:rPr lang="cs-CZ" sz="2400" dirty="0" smtClean="0"/>
                  <a:t>měrná tepelná kapacita při konstantním tlaku</a:t>
                </a:r>
              </a:p>
              <a:p>
                <a:pPr lvl="1"/>
                <a:r>
                  <a:rPr lang="cs-CZ" dirty="0" smtClean="0"/>
                  <a:t>C</a:t>
                </a:r>
                <a:r>
                  <a:rPr lang="cs-CZ" baseline="-25000" dirty="0" smtClean="0"/>
                  <a:t>V</a:t>
                </a:r>
                <a:r>
                  <a:rPr lang="cs-CZ" dirty="0" smtClean="0"/>
                  <a:t>	</a:t>
                </a:r>
                <a:r>
                  <a:rPr lang="cs-CZ" sz="2400" dirty="0" smtClean="0"/>
                  <a:t>měrná </a:t>
                </a:r>
                <a:r>
                  <a:rPr lang="cs-CZ" sz="2400" dirty="0"/>
                  <a:t>tepelná kapacita při </a:t>
                </a:r>
                <a:r>
                  <a:rPr lang="cs-CZ" sz="2400" dirty="0" smtClean="0"/>
                  <a:t>konstantním objemu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74783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C:\Users\ucitel\Desktop\Adiabat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556792"/>
            <a:ext cx="4688036" cy="4688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3530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Odvoďte vztah pro adiabatický děj v závislosti: V a 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3347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Odpověď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𝑇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∗</m:t>
                        </m:r>
                        <m:r>
                          <a:rPr lang="cs-CZ" b="0" i="1" smtClean="0">
                            <a:latin typeface="Cambria Math"/>
                          </a:rPr>
                          <m:t>𝑉</m:t>
                        </m:r>
                      </m:e>
                      <m:sup>
                        <m:r>
                          <m:rPr>
                            <m:sty m:val="p"/>
                          </m:rPr>
                          <a:rPr lang="el-GR" i="1" smtClean="0">
                            <a:latin typeface="Cambria Math"/>
                          </a:rPr>
                          <m:t>κ</m:t>
                        </m:r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𝑘𝑜𝑛𝑠𝑡</m:t>
                    </m:r>
                    <m:r>
                      <a:rPr lang="cs-CZ" b="0" i="1" smtClean="0">
                        <a:latin typeface="Cambria Math"/>
                      </a:rPr>
                      <m:t>.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26970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Křížovka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96752"/>
            <a:ext cx="6851039" cy="4049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962550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Vzduchoprázdno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Děj, který se ve sledované době vždy po nějakém čase neustále opakuje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Síla, která přitahuje tělesa k zemi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Základní jednotka soustavy SI pro elektrický proud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Starší jednotka tlaku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Základní jednotka soustavy SI pro svítivost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Fyzikální veličina, značka p, jednotka Pa (Pascal)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Skupenská přeměna, při které se pevná látka mění na plyn</a:t>
            </a:r>
          </a:p>
        </p:txBody>
      </p:sp>
    </p:spTree>
    <p:extLst>
      <p:ext uri="{BB962C8B-B14F-4D97-AF65-F5344CB8AC3E}">
        <p14:creationId xmlns:p14="http://schemas.microsoft.com/office/powerpoint/2010/main" val="6271070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 křížovky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56792"/>
            <a:ext cx="6216328" cy="38330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8328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Vlastní </a:t>
            </a:r>
            <a:r>
              <a:rPr lang="cs-CZ" dirty="0"/>
              <a:t>tvorba</a:t>
            </a:r>
          </a:p>
          <a:p>
            <a:r>
              <a:rPr lang="cs-CZ" dirty="0" smtClean="0"/>
              <a:t>Galerie klipartů MS Office</a:t>
            </a:r>
          </a:p>
          <a:p>
            <a:r>
              <a:rPr lang="pl-PL" sz="2400" dirty="0"/>
              <a:t>MAROS. </a:t>
            </a:r>
            <a:r>
              <a:rPr lang="pl-PL" sz="2400" i="1" dirty="0"/>
              <a:t>http://cs.wikipedia.org/</a:t>
            </a:r>
            <a:r>
              <a:rPr lang="pl-PL" sz="2400" dirty="0"/>
              <a:t> [online]. [cit. </a:t>
            </a:r>
            <a:r>
              <a:rPr lang="pl-PL" sz="2400" dirty="0" smtClean="0"/>
              <a:t>24.7.2013]. </a:t>
            </a:r>
            <a:r>
              <a:rPr lang="pl-PL" sz="2400" dirty="0"/>
              <a:t>Dostupný na WWW: </a:t>
            </a:r>
            <a:r>
              <a:rPr lang="pl-PL" sz="2400" dirty="0">
                <a:hlinkClick r:id="rId2"/>
              </a:rPr>
              <a:t>http://</a:t>
            </a:r>
            <a:r>
              <a:rPr lang="pl-PL" sz="2400" dirty="0" smtClean="0">
                <a:hlinkClick r:id="rId2"/>
              </a:rPr>
              <a:t>cs.wikipedia.org/wiki/Soubor:Adiabata.png</a:t>
            </a:r>
            <a:endParaRPr lang="pl-PL" sz="2400" dirty="0" smtClean="0"/>
          </a:p>
          <a:p>
            <a:endParaRPr lang="cs-CZ" sz="24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8461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303</Words>
  <Application>Microsoft Office PowerPoint</Application>
  <PresentationFormat>Předvádění na obrazovce (4:3)</PresentationFormat>
  <Paragraphs>52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Adiabatický děj s ideálním plynem</vt:lpstr>
      <vt:lpstr>Obecně</vt:lpstr>
      <vt:lpstr>Poissonův zákon</vt:lpstr>
      <vt:lpstr>Graf</vt:lpstr>
      <vt:lpstr>Příklady</vt:lpstr>
      <vt:lpstr>Odpověď</vt:lpstr>
      <vt:lpstr>Křížovka</vt:lpstr>
      <vt:lpstr>Otázky</vt:lpstr>
      <vt:lpstr>Řešení křížovky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Mirjam Civínová</cp:lastModifiedBy>
  <cp:revision>13</cp:revision>
  <dcterms:created xsi:type="dcterms:W3CDTF">2013-11-02T11:33:26Z</dcterms:created>
  <dcterms:modified xsi:type="dcterms:W3CDTF">2014-01-16T14:42:25Z</dcterms:modified>
</cp:coreProperties>
</file>