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60" r:id="rId2"/>
    <p:sldId id="261" r:id="rId3"/>
    <p:sldId id="256" r:id="rId4"/>
    <p:sldId id="257" r:id="rId5"/>
    <p:sldId id="258" r:id="rId6"/>
    <p:sldId id="259" r:id="rId7"/>
    <p:sldId id="263" r:id="rId8"/>
    <p:sldId id="264" r:id="rId9"/>
    <p:sldId id="266" r:id="rId10"/>
    <p:sldId id="268" r:id="rId11"/>
    <p:sldId id="267" r:id="rId12"/>
    <p:sldId id="265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=""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164" y="-16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264263D-C784-413F-A0FB-E9C77915E49D}" type="datetimeFigureOut">
              <a:rPr lang="cs-CZ" smtClean="0"/>
              <a:t>17.1.2014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92A6D8A-E66E-4BEE-BF0C-305AF80E099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32422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190615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942190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38991825"/>
              </p:ext>
            </p:extLst>
          </p:nvPr>
        </p:nvGraphicFramePr>
        <p:xfrm>
          <a:off x="614836" y="2816085"/>
          <a:ext cx="8136904" cy="296721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0940"/>
                <a:gridCol w="6195964"/>
              </a:tblGrid>
              <a:tr h="86409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Ing. </a:t>
                      </a:r>
                      <a:r>
                        <a:rPr lang="cs-CZ" sz="1800" b="1" kern="1200" dirty="0" err="1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Mirjam</a:t>
                      </a: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b="1" kern="1200" dirty="0" err="1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Civínová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VY_32_INOVACE_10B_06_Práce_vykonaná_plynem_při_stálém_a_proměnném_tlaku</a:t>
                      </a: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Molekulová fyzika a termika</a:t>
                      </a: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25.07.2013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908720"/>
            <a:ext cx="5407152" cy="1045464"/>
          </a:xfrm>
          <a:prstGeom prst="rect">
            <a:avLst/>
          </a:prstGeom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2926638"/>
            <a:ext cx="648072" cy="6463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958847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52736"/>
          </a:xfrm>
        </p:spPr>
        <p:txBody>
          <a:bodyPr/>
          <a:lstStyle/>
          <a:p>
            <a:r>
              <a:rPr lang="cs-CZ" sz="3600" b="1" dirty="0" smtClean="0">
                <a:solidFill>
                  <a:schemeClr val="tx1"/>
                </a:solidFill>
                <a:latin typeface="Calibri" pitchFamily="34" charset="0"/>
              </a:rPr>
              <a:t>ANOTACE</a:t>
            </a:r>
            <a:endParaRPr lang="cs-CZ" sz="3600" b="1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cs-CZ" sz="2000" dirty="0" smtClean="0">
                <a:latin typeface="Calibri" pitchFamily="34" charset="0"/>
              </a:rPr>
              <a:t>Tento materiál slouží k vysvětlení a procvičení principu práce plynu a je připraven pro fyziky ve 3. </a:t>
            </a:r>
            <a:r>
              <a:rPr lang="cs-CZ" sz="2000" dirty="0">
                <a:latin typeface="Calibri" pitchFamily="34" charset="0"/>
              </a:rPr>
              <a:t>ročníku šestiletého gymnázia a pro </a:t>
            </a:r>
            <a:r>
              <a:rPr lang="cs-CZ" sz="2000" dirty="0" smtClean="0">
                <a:latin typeface="Calibri" pitchFamily="34" charset="0"/>
              </a:rPr>
              <a:t>2. ročník </a:t>
            </a:r>
            <a:r>
              <a:rPr lang="cs-CZ" sz="2000" dirty="0">
                <a:latin typeface="Calibri" pitchFamily="34" charset="0"/>
              </a:rPr>
              <a:t>čtyřletého gymnázia.</a:t>
            </a:r>
            <a:endParaRPr lang="cs-CZ" sz="2000" dirty="0" smtClean="0">
              <a:latin typeface="Calibri" pitchFamily="34" charset="0"/>
            </a:endParaRPr>
          </a:p>
          <a:p>
            <a:pPr marL="0" indent="0" algn="just">
              <a:buNone/>
            </a:pPr>
            <a:r>
              <a:rPr lang="cs-CZ" sz="2000" dirty="0" smtClean="0">
                <a:latin typeface="Calibri" pitchFamily="34" charset="0"/>
              </a:rPr>
              <a:t>První část této prezentace se věnuje teorii tohoto problému a je doplňována výkladem učitele. Studenti sledují výklad učitele a mohou mu klást dotazy.</a:t>
            </a:r>
          </a:p>
          <a:p>
            <a:pPr marL="0" indent="0" algn="just">
              <a:buNone/>
            </a:pPr>
            <a:r>
              <a:rPr lang="cs-CZ" sz="2000" dirty="0">
                <a:latin typeface="Calibri" pitchFamily="34" charset="0"/>
              </a:rPr>
              <a:t>D</a:t>
            </a:r>
            <a:r>
              <a:rPr lang="cs-CZ" sz="2000" dirty="0" smtClean="0">
                <a:solidFill>
                  <a:schemeClr val="tx1"/>
                </a:solidFill>
                <a:latin typeface="Calibri" pitchFamily="34" charset="0"/>
              </a:rPr>
              <a:t>alší část prezentace se věnuje řešení příkladu, kde je využita výše vysvětlená látka. Učitel řešení slovně popisuje a vysvětluje. Studenti příklad zapisují do sešitu. </a:t>
            </a:r>
            <a:r>
              <a:rPr lang="cs-CZ" sz="2000" dirty="0" smtClean="0">
                <a:latin typeface="Calibri" pitchFamily="34" charset="0"/>
              </a:rPr>
              <a:t>Studenti navrhují jeho řešení. Jeden ze studentů nebo učitel řešení zapisuje do promítaného zadání pomocí světelného pera na interaktivní tabuli, nástrojem „pero“ (nástroj programu PowerPoint) nebo fixem na tabuli.</a:t>
            </a:r>
            <a:endParaRPr lang="cs-CZ" sz="2000" dirty="0" smtClean="0">
              <a:solidFill>
                <a:schemeClr val="tx1"/>
              </a:solidFill>
              <a:latin typeface="Calibri" pitchFamily="34" charset="0"/>
            </a:endParaRPr>
          </a:p>
          <a:p>
            <a:pPr marL="0" indent="0">
              <a:buNone/>
            </a:pPr>
            <a:r>
              <a:rPr lang="cs-CZ" sz="2000" dirty="0">
                <a:latin typeface="Calibri" pitchFamily="34" charset="0"/>
              </a:rPr>
              <a:t>Materiál je určen pro interaktivní výuku.</a:t>
            </a:r>
          </a:p>
        </p:txBody>
      </p:sp>
    </p:spTree>
    <p:extLst>
      <p:ext uri="{BB962C8B-B14F-4D97-AF65-F5344CB8AC3E}">
        <p14:creationId xmlns:p14="http://schemas.microsoft.com/office/powerpoint/2010/main" val="28503283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Práce vykonaná plynem při stálém a proměnném tlaku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62066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Základní poznatky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Termodynamický děj</a:t>
            </a:r>
          </a:p>
          <a:p>
            <a:r>
              <a:rPr lang="cs-CZ" dirty="0" smtClean="0"/>
              <a:t>Práce vykonaná plynem</a:t>
            </a:r>
          </a:p>
          <a:p>
            <a:endParaRPr lang="cs-CZ" dirty="0" smtClean="0"/>
          </a:p>
        </p:txBody>
      </p:sp>
      <p:sp>
        <p:nvSpPr>
          <p:cNvPr id="1028" name="Rectangle 4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030" name="Rectangle 6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031" name="Rectangle 7"/>
          <p:cNvSpPr>
            <a:spLocks noChangeArrowheads="1"/>
          </p:cNvSpPr>
          <p:nvPr/>
        </p:nvSpPr>
        <p:spPr bwMode="auto">
          <a:xfrm>
            <a:off x="0" y="8382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116419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Práce vykonaná plynem - konstantní tlak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Při Izobarickém ději je rovna součinu tlaku plynu a přírůstku jeho objemu.</a:t>
            </a:r>
          </a:p>
          <a:p>
            <a:r>
              <a:rPr lang="cs-CZ" dirty="0" smtClean="0"/>
              <a:t>Práce vykonaná při izobarickém ději, při němž plyn přejde ze stavu A do stavu B je znázorněna obsahem obdélníku ležícího v pracovním diagramu</a:t>
            </a:r>
            <a:endParaRPr lang="cs-CZ" dirty="0"/>
          </a:p>
        </p:txBody>
      </p:sp>
      <p:pic>
        <p:nvPicPr>
          <p:cNvPr id="5" name="Picture 5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6300192" y="2276872"/>
            <a:ext cx="1209675" cy="3810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8843259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Práce vykonaná plynem při proměnlivém tlaku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Práce vykonaná plynem při proměnlivém tlaku je znázorněna obsahem plochy, která leží pod příslušným úsekem křivky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482771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Jakou práci vykoná plyn při stálém tlaku 16 </a:t>
            </a:r>
            <a:r>
              <a:rPr lang="cs-CZ" dirty="0" err="1" smtClean="0"/>
              <a:t>kPa</a:t>
            </a:r>
            <a:r>
              <a:rPr lang="cs-CZ" dirty="0" smtClean="0"/>
              <a:t>, jestliže se jeho objem zvětší o 5 litrů?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5545073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Výsledek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800 J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4692959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Křížovka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1250235"/>
            <a:ext cx="6501135" cy="508545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69213948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Otázky</a:t>
            </a: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3 astronomické zákony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Jednotka frekvence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Jednotka pro velikost rovinného úhlu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Zákon, který říká, že tlak v uzavřených nádobách v kapalinách a plynech se šíří všemi směry rovnoměrně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Veličina, která má kromě velikosti i směr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Maximální hodnota periodicky měnící se veličiny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Značka vlnové délky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Charakteristika pohybu, která popisuje, jakým způsobem se mění rychlost tělesa v čase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Jednotka termodynamické teploty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Děj, při němž termodynamická soustava projde řadou změn a nakonec se vrátí do původního stavu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7289673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 křížovky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401531"/>
            <a:ext cx="6855238" cy="424191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43830234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Archiv autora</a:t>
            </a:r>
            <a:endParaRPr lang="cs-CZ" dirty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78461436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</TotalTime>
  <Words>352</Words>
  <Application>Microsoft Office PowerPoint</Application>
  <PresentationFormat>Předvádění na obrazovce (4:3)</PresentationFormat>
  <Paragraphs>48</Paragraphs>
  <Slides>12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Prezentace aplikace PowerPoint</vt:lpstr>
      <vt:lpstr>ANOTACE</vt:lpstr>
      <vt:lpstr>Práce vykonaná plynem při stálém a proměnném tlaku</vt:lpstr>
      <vt:lpstr>Základní poznatky</vt:lpstr>
      <vt:lpstr>Práce vykonaná plynem - konstantní tlak</vt:lpstr>
      <vt:lpstr>Práce vykonaná plynem při proměnlivém tlaku</vt:lpstr>
      <vt:lpstr>Příklady</vt:lpstr>
      <vt:lpstr>Výsledek</vt:lpstr>
      <vt:lpstr>Křížovka</vt:lpstr>
      <vt:lpstr>Otázky</vt:lpstr>
      <vt:lpstr>Řešení křížovky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Učitel</dc:creator>
  <cp:lastModifiedBy>Mirjam Civínová</cp:lastModifiedBy>
  <cp:revision>13</cp:revision>
  <dcterms:created xsi:type="dcterms:W3CDTF">2013-11-02T11:51:24Z</dcterms:created>
  <dcterms:modified xsi:type="dcterms:W3CDTF">2014-01-17T07:22:43Z</dcterms:modified>
</cp:coreProperties>
</file>