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7" r:id="rId9"/>
    <p:sldId id="264" r:id="rId10"/>
    <p:sldId id="265" r:id="rId11"/>
    <p:sldId id="266" r:id="rId12"/>
    <p:sldId id="269" r:id="rId13"/>
    <p:sldId id="270" r:id="rId14"/>
    <p:sldId id="271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474" y="2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776B48-876D-4FC5-856C-477C557470CB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16E882-55C0-4CDF-948D-2BC46F1D0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0785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8700450"/>
              </p:ext>
            </p:extLst>
          </p:nvPr>
        </p:nvGraphicFramePr>
        <p:xfrm>
          <a:off x="395536" y="2816085"/>
          <a:ext cx="83562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3251"/>
                <a:gridCol w="6362953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Ing.Mirjam Civínová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VY_32_INOVACE_10B_09_Struktura_a_vlastnosti_pevných_látek</a:t>
                      </a: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Molekulová fyzika a termika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26.07.2013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771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Tento materiál slouží k vysvětlení struktury pevných látek a je připraven pro hodiny fyziky ve 3. </a:t>
            </a:r>
            <a:r>
              <a:rPr lang="cs-CZ" sz="2000" dirty="0">
                <a:latin typeface="Calibri" pitchFamily="34" charset="0"/>
              </a:rPr>
              <a:t>ročníku šestiletého gymnázia a pro 2</a:t>
            </a:r>
            <a:r>
              <a:rPr lang="cs-CZ" sz="2000" dirty="0" smtClean="0">
                <a:latin typeface="Calibri" pitchFamily="34" charset="0"/>
              </a:rPr>
              <a:t>. ročník </a:t>
            </a:r>
            <a:r>
              <a:rPr lang="cs-CZ" sz="2000" dirty="0">
                <a:latin typeface="Calibri" pitchFamily="34" charset="0"/>
              </a:rPr>
              <a:t>čtyřletého gymnázia.</a:t>
            </a:r>
            <a:endParaRPr lang="cs-CZ" sz="2000" dirty="0" smtClean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První část této prezentace se věnuje teorii tohoto problému a je doplňována výkladem učitele.. Studenti sledují výklad učitele a mohou mu klást dotazy.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D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alší část prezentace se věnuje řešení příkladů, kde je využita výše vysvětlená látka. Učitel řešení slovně popisuje a vysvětluje. Studenti příklady zapisují do sešitu.</a:t>
            </a:r>
            <a:r>
              <a:rPr lang="cs-CZ" sz="2000" dirty="0" smtClean="0">
                <a:latin typeface="Calibri" pitchFamily="34" charset="0"/>
              </a:rPr>
              <a:t> Studenti navrhují jejich řešení. Jeden ze studentů nebo učitel řešení zapisuje do promítaného zadání pomocí světelného pera na interaktivní tabuli, nástrojem „pero“ (nástroj programu PowerPoint) nebo fixem na tabuli.</a:t>
            </a:r>
          </a:p>
          <a:p>
            <a:pPr marL="0" indent="0" algn="just">
              <a:buNone/>
            </a:pPr>
            <a:r>
              <a:rPr lang="cs-CZ" sz="2000">
                <a:latin typeface="Calibri" pitchFamily="34" charset="0"/>
              </a:rPr>
              <a:t>Materiál je určen pro interaktivní výuku.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3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Struktura a vlastnosti pevných látek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927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Krystalické a amorfní látky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Monokrystaly X Polykrystaly</a:t>
            </a:r>
          </a:p>
          <a:p>
            <a:r>
              <a:rPr lang="cs-CZ" dirty="0" smtClean="0"/>
              <a:t>Izotropní  X Anizotropní</a:t>
            </a:r>
          </a:p>
          <a:p>
            <a:r>
              <a:rPr lang="cs-CZ" dirty="0" err="1" smtClean="0"/>
              <a:t>Krátkodosahové</a:t>
            </a:r>
            <a:r>
              <a:rPr lang="cs-CZ" dirty="0" smtClean="0"/>
              <a:t> X </a:t>
            </a:r>
            <a:r>
              <a:rPr lang="cs-CZ" dirty="0" err="1" smtClean="0"/>
              <a:t>dalekodosahové</a:t>
            </a:r>
            <a:r>
              <a:rPr lang="cs-CZ" dirty="0" smtClean="0"/>
              <a:t> uspořádání</a:t>
            </a:r>
          </a:p>
          <a:p>
            <a:r>
              <a:rPr lang="cs-CZ" dirty="0" smtClean="0"/>
              <a:t>Polymery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614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Krystalová mřížka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Mřížková konstanta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113" t="12201" r="14163" b="11150"/>
          <a:stretch/>
        </p:blipFill>
        <p:spPr>
          <a:xfrm>
            <a:off x="2027059" y="2204864"/>
            <a:ext cx="5089881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8100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Vazby v pevných látkách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Iontová vazba</a:t>
            </a:r>
          </a:p>
          <a:p>
            <a:r>
              <a:rPr lang="cs-CZ" dirty="0" smtClean="0"/>
              <a:t>Vodíková vazba</a:t>
            </a:r>
          </a:p>
          <a:p>
            <a:r>
              <a:rPr lang="cs-CZ" dirty="0" smtClean="0"/>
              <a:t>Kovová vazba</a:t>
            </a:r>
          </a:p>
          <a:p>
            <a:r>
              <a:rPr lang="cs-CZ" dirty="0" smtClean="0"/>
              <a:t>Kovalentní vazba</a:t>
            </a:r>
          </a:p>
          <a:p>
            <a:r>
              <a:rPr lang="cs-CZ" dirty="0" smtClean="0"/>
              <a:t>Van der </a:t>
            </a:r>
            <a:r>
              <a:rPr lang="cs-CZ" dirty="0" err="1" smtClean="0"/>
              <a:t>Waalsova</a:t>
            </a:r>
            <a:r>
              <a:rPr lang="cs-CZ" dirty="0" smtClean="0"/>
              <a:t> vazba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718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Poruchy krystalové mřížky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err="1" smtClean="0"/>
              <a:t>Vakance</a:t>
            </a: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Intersticiální poloha částice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Příměsi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Dislokace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37" t="23100" r="2352" b="20201"/>
          <a:stretch/>
        </p:blipFill>
        <p:spPr>
          <a:xfrm>
            <a:off x="2915816" y="3789040"/>
            <a:ext cx="5868652" cy="2663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415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Dislokace</a:t>
            </a:r>
            <a:endParaRPr lang="cs-CZ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092" t="17502" r="16472" b="12495"/>
          <a:stretch/>
        </p:blipFill>
        <p:spPr>
          <a:xfrm>
            <a:off x="1655675" y="1417638"/>
            <a:ext cx="5832649" cy="4752529"/>
          </a:xfrm>
        </p:spPr>
      </p:pic>
    </p:spTree>
    <p:extLst>
      <p:ext uri="{BB962C8B-B14F-4D97-AF65-F5344CB8AC3E}">
        <p14:creationId xmlns:p14="http://schemas.microsoft.com/office/powerpoint/2010/main" val="3014358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cs-CZ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Určete hustotu hliníku v pevném skupenství, má-li plošně centrovaná elementární buňka hliníku mřížkovou konstantu 0,405nm. Relativní atomová hmotnost hliníku je 26,98.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4990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atomů v krystalové mřížce hliníku připadá na jednu elementární buňku? Buňka je plošně centrovaná.</a:t>
            </a:r>
          </a:p>
        </p:txBody>
      </p:sp>
    </p:spTree>
    <p:extLst>
      <p:ext uri="{BB962C8B-B14F-4D97-AF65-F5344CB8AC3E}">
        <p14:creationId xmlns:p14="http://schemas.microsoft.com/office/powerpoint/2010/main" val="33471761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2700 </a:t>
            </a:r>
            <a:r>
              <a:rPr lang="cs-CZ" dirty="0"/>
              <a:t>kg/m³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3,3 . 10</a:t>
            </a:r>
            <a:r>
              <a:rPr lang="cs-CZ" baseline="30000" dirty="0" smtClean="0"/>
              <a:t>19</a:t>
            </a: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val="2095620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8229178" cy="3454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83768" y="764704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Křížovka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41773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6200" dirty="0" smtClean="0"/>
              <a:t>1)Kdo vymyslel tři fyzikální zákony popisující pohyb planet kolem Slunce?	</a:t>
            </a:r>
          </a:p>
          <a:p>
            <a:pPr marL="0" indent="0">
              <a:buNone/>
            </a:pPr>
            <a:r>
              <a:rPr lang="cs-CZ" sz="6200" dirty="0" smtClean="0"/>
              <a:t>2)Jak se nazývá jinak pohybová energie?	</a:t>
            </a:r>
          </a:p>
          <a:p>
            <a:pPr marL="0" indent="0">
              <a:buNone/>
            </a:pPr>
            <a:r>
              <a:rPr lang="cs-CZ" sz="6200" dirty="0" smtClean="0"/>
              <a:t>3)Jak se nazývá jednotka síly?	</a:t>
            </a:r>
          </a:p>
          <a:p>
            <a:pPr marL="0" indent="0">
              <a:buNone/>
            </a:pPr>
            <a:r>
              <a:rPr lang="cs-CZ" sz="6200" dirty="0" smtClean="0"/>
              <a:t>4)Jak se nazývá jednotka veličiny, která je definovaná jako ? = F . S	</a:t>
            </a:r>
          </a:p>
          <a:p>
            <a:pPr marL="0" indent="0">
              <a:buNone/>
            </a:pPr>
            <a:r>
              <a:rPr lang="cs-CZ" sz="6200" dirty="0" smtClean="0"/>
              <a:t>5)Jak se nazývá jednotka výkonu?	</a:t>
            </a:r>
          </a:p>
          <a:p>
            <a:pPr marL="0" indent="0">
              <a:buNone/>
            </a:pPr>
            <a:r>
              <a:rPr lang="cs-CZ" sz="6200" dirty="0" smtClean="0"/>
              <a:t>6)Jaký zákon se týká tlaku v kapalinách?	</a:t>
            </a:r>
          </a:p>
          <a:p>
            <a:pPr marL="0" indent="0">
              <a:buNone/>
            </a:pPr>
            <a:r>
              <a:rPr lang="cs-CZ" sz="6200" dirty="0" smtClean="0"/>
              <a:t>7)Jak se nazývá jednotka teploty?	</a:t>
            </a:r>
          </a:p>
          <a:p>
            <a:pPr marL="0" indent="0">
              <a:buNone/>
            </a:pPr>
            <a:r>
              <a:rPr lang="cs-CZ" sz="6200" dirty="0" smtClean="0"/>
              <a:t>8)Z čeho se skládá látka jakéhokoliv skupenství?	</a:t>
            </a:r>
          </a:p>
          <a:p>
            <a:pPr marL="0" indent="0">
              <a:buNone/>
            </a:pPr>
            <a:r>
              <a:rPr lang="cs-CZ" sz="6200" dirty="0" smtClean="0"/>
              <a:t>9)Jak se nazývá jednotka veličiny, která je definovaná jako práce za čas?	</a:t>
            </a:r>
          </a:p>
          <a:p>
            <a:pPr marL="0" indent="0">
              <a:buNone/>
            </a:pPr>
            <a:r>
              <a:rPr lang="cs-CZ" sz="6200" dirty="0" smtClean="0"/>
              <a:t>10)Jak se nazývá písmenko řecké abecedy, které označuje účinnost?	</a:t>
            </a:r>
          </a:p>
          <a:p>
            <a:pPr marL="0" indent="0">
              <a:buNone/>
            </a:pPr>
            <a:r>
              <a:rPr lang="cs-CZ" sz="6200" dirty="0" smtClean="0"/>
              <a:t>11)Jak se nazývá veličina, která má kromě velikosti i směr?	</a:t>
            </a:r>
          </a:p>
          <a:p>
            <a:pPr marL="0" indent="0">
              <a:buNone/>
            </a:pPr>
            <a:r>
              <a:rPr lang="cs-CZ" sz="6200" dirty="0" smtClean="0"/>
              <a:t>12)Jednotka rovinného úhlu	</a:t>
            </a:r>
          </a:p>
          <a:p>
            <a:pPr marL="0" indent="0">
              <a:buNone/>
            </a:pPr>
            <a:r>
              <a:rPr lang="cs-CZ" sz="6200" dirty="0" smtClean="0"/>
              <a:t>13)Co je maximální hodnota periodicky měnící se veličiny?	</a:t>
            </a:r>
          </a:p>
          <a:p>
            <a:pPr marL="0" indent="0">
              <a:buNone/>
            </a:pPr>
            <a:r>
              <a:rPr lang="cs-CZ" sz="6200" dirty="0" smtClean="0"/>
              <a:t>14)Jednotka energie	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47951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7920880" cy="3848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11760" y="908720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Řešení křížovky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11471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4614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276</Words>
  <Application>Microsoft Office PowerPoint</Application>
  <PresentationFormat>Předvádění na obrazovce (4:3)</PresentationFormat>
  <Paragraphs>66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ANOTACE</vt:lpstr>
      <vt:lpstr>Struktura a vlastnosti pevných látek</vt:lpstr>
      <vt:lpstr>Krystalické a amorfní látky</vt:lpstr>
      <vt:lpstr>Krystalová mřížka</vt:lpstr>
      <vt:lpstr>Vazby v pevných látkách</vt:lpstr>
      <vt:lpstr>Poruchy krystalové mřížky</vt:lpstr>
      <vt:lpstr>Dislokace</vt:lpstr>
      <vt:lpstr>Příklady</vt:lpstr>
      <vt:lpstr>Příklady</vt:lpstr>
      <vt:lpstr>Řešení</vt:lpstr>
      <vt:lpstr>Prezentace aplikace PowerPoint</vt:lpstr>
      <vt:lpstr>Otázky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Mirjam Civínová</dc:creator>
  <cp:lastModifiedBy>Mirjam Civínová</cp:lastModifiedBy>
  <cp:revision>21</cp:revision>
  <dcterms:created xsi:type="dcterms:W3CDTF">2013-12-05T14:51:50Z</dcterms:created>
  <dcterms:modified xsi:type="dcterms:W3CDTF">2014-01-17T07:25:17Z</dcterms:modified>
</cp:coreProperties>
</file>