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7" r:id="rId3"/>
    <p:sldId id="258" r:id="rId4"/>
    <p:sldId id="260" r:id="rId5"/>
    <p:sldId id="261" r:id="rId6"/>
    <p:sldId id="263" r:id="rId7"/>
    <p:sldId id="262" r:id="rId8"/>
    <p:sldId id="264" r:id="rId9"/>
    <p:sldId id="265" r:id="rId10"/>
    <p:sldId id="266" r:id="rId11"/>
    <p:sldId id="267" r:id="rId12"/>
    <p:sldId id="269" r:id="rId13"/>
    <p:sldId id="270" r:id="rId14"/>
    <p:sldId id="271" r:id="rId15"/>
    <p:sldId id="268" r:id="rId16"/>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81" d="100"/>
          <a:sy n="81" d="100"/>
        </p:scale>
        <p:origin x="-834" y="2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921E984-8144-4C58-8B13-F7AD7F67B0AC}" type="datetimeFigureOut">
              <a:rPr lang="cs-CZ" smtClean="0"/>
              <a:t>17.1.2014</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6E3C801-BEE6-40A4-94A7-F58472767213}" type="slidenum">
              <a:rPr lang="cs-CZ" smtClean="0"/>
              <a:t>‹#›</a:t>
            </a:fld>
            <a:endParaRPr lang="cs-CZ"/>
          </a:p>
        </p:txBody>
      </p:sp>
    </p:spTree>
    <p:extLst>
      <p:ext uri="{BB962C8B-B14F-4D97-AF65-F5344CB8AC3E}">
        <p14:creationId xmlns:p14="http://schemas.microsoft.com/office/powerpoint/2010/main" val="5362908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t>1</a:t>
            </a:fld>
            <a:endParaRPr lang="cs-CZ"/>
          </a:p>
        </p:txBody>
      </p:sp>
    </p:spTree>
    <p:extLst>
      <p:ext uri="{BB962C8B-B14F-4D97-AF65-F5344CB8AC3E}">
        <p14:creationId xmlns:p14="http://schemas.microsoft.com/office/powerpoint/2010/main" val="31319061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t>2</a:t>
            </a:fld>
            <a:endParaRPr lang="cs-CZ"/>
          </a:p>
        </p:txBody>
      </p:sp>
    </p:spTree>
    <p:extLst>
      <p:ext uri="{BB962C8B-B14F-4D97-AF65-F5344CB8AC3E}">
        <p14:creationId xmlns:p14="http://schemas.microsoft.com/office/powerpoint/2010/main" val="34794219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95EC1D4A-A796-47C3-A63E-CE236FB377E2}" type="datetimeFigureOut">
              <a:rPr lang="cs-CZ" smtClean="0"/>
              <a:t>17.1.2014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5EC1D4A-A796-47C3-A63E-CE236FB377E2}" type="datetimeFigureOut">
              <a:rPr lang="cs-CZ" smtClean="0"/>
              <a:t>17.1.2014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95EC1D4A-A796-47C3-A63E-CE236FB377E2}" type="datetimeFigureOut">
              <a:rPr lang="cs-CZ" smtClean="0"/>
              <a:t>17.1.2014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95EC1D4A-A796-47C3-A63E-CE236FB377E2}" type="datetimeFigureOut">
              <a:rPr lang="cs-CZ" smtClean="0"/>
              <a:t>17.1.2014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95EC1D4A-A796-47C3-A63E-CE236FB377E2}" type="datetimeFigureOut">
              <a:rPr lang="cs-CZ" smtClean="0"/>
              <a:t>17.1.2014</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95EC1D4A-A796-47C3-A63E-CE236FB377E2}" type="datetimeFigureOut">
              <a:rPr lang="cs-CZ" smtClean="0"/>
              <a:t>17.1.2014</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95EC1D4A-A796-47C3-A63E-CE236FB377E2}" type="datetimeFigureOut">
              <a:rPr lang="cs-CZ" smtClean="0"/>
              <a:t>17.1.2014</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95EC1D4A-A796-47C3-A63E-CE236FB377E2}" type="datetimeFigureOut">
              <a:rPr lang="cs-CZ" smtClean="0"/>
              <a:t>17.1.2014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95EC1D4A-A796-47C3-A63E-CE236FB377E2}" type="datetimeFigureOut">
              <a:rPr lang="cs-CZ" smtClean="0"/>
              <a:t>17.1.2014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5EC1D4A-A796-47C3-A63E-CE236FB377E2}" type="datetimeFigureOut">
              <a:rPr lang="cs-CZ" smtClean="0"/>
              <a:t>17.1.2014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5EC1D4A-A796-47C3-A63E-CE236FB377E2}" type="datetimeFigureOut">
              <a:rPr lang="cs-CZ" smtClean="0"/>
              <a:t>17.1.2014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5EC1D4A-A796-47C3-A63E-CE236FB377E2}" type="datetimeFigureOut">
              <a:rPr lang="cs-CZ" smtClean="0"/>
              <a:t>17.1.2014</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C57A5DF-1266-40EA-9282-1E66B9DE06C0}" type="slidenum">
              <a:rPr lang="cs-CZ" smtClean="0"/>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ulka 1"/>
          <p:cNvGraphicFramePr>
            <a:graphicFrameLocks noGrp="1"/>
          </p:cNvGraphicFramePr>
          <p:nvPr>
            <p:extLst>
              <p:ext uri="{D42A27DB-BD31-4B8C-83A1-F6EECF244321}">
                <p14:modId xmlns:p14="http://schemas.microsoft.com/office/powerpoint/2010/main" val="2534477656"/>
              </p:ext>
            </p:extLst>
          </p:nvPr>
        </p:nvGraphicFramePr>
        <p:xfrm>
          <a:off x="614836" y="2816085"/>
          <a:ext cx="8136904" cy="2692896"/>
        </p:xfrm>
        <a:graphic>
          <a:graphicData uri="http://schemas.openxmlformats.org/drawingml/2006/table">
            <a:tbl>
              <a:tblPr firstRow="1" bandRow="1">
                <a:tableStyleId>{5C22544A-7EE6-4342-B048-85BDC9FD1C3A}</a:tableStyleId>
              </a:tblPr>
              <a:tblGrid>
                <a:gridCol w="1940940"/>
                <a:gridCol w="6195964"/>
              </a:tblGrid>
              <a:tr h="864096">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dirty="0" smtClean="0">
                          <a:solidFill>
                            <a:srgbClr val="2C3036"/>
                          </a:solidFill>
                          <a:latin typeface="Calibri" pitchFamily="34" charset="0"/>
                        </a:rPr>
                        <a:t>ŠKOLA:</a:t>
                      </a:r>
                      <a:endParaRPr lang="cs-CZ" dirty="0"/>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dirty="0" smtClean="0">
                          <a:solidFill>
                            <a:srgbClr val="2C3036"/>
                          </a:solidFill>
                          <a:latin typeface="Calibri" pitchFamily="34" charset="0"/>
                        </a:rPr>
                        <a:t>Gymnázium, Chomutov, Mostecká 3000, příspěvková organizace</a:t>
                      </a:r>
                      <a:endParaRPr lang="cs-CZ" sz="1800" dirty="0"/>
                    </a:p>
                  </a:txBody>
                  <a:tcPr anchor="ctr"/>
                </a:tc>
              </a:tr>
              <a:tr h="164456">
                <a:tc>
                  <a:txBody>
                    <a:bodyPr/>
                    <a:lstStyle/>
                    <a:p>
                      <a:r>
                        <a:rPr lang="cs-CZ" sz="1800" b="1" kern="1200" dirty="0" smtClean="0">
                          <a:solidFill>
                            <a:srgbClr val="2C3036"/>
                          </a:solidFill>
                          <a:latin typeface="Calibri" pitchFamily="34" charset="0"/>
                          <a:ea typeface="+mn-ea"/>
                          <a:cs typeface="+mn-cs"/>
                        </a:rPr>
                        <a:t>AUTOR:</a:t>
                      </a:r>
                      <a:endParaRPr lang="cs-CZ" sz="1800" b="1" kern="1200" dirty="0">
                        <a:solidFill>
                          <a:srgbClr val="2C3036"/>
                        </a:solidFill>
                        <a:latin typeface="Calibri" pitchFamily="34" charset="0"/>
                        <a:ea typeface="+mn-ea"/>
                        <a:cs typeface="+mn-cs"/>
                      </a:endParaRPr>
                    </a:p>
                  </a:txBody>
                  <a:tcPr anchor="ctr"/>
                </a:tc>
                <a:tc>
                  <a:txBody>
                    <a:bodyPr/>
                    <a:lstStyle/>
                    <a:p>
                      <a:r>
                        <a:rPr lang="cs-CZ" sz="1800" b="1" kern="1200" dirty="0" err="1" smtClean="0">
                          <a:solidFill>
                            <a:srgbClr val="2C3036"/>
                          </a:solidFill>
                          <a:latin typeface="Calibri" pitchFamily="34" charset="0"/>
                          <a:ea typeface="+mn-ea"/>
                          <a:cs typeface="+mn-cs"/>
                        </a:rPr>
                        <a:t>Ing.Mirjam</a:t>
                      </a:r>
                      <a:r>
                        <a:rPr lang="cs-CZ" sz="1800" b="1" kern="1200" dirty="0" smtClean="0">
                          <a:solidFill>
                            <a:srgbClr val="2C3036"/>
                          </a:solidFill>
                          <a:latin typeface="Calibri" pitchFamily="34" charset="0"/>
                          <a:ea typeface="+mn-ea"/>
                          <a:cs typeface="+mn-cs"/>
                        </a:rPr>
                        <a:t> </a:t>
                      </a:r>
                      <a:r>
                        <a:rPr lang="cs-CZ" sz="1800" b="1" kern="1200" dirty="0" err="1" smtClean="0">
                          <a:solidFill>
                            <a:srgbClr val="2C3036"/>
                          </a:solidFill>
                          <a:latin typeface="Calibri" pitchFamily="34" charset="0"/>
                          <a:ea typeface="+mn-ea"/>
                          <a:cs typeface="+mn-cs"/>
                        </a:rPr>
                        <a:t>Civínová</a:t>
                      </a:r>
                      <a:endParaRPr lang="cs-CZ" sz="1800" b="1" kern="1200" dirty="0">
                        <a:solidFill>
                          <a:srgbClr val="2C3036"/>
                        </a:solidFill>
                        <a:latin typeface="Calibri" pitchFamily="34" charset="0"/>
                        <a:ea typeface="+mn-ea"/>
                        <a:cs typeface="+mn-cs"/>
                      </a:endParaRPr>
                    </a:p>
                  </a:txBody>
                  <a:tcPr anchor="ctr"/>
                </a:tc>
              </a:tr>
              <a:tr h="287798">
                <a:tc>
                  <a:txBody>
                    <a:bodyPr/>
                    <a:lstStyle/>
                    <a:p>
                      <a:r>
                        <a:rPr lang="cs-CZ" sz="1800" b="1" kern="1200" dirty="0" smtClean="0">
                          <a:solidFill>
                            <a:srgbClr val="2C3036"/>
                          </a:solidFill>
                          <a:latin typeface="Calibri" pitchFamily="34" charset="0"/>
                          <a:ea typeface="+mn-ea"/>
                          <a:cs typeface="+mn-cs"/>
                        </a:rPr>
                        <a:t>NÁZEV:</a:t>
                      </a:r>
                      <a:endParaRPr lang="cs-CZ" sz="1800" b="1" kern="1200" dirty="0">
                        <a:solidFill>
                          <a:srgbClr val="2C3036"/>
                        </a:solidFill>
                        <a:latin typeface="Calibri" pitchFamily="34" charset="0"/>
                        <a:ea typeface="+mn-ea"/>
                        <a:cs typeface="+mn-cs"/>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rgbClr val="2C3036"/>
                          </a:solidFill>
                          <a:latin typeface="Calibri" pitchFamily="34" charset="0"/>
                          <a:ea typeface="+mn-ea"/>
                          <a:cs typeface="+mn-cs"/>
                        </a:rPr>
                        <a:t>VY_32_INOVACE_10B_15_Kapilarita</a:t>
                      </a:r>
                    </a:p>
                  </a:txBody>
                  <a:tcPr anchor="ctr"/>
                </a:tc>
              </a:tr>
              <a:tr h="164456">
                <a:tc>
                  <a:txBody>
                    <a:bodyPr/>
                    <a:lstStyle/>
                    <a:p>
                      <a:r>
                        <a:rPr lang="cs-CZ" sz="1800" b="1" kern="1200" dirty="0" smtClean="0">
                          <a:solidFill>
                            <a:srgbClr val="2C3036"/>
                          </a:solidFill>
                          <a:latin typeface="Calibri" pitchFamily="34" charset="0"/>
                          <a:ea typeface="+mn-ea"/>
                          <a:cs typeface="+mn-cs"/>
                        </a:rPr>
                        <a:t>TEMA:</a:t>
                      </a:r>
                      <a:endParaRPr lang="cs-CZ" sz="1800" b="1" kern="1200" dirty="0">
                        <a:solidFill>
                          <a:srgbClr val="2C3036"/>
                        </a:solidFill>
                        <a:latin typeface="Calibri" pitchFamily="34" charset="0"/>
                        <a:ea typeface="+mn-ea"/>
                        <a:cs typeface="+mn-cs"/>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rgbClr val="2C3036"/>
                          </a:solidFill>
                          <a:latin typeface="Calibri" pitchFamily="34" charset="0"/>
                          <a:ea typeface="+mn-ea"/>
                          <a:cs typeface="+mn-cs"/>
                        </a:rPr>
                        <a:t>Molekulová fyzika a termika</a:t>
                      </a:r>
                    </a:p>
                  </a:txBody>
                  <a:tcPr anchor="ctr"/>
                </a:tc>
              </a:tr>
              <a:tr h="287798">
                <a:tc>
                  <a:txBody>
                    <a:bodyPr/>
                    <a:lstStyle/>
                    <a:p>
                      <a:r>
                        <a:rPr lang="cs-CZ" sz="1800" b="1" kern="1200" dirty="0" smtClean="0">
                          <a:solidFill>
                            <a:srgbClr val="2C3036"/>
                          </a:solidFill>
                          <a:latin typeface="Calibri" pitchFamily="34" charset="0"/>
                          <a:ea typeface="+mn-ea"/>
                          <a:cs typeface="+mn-cs"/>
                        </a:rPr>
                        <a:t>ČÍSLO PROJEKTU:</a:t>
                      </a:r>
                      <a:endParaRPr lang="cs-CZ" sz="1800" b="1" kern="1200" dirty="0">
                        <a:solidFill>
                          <a:srgbClr val="2C3036"/>
                        </a:solidFill>
                        <a:latin typeface="Calibri" pitchFamily="34" charset="0"/>
                        <a:ea typeface="+mn-ea"/>
                        <a:cs typeface="+mn-cs"/>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rgbClr val="2C3036"/>
                          </a:solidFill>
                          <a:latin typeface="Calibri" pitchFamily="34" charset="0"/>
                          <a:ea typeface="+mn-ea"/>
                          <a:cs typeface="+mn-cs"/>
                        </a:rPr>
                        <a:t>CZ.1.07/1.5.00/34.0816</a:t>
                      </a:r>
                      <a:endParaRPr lang="cs-CZ" sz="1800" b="1" kern="1200" dirty="0">
                        <a:solidFill>
                          <a:srgbClr val="2C3036"/>
                        </a:solidFill>
                        <a:latin typeface="Calibri" pitchFamily="34" charset="0"/>
                        <a:ea typeface="+mn-ea"/>
                        <a:cs typeface="+mn-cs"/>
                      </a:endParaRPr>
                    </a:p>
                  </a:txBody>
                  <a:tcPr anchor="ctr"/>
                </a:tc>
              </a:tr>
              <a:tr h="164456">
                <a:tc>
                  <a:txBody>
                    <a:bodyPr/>
                    <a:lstStyle/>
                    <a:p>
                      <a:r>
                        <a:rPr lang="cs-CZ" sz="1800" b="1" kern="1200" dirty="0" smtClean="0">
                          <a:solidFill>
                            <a:srgbClr val="2C3036"/>
                          </a:solidFill>
                          <a:latin typeface="Calibri" pitchFamily="34" charset="0"/>
                          <a:ea typeface="+mn-ea"/>
                          <a:cs typeface="+mn-cs"/>
                        </a:rPr>
                        <a:t>DATUM TVORBY:</a:t>
                      </a:r>
                      <a:endParaRPr lang="cs-CZ" sz="1800" b="1" kern="1200" dirty="0">
                        <a:solidFill>
                          <a:srgbClr val="2C3036"/>
                        </a:solidFill>
                        <a:latin typeface="Calibri" pitchFamily="34" charset="0"/>
                        <a:ea typeface="+mn-ea"/>
                        <a:cs typeface="+mn-cs"/>
                      </a:endParaRPr>
                    </a:p>
                  </a:txBody>
                  <a:tcPr anchor="ctr"/>
                </a:tc>
                <a:tc>
                  <a:txBody>
                    <a:bodyPr/>
                    <a:lstStyle/>
                    <a:p>
                      <a:r>
                        <a:rPr lang="cs-CZ" sz="1800" b="1" kern="1200" smtClean="0">
                          <a:solidFill>
                            <a:srgbClr val="2C3036"/>
                          </a:solidFill>
                          <a:latin typeface="Calibri" pitchFamily="34" charset="0"/>
                          <a:ea typeface="+mn-ea"/>
                          <a:cs typeface="+mn-cs"/>
                        </a:rPr>
                        <a:t>31.07.2013</a:t>
                      </a:r>
                      <a:endParaRPr lang="cs-CZ" sz="1800" b="1" kern="1200" dirty="0">
                        <a:solidFill>
                          <a:srgbClr val="2C3036"/>
                        </a:solidFill>
                        <a:latin typeface="Calibri" pitchFamily="34" charset="0"/>
                        <a:ea typeface="+mn-ea"/>
                        <a:cs typeface="+mn-cs"/>
                      </a:endParaRPr>
                    </a:p>
                  </a:txBody>
                  <a:tcPr anchor="ctr"/>
                </a:tc>
              </a:tr>
            </a:tbl>
          </a:graphicData>
        </a:graphic>
      </p:graphicFrame>
      <p:pic>
        <p:nvPicPr>
          <p:cNvPr id="3" name="Obrázek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79712" y="908720"/>
            <a:ext cx="5407152" cy="1045464"/>
          </a:xfrm>
          <a:prstGeom prst="rect">
            <a:avLst/>
          </a:prstGeom>
        </p:spPr>
      </p:pic>
      <p:pic>
        <p:nvPicPr>
          <p:cNvPr id="4"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619672" y="2926638"/>
            <a:ext cx="648072" cy="6463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9178882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0"/>
            <a:ext cx="8229600" cy="1052736"/>
          </a:xfrm>
        </p:spPr>
        <p:txBody>
          <a:bodyPr/>
          <a:lstStyle/>
          <a:p>
            <a:r>
              <a:rPr lang="cs-CZ" sz="3600" b="1" dirty="0" smtClean="0">
                <a:solidFill>
                  <a:schemeClr val="tx1"/>
                </a:solidFill>
                <a:latin typeface="Calibri" pitchFamily="34" charset="0"/>
              </a:rPr>
              <a:t>ANOTACE</a:t>
            </a:r>
            <a:endParaRPr lang="cs-CZ" sz="3600" b="1" dirty="0">
              <a:solidFill>
                <a:schemeClr val="tx1"/>
              </a:solidFill>
              <a:latin typeface="Calibri" pitchFamily="34" charset="0"/>
            </a:endParaRPr>
          </a:p>
        </p:txBody>
      </p:sp>
      <p:sp>
        <p:nvSpPr>
          <p:cNvPr id="3" name="Zástupný symbol pro obsah 2"/>
          <p:cNvSpPr>
            <a:spLocks noGrp="1"/>
          </p:cNvSpPr>
          <p:nvPr>
            <p:ph idx="1"/>
          </p:nvPr>
        </p:nvSpPr>
        <p:spPr>
          <a:xfrm>
            <a:off x="457200" y="1196752"/>
            <a:ext cx="8229600" cy="4929411"/>
          </a:xfrm>
        </p:spPr>
        <p:txBody>
          <a:bodyPr>
            <a:normAutofit/>
          </a:bodyPr>
          <a:lstStyle/>
          <a:p>
            <a:pPr marL="0" indent="0" algn="just">
              <a:buNone/>
            </a:pPr>
            <a:r>
              <a:rPr lang="cs-CZ" sz="2000" dirty="0" smtClean="0">
                <a:latin typeface="Calibri" pitchFamily="34" charset="0"/>
              </a:rPr>
              <a:t>Tento materiál slouží k vysvětlení a procvičení principu kapilarity a je připraven pro hodiny fyziky v 3. </a:t>
            </a:r>
            <a:r>
              <a:rPr lang="cs-CZ" sz="2000" dirty="0">
                <a:latin typeface="Calibri" pitchFamily="34" charset="0"/>
              </a:rPr>
              <a:t>ročníku šestiletého gymnázia a </a:t>
            </a:r>
            <a:r>
              <a:rPr lang="cs-CZ" sz="2000" dirty="0" smtClean="0">
                <a:latin typeface="Calibri" pitchFamily="34" charset="0"/>
              </a:rPr>
              <a:t>pro 2. ročník </a:t>
            </a:r>
            <a:r>
              <a:rPr lang="cs-CZ" sz="2000" dirty="0">
                <a:latin typeface="Calibri" pitchFamily="34" charset="0"/>
              </a:rPr>
              <a:t>čtyřletého gymnázia.</a:t>
            </a:r>
            <a:endParaRPr lang="cs-CZ" sz="2000" dirty="0" smtClean="0">
              <a:latin typeface="Calibri" pitchFamily="34" charset="0"/>
            </a:endParaRPr>
          </a:p>
          <a:p>
            <a:pPr marL="0" indent="0" algn="just">
              <a:buNone/>
            </a:pPr>
            <a:r>
              <a:rPr lang="cs-CZ" sz="2000" dirty="0" smtClean="0">
                <a:latin typeface="Calibri" pitchFamily="34" charset="0"/>
              </a:rPr>
              <a:t>První část této prezentace se věnuje teorii tohoto problému a je doplňována výkladem učitele. Studenti sledují výklad učitele a mohou mu klást dotazy.</a:t>
            </a:r>
          </a:p>
          <a:p>
            <a:pPr marL="0" indent="0" algn="just">
              <a:buNone/>
            </a:pPr>
            <a:r>
              <a:rPr lang="cs-CZ" sz="2000" dirty="0">
                <a:latin typeface="Calibri" pitchFamily="34" charset="0"/>
              </a:rPr>
              <a:t>D</a:t>
            </a:r>
            <a:r>
              <a:rPr lang="cs-CZ" sz="2000" dirty="0" smtClean="0">
                <a:solidFill>
                  <a:schemeClr val="tx1"/>
                </a:solidFill>
                <a:latin typeface="Calibri" pitchFamily="34" charset="0"/>
              </a:rPr>
              <a:t>alší část prezentace se věnuje anomálii vody, kde je využita výše vysvětlená látka. Učitel tento jev slovně popisuje a vysvětluje. Studenti si důležité poznatky zapisují do sešitu.</a:t>
            </a:r>
          </a:p>
          <a:p>
            <a:pPr marL="0" indent="0" algn="just">
              <a:buNone/>
            </a:pPr>
            <a:r>
              <a:rPr lang="cs-CZ" sz="2000" dirty="0" smtClean="0">
                <a:latin typeface="Calibri" pitchFamily="34" charset="0"/>
              </a:rPr>
              <a:t>V poslední části prezentace je uveden neřešený příklad. Studenti navrhují jeho řešení. Jeden ze studentů nebo učitel řešení rýsuje do promítaného zadání pomocí světelného pera na interaktivní tabuli, nástrojem „pero“ (nástroj programu PowerPoint) nebo fixem na tabuli.</a:t>
            </a:r>
          </a:p>
          <a:p>
            <a:pPr marL="0" indent="0" algn="just">
              <a:buNone/>
            </a:pPr>
            <a:r>
              <a:rPr lang="cs-CZ" sz="2000">
                <a:latin typeface="Calibri" pitchFamily="34" charset="0"/>
              </a:rPr>
              <a:t>Materiál je určen pro interaktivní výuku.</a:t>
            </a:r>
            <a:endParaRPr lang="cs-CZ" sz="2000" dirty="0" smtClean="0">
              <a:solidFill>
                <a:schemeClr val="tx1"/>
              </a:solidFill>
              <a:latin typeface="Calibri" pitchFamily="34" charset="0"/>
            </a:endParaRPr>
          </a:p>
          <a:p>
            <a:pPr marL="0" indent="0">
              <a:buNone/>
            </a:pPr>
            <a:endParaRPr lang="cs-CZ" sz="1400" dirty="0" smtClean="0">
              <a:solidFill>
                <a:schemeClr val="tx1"/>
              </a:solidFill>
              <a:latin typeface="Calibri" pitchFamily="34" charset="0"/>
            </a:endParaRPr>
          </a:p>
        </p:txBody>
      </p:sp>
    </p:spTree>
    <p:extLst>
      <p:ext uri="{BB962C8B-B14F-4D97-AF65-F5344CB8AC3E}">
        <p14:creationId xmlns:p14="http://schemas.microsoft.com/office/powerpoint/2010/main" val="54963568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dirty="0" smtClean="0"/>
              <a:t>Kapilarita</a:t>
            </a:r>
            <a:endParaRPr lang="cs-CZ" dirty="0"/>
          </a:p>
        </p:txBody>
      </p:sp>
      <p:sp>
        <p:nvSpPr>
          <p:cNvPr id="3" name="Podnadpis 2"/>
          <p:cNvSpPr>
            <a:spLocks noGrp="1"/>
          </p:cNvSpPr>
          <p:nvPr>
            <p:ph type="subTitle" idx="1"/>
          </p:nvPr>
        </p:nvSpPr>
        <p:spPr/>
        <p:txBody>
          <a:bodyPr/>
          <a:lstStyle/>
          <a:p>
            <a:endParaRPr lang="cs-CZ"/>
          </a:p>
        </p:txBody>
      </p:sp>
    </p:spTree>
    <p:extLst>
      <p:ext uri="{BB962C8B-B14F-4D97-AF65-F5344CB8AC3E}">
        <p14:creationId xmlns:p14="http://schemas.microsoft.com/office/powerpoint/2010/main" val="6278414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Kapilární elevace</a:t>
            </a:r>
            <a:endParaRPr lang="cs-CZ" dirty="0"/>
          </a:p>
        </p:txBody>
      </p:sp>
      <p:sp>
        <p:nvSpPr>
          <p:cNvPr id="3" name="Zástupný symbol pro obsah 2"/>
          <p:cNvSpPr>
            <a:spLocks noGrp="1"/>
          </p:cNvSpPr>
          <p:nvPr>
            <p:ph idx="1"/>
          </p:nvPr>
        </p:nvSpPr>
        <p:spPr/>
        <p:txBody>
          <a:bodyPr/>
          <a:lstStyle/>
          <a:p>
            <a:endParaRPr lang="cs-CZ" dirty="0"/>
          </a:p>
        </p:txBody>
      </p:sp>
      <p:pic>
        <p:nvPicPr>
          <p:cNvPr id="4" name="Picture 3"/>
          <p:cNvPicPr>
            <a:picLocks noChangeAspect="1"/>
          </p:cNvPicPr>
          <p:nvPr/>
        </p:nvPicPr>
        <p:blipFill rotWithShape="1">
          <a:blip r:embed="rId2" cstate="print">
            <a:extLst>
              <a:ext uri="{BEBA8EAE-BF5A-486C-A8C5-ECC9F3942E4B}">
                <a14:imgProps xmlns:a14="http://schemas.microsoft.com/office/drawing/2010/main">
                  <a14:imgLayer r:embed="rId3">
                    <a14:imgEffect>
                      <a14:saturation sat="0"/>
                    </a14:imgEffect>
                    <a14:imgEffect>
                      <a14:brightnessContrast bright="40000" contrast="40000"/>
                    </a14:imgEffect>
                  </a14:imgLayer>
                </a14:imgProps>
              </a:ext>
              <a:ext uri="{28A0092B-C50C-407E-A947-70E740481C1C}">
                <a14:useLocalDpi xmlns:a14="http://schemas.microsoft.com/office/drawing/2010/main" val="0"/>
              </a:ext>
            </a:extLst>
          </a:blip>
          <a:srcRect l="26774" t="9051" r="18889" b="16401"/>
          <a:stretch/>
        </p:blipFill>
        <p:spPr>
          <a:xfrm rot="5400000">
            <a:off x="1965259" y="1342081"/>
            <a:ext cx="5213481" cy="5364596"/>
          </a:xfrm>
          <a:prstGeom prst="rect">
            <a:avLst/>
          </a:prstGeom>
        </p:spPr>
      </p:pic>
    </p:spTree>
    <p:extLst>
      <p:ext uri="{BB962C8B-B14F-4D97-AF65-F5344CB8AC3E}">
        <p14:creationId xmlns:p14="http://schemas.microsoft.com/office/powerpoint/2010/main" val="30038996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Kapilární deprese</a:t>
            </a:r>
            <a:endParaRPr lang="cs-CZ" dirty="0"/>
          </a:p>
        </p:txBody>
      </p:sp>
      <p:sp>
        <p:nvSpPr>
          <p:cNvPr id="3" name="Zástupný symbol pro obsah 2"/>
          <p:cNvSpPr>
            <a:spLocks noGrp="1"/>
          </p:cNvSpPr>
          <p:nvPr>
            <p:ph idx="1"/>
          </p:nvPr>
        </p:nvSpPr>
        <p:spPr/>
        <p:txBody>
          <a:bodyPr/>
          <a:lstStyle/>
          <a:p>
            <a:endParaRPr lang="cs-CZ" dirty="0"/>
          </a:p>
        </p:txBody>
      </p:sp>
      <p:pic>
        <p:nvPicPr>
          <p:cNvPr id="4" name="Picture 3"/>
          <p:cNvPicPr>
            <a:picLocks noChangeAspect="1"/>
          </p:cNvPicPr>
          <p:nvPr/>
        </p:nvPicPr>
        <p:blipFill rotWithShape="1">
          <a:blip r:embed="rId2" cstate="print">
            <a:extLst>
              <a:ext uri="{BEBA8EAE-BF5A-486C-A8C5-ECC9F3942E4B}">
                <a14:imgProps xmlns:a14="http://schemas.microsoft.com/office/drawing/2010/main">
                  <a14:imgLayer r:embed="rId3">
                    <a14:imgEffect>
                      <a14:saturation sat="0"/>
                    </a14:imgEffect>
                    <a14:imgEffect>
                      <a14:brightnessContrast bright="40000" contrast="40000"/>
                    </a14:imgEffect>
                  </a14:imgLayer>
                </a14:imgProps>
              </a:ext>
              <a:ext uri="{28A0092B-C50C-407E-A947-70E740481C1C}">
                <a14:useLocalDpi xmlns:a14="http://schemas.microsoft.com/office/drawing/2010/main" val="0"/>
              </a:ext>
            </a:extLst>
          </a:blip>
          <a:srcRect l="19288" t="9051" r="20862" b="13250"/>
          <a:stretch/>
        </p:blipFill>
        <p:spPr>
          <a:xfrm rot="5400000">
            <a:off x="1835695" y="1340768"/>
            <a:ext cx="5472608" cy="5328593"/>
          </a:xfrm>
          <a:prstGeom prst="rect">
            <a:avLst/>
          </a:prstGeom>
        </p:spPr>
      </p:pic>
    </p:spTree>
    <p:extLst>
      <p:ext uri="{BB962C8B-B14F-4D97-AF65-F5344CB8AC3E}">
        <p14:creationId xmlns:p14="http://schemas.microsoft.com/office/powerpoint/2010/main" val="7055632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Kapilární zvýšení (snížení)</a:t>
            </a:r>
            <a:endParaRPr lang="cs-CZ" dirty="0"/>
          </a:p>
        </p:txBody>
      </p:sp>
      <mc:AlternateContent xmlns:mc="http://schemas.openxmlformats.org/markup-compatibility/2006" xmlns:a14="http://schemas.microsoft.com/office/drawing/2010/main">
        <mc:Choice Requires="a14">
          <p:sp>
            <p:nvSpPr>
              <p:cNvPr id="3" name="Zástupný symbol pro obsah 2"/>
              <p:cNvSpPr>
                <a:spLocks noGrp="1"/>
              </p:cNvSpPr>
              <p:nvPr>
                <p:ph idx="1"/>
              </p:nvPr>
            </p:nvSpPr>
            <p:spPr/>
            <p:txBody>
              <a:bodyPr/>
              <a:lstStyle/>
              <a:p>
                <a:pPr marL="0" indent="0">
                  <a:buNone/>
                </a:pPr>
                <a14:m>
                  <m:oMathPara xmlns:m="http://schemas.openxmlformats.org/officeDocument/2006/math">
                    <m:oMathParaPr>
                      <m:jc m:val="centerGroup"/>
                    </m:oMathParaPr>
                    <m:oMath xmlns:m="http://schemas.openxmlformats.org/officeDocument/2006/math">
                      <m:r>
                        <a:rPr lang="cs-CZ" b="0" i="1" smtClean="0">
                          <a:latin typeface="Cambria Math"/>
                        </a:rPr>
                        <m:t>h</m:t>
                      </m:r>
                      <m:r>
                        <a:rPr lang="cs-CZ" b="0" i="1" smtClean="0">
                          <a:latin typeface="Cambria Math"/>
                        </a:rPr>
                        <m:t>=</m:t>
                      </m:r>
                      <m:f>
                        <m:fPr>
                          <m:ctrlPr>
                            <a:rPr lang="cs-CZ" b="0" i="1" smtClean="0">
                              <a:latin typeface="Cambria Math"/>
                            </a:rPr>
                          </m:ctrlPr>
                        </m:fPr>
                        <m:num>
                          <m:r>
                            <a:rPr lang="cs-CZ" b="0" i="1" smtClean="0">
                              <a:latin typeface="Cambria Math"/>
                            </a:rPr>
                            <m:t>2</m:t>
                          </m:r>
                          <m:r>
                            <a:rPr lang="cs-CZ" b="0" i="1" smtClean="0">
                              <a:latin typeface="Cambria Math"/>
                              <a:ea typeface="Cambria Math"/>
                            </a:rPr>
                            <m:t>𝜎</m:t>
                          </m:r>
                        </m:num>
                        <m:den>
                          <m:r>
                            <a:rPr lang="cs-CZ" b="0" i="1" smtClean="0">
                              <a:latin typeface="Cambria Math"/>
                              <a:ea typeface="Cambria Math"/>
                            </a:rPr>
                            <m:t>𝜌</m:t>
                          </m:r>
                          <m:r>
                            <a:rPr lang="cs-CZ" b="0" i="1" smtClean="0">
                              <a:latin typeface="Cambria Math"/>
                              <a:ea typeface="Cambria Math"/>
                            </a:rPr>
                            <m:t>𝑔𝑅</m:t>
                          </m:r>
                        </m:den>
                      </m:f>
                    </m:oMath>
                  </m:oMathPara>
                </a14:m>
                <a:endParaRPr lang="cs-CZ" dirty="0" smtClean="0"/>
              </a:p>
              <a:p>
                <a:pPr marL="0" indent="0">
                  <a:buNone/>
                </a:pPr>
                <a:r>
                  <a:rPr lang="cs-CZ" dirty="0" smtClean="0"/>
                  <a:t>h… kapilární zvýšení(snížení) [m]</a:t>
                </a:r>
              </a:p>
              <a:p>
                <a:pPr marL="0" indent="0">
                  <a:buNone/>
                </a:pPr>
                <a14:m>
                  <m:oMath xmlns:m="http://schemas.openxmlformats.org/officeDocument/2006/math">
                    <m:r>
                      <a:rPr lang="cs-CZ" i="1">
                        <a:latin typeface="Cambria Math"/>
                        <a:ea typeface="Cambria Math"/>
                      </a:rPr>
                      <m:t>𝜎</m:t>
                    </m:r>
                  </m:oMath>
                </a14:m>
                <a:r>
                  <a:rPr lang="cs-CZ" dirty="0" smtClean="0"/>
                  <a:t>… povrchové napětí [N/m]</a:t>
                </a:r>
              </a:p>
              <a:p>
                <a:pPr marL="0" indent="0">
                  <a:buNone/>
                </a:pPr>
                <a14:m>
                  <m:oMath xmlns:m="http://schemas.openxmlformats.org/officeDocument/2006/math">
                    <m:r>
                      <m:rPr>
                        <m:sty m:val="p"/>
                      </m:rPr>
                      <a:rPr lang="cs-CZ" i="0">
                        <a:latin typeface="Cambria Math"/>
                        <a:ea typeface="Cambria Math"/>
                      </a:rPr>
                      <m:t>ρ</m:t>
                    </m:r>
                  </m:oMath>
                </a14:m>
                <a:r>
                  <a:rPr lang="cs-CZ" dirty="0" smtClean="0">
                    <a:latin typeface="Cambria Math"/>
                    <a:ea typeface="Cambria Math"/>
                  </a:rPr>
                  <a:t>… hustota [kg/m</a:t>
                </a:r>
                <a:r>
                  <a:rPr lang="cs-CZ" baseline="30000" dirty="0" smtClean="0">
                    <a:latin typeface="Cambria Math"/>
                    <a:ea typeface="Cambria Math"/>
                  </a:rPr>
                  <a:t>3</a:t>
                </a:r>
                <a:r>
                  <a:rPr lang="cs-CZ" dirty="0" smtClean="0">
                    <a:latin typeface="Cambria Math"/>
                    <a:ea typeface="Cambria Math"/>
                  </a:rPr>
                  <a:t>]</a:t>
                </a:r>
              </a:p>
              <a:p>
                <a:pPr marL="0" indent="0">
                  <a:buNone/>
                </a:pPr>
                <a14:m>
                  <m:oMath xmlns:m="http://schemas.openxmlformats.org/officeDocument/2006/math">
                    <m:r>
                      <m:rPr>
                        <m:sty m:val="p"/>
                      </m:rPr>
                      <a:rPr lang="cs-CZ" i="0">
                        <a:latin typeface="Cambria Math"/>
                        <a:ea typeface="Cambria Math"/>
                      </a:rPr>
                      <m:t>g</m:t>
                    </m:r>
                  </m:oMath>
                </a14:m>
                <a:r>
                  <a:rPr lang="cs-CZ" dirty="0" smtClean="0">
                    <a:latin typeface="Cambria Math"/>
                    <a:ea typeface="Cambria Math"/>
                  </a:rPr>
                  <a:t>… tíhové zrychlení [m/s*s]</a:t>
                </a:r>
              </a:p>
              <a:p>
                <a:pPr marL="0" indent="0">
                  <a:buNone/>
                </a:pPr>
                <a14:m>
                  <m:oMath xmlns:m="http://schemas.openxmlformats.org/officeDocument/2006/math">
                    <m:r>
                      <m:rPr>
                        <m:sty m:val="p"/>
                      </m:rPr>
                      <a:rPr lang="cs-CZ" i="0">
                        <a:latin typeface="Cambria Math"/>
                        <a:ea typeface="Cambria Math"/>
                      </a:rPr>
                      <m:t>R</m:t>
                    </m:r>
                  </m:oMath>
                </a14:m>
                <a:r>
                  <a:rPr lang="cs-CZ" dirty="0" smtClean="0"/>
                  <a:t>… poloměr kapiláry [m]</a:t>
                </a:r>
                <a:endParaRPr lang="cs-CZ" dirty="0"/>
              </a:p>
            </p:txBody>
          </p:sp>
        </mc:Choice>
        <mc:Fallback xmlns="">
          <p:sp>
            <p:nvSpPr>
              <p:cNvPr id="3" name="Zástupný symbol pro obsah 2"/>
              <p:cNvSpPr>
                <a:spLocks noGrp="1" noRot="1" noChangeAspect="1" noMove="1" noResize="1" noEditPoints="1" noAdjustHandles="1" noChangeArrowheads="1" noChangeShapeType="1" noTextEdit="1"/>
              </p:cNvSpPr>
              <p:nvPr>
                <p:ph idx="1"/>
              </p:nvPr>
            </p:nvSpPr>
            <p:spPr>
              <a:blipFill rotWithShape="1">
                <a:blip r:embed="rId2"/>
                <a:stretch>
                  <a:fillRect l="-1852"/>
                </a:stretch>
              </a:blipFill>
            </p:spPr>
            <p:txBody>
              <a:bodyPr/>
              <a:lstStyle/>
              <a:p>
                <a:r>
                  <a:rPr lang="cs-CZ">
                    <a:noFill/>
                  </a:rPr>
                  <a:t> </a:t>
                </a:r>
              </a:p>
            </p:txBody>
          </p:sp>
        </mc:Fallback>
      </mc:AlternateContent>
    </p:spTree>
    <p:extLst>
      <p:ext uri="{BB962C8B-B14F-4D97-AF65-F5344CB8AC3E}">
        <p14:creationId xmlns:p14="http://schemas.microsoft.com/office/powerpoint/2010/main" val="29383909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Teplotní objemová roztažnost kapalin</a:t>
            </a:r>
            <a:endParaRPr lang="cs-CZ" dirty="0"/>
          </a:p>
        </p:txBody>
      </p:sp>
      <mc:AlternateContent xmlns:mc="http://schemas.openxmlformats.org/markup-compatibility/2006" xmlns:a14="http://schemas.microsoft.com/office/drawing/2010/main">
        <mc:Choice Requires="a14">
          <p:sp>
            <p:nvSpPr>
              <p:cNvPr id="3" name="Zástupný symbol pro obsah 2"/>
              <p:cNvSpPr>
                <a:spLocks noGrp="1"/>
              </p:cNvSpPr>
              <p:nvPr>
                <p:ph idx="1"/>
              </p:nvPr>
            </p:nvSpPr>
            <p:spPr/>
            <p:txBody>
              <a:bodyPr/>
              <a:lstStyle/>
              <a:p>
                <a:pPr marL="0" indent="0">
                  <a:buNone/>
                </a:pPr>
                <a14:m>
                  <m:oMathPara xmlns:m="http://schemas.openxmlformats.org/officeDocument/2006/math">
                    <m:oMathParaPr>
                      <m:jc m:val="centerGroup"/>
                    </m:oMathParaPr>
                    <m:oMath xmlns:m="http://schemas.openxmlformats.org/officeDocument/2006/math">
                      <m:r>
                        <a:rPr lang="cs-CZ" b="0" i="1" smtClean="0">
                          <a:latin typeface="Cambria Math"/>
                        </a:rPr>
                        <m:t>𝑉</m:t>
                      </m:r>
                      <m:r>
                        <a:rPr lang="cs-CZ" b="0" i="1" smtClean="0">
                          <a:latin typeface="Cambria Math"/>
                        </a:rPr>
                        <m:t>= </m:t>
                      </m:r>
                      <m:sSub>
                        <m:sSubPr>
                          <m:ctrlPr>
                            <a:rPr lang="cs-CZ" b="0" i="1" smtClean="0">
                              <a:latin typeface="Cambria Math"/>
                            </a:rPr>
                          </m:ctrlPr>
                        </m:sSubPr>
                        <m:e>
                          <m:r>
                            <a:rPr lang="cs-CZ" b="0" i="1" smtClean="0">
                              <a:latin typeface="Cambria Math"/>
                            </a:rPr>
                            <m:t>𝑉</m:t>
                          </m:r>
                        </m:e>
                        <m:sub>
                          <m:r>
                            <a:rPr lang="cs-CZ" b="0" i="1" smtClean="0">
                              <a:latin typeface="Cambria Math"/>
                            </a:rPr>
                            <m:t>1</m:t>
                          </m:r>
                        </m:sub>
                      </m:sSub>
                      <m:d>
                        <m:dPr>
                          <m:ctrlPr>
                            <a:rPr lang="cs-CZ" b="0" i="1" smtClean="0">
                              <a:latin typeface="Cambria Math"/>
                            </a:rPr>
                          </m:ctrlPr>
                        </m:dPr>
                        <m:e>
                          <m:r>
                            <a:rPr lang="cs-CZ" b="0" i="1" smtClean="0">
                              <a:latin typeface="Cambria Math"/>
                            </a:rPr>
                            <m:t>1+</m:t>
                          </m:r>
                          <m:r>
                            <a:rPr lang="cs-CZ" b="0" i="1" smtClean="0">
                              <a:latin typeface="Cambria Math"/>
                              <a:ea typeface="Cambria Math"/>
                            </a:rPr>
                            <m:t>𝛽</m:t>
                          </m:r>
                          <m:r>
                            <m:rPr>
                              <m:sty m:val="p"/>
                            </m:rPr>
                            <a:rPr lang="el-GR" b="0" i="1" smtClean="0">
                              <a:latin typeface="Cambria Math"/>
                              <a:ea typeface="Cambria Math"/>
                            </a:rPr>
                            <m:t>Δ</m:t>
                          </m:r>
                          <m:r>
                            <a:rPr lang="cs-CZ" b="0" i="1" smtClean="0">
                              <a:latin typeface="Cambria Math"/>
                              <a:ea typeface="Cambria Math"/>
                            </a:rPr>
                            <m:t>𝑡</m:t>
                          </m:r>
                        </m:e>
                      </m:d>
                    </m:oMath>
                  </m:oMathPara>
                </a14:m>
                <a:endParaRPr lang="cs-CZ" b="0" dirty="0" smtClean="0">
                  <a:ea typeface="Cambria Math"/>
                </a:endParaRPr>
              </a:p>
              <a:p>
                <a:pPr marL="0" indent="0">
                  <a:buNone/>
                </a:pPr>
                <a:r>
                  <a:rPr lang="cs-CZ" dirty="0" smtClean="0"/>
                  <a:t>V… výsledný objem [m</a:t>
                </a:r>
                <a:r>
                  <a:rPr lang="cs-CZ" baseline="30000" dirty="0" smtClean="0"/>
                  <a:t>3</a:t>
                </a:r>
                <a:r>
                  <a:rPr lang="cs-CZ" dirty="0" smtClean="0"/>
                  <a:t>]</a:t>
                </a:r>
              </a:p>
              <a:p>
                <a:pPr marL="0" indent="0">
                  <a:buNone/>
                </a:pPr>
                <a:r>
                  <a:rPr lang="cs-CZ" dirty="0" smtClean="0"/>
                  <a:t>V</a:t>
                </a:r>
                <a:r>
                  <a:rPr lang="cs-CZ" baseline="-25000" dirty="0" smtClean="0"/>
                  <a:t>1</a:t>
                </a:r>
                <a:r>
                  <a:rPr lang="cs-CZ" dirty="0" smtClean="0"/>
                  <a:t>… počáteční objem </a:t>
                </a:r>
                <a:r>
                  <a:rPr lang="cs-CZ" dirty="0"/>
                  <a:t>[m</a:t>
                </a:r>
                <a:r>
                  <a:rPr lang="cs-CZ" baseline="30000" dirty="0"/>
                  <a:t>3</a:t>
                </a:r>
                <a:r>
                  <a:rPr lang="cs-CZ" dirty="0"/>
                  <a:t>]</a:t>
                </a:r>
              </a:p>
              <a:p>
                <a:pPr marL="0" indent="0">
                  <a:buNone/>
                </a:pPr>
                <a14:m>
                  <m:oMath xmlns:m="http://schemas.openxmlformats.org/officeDocument/2006/math">
                    <m:r>
                      <a:rPr lang="cs-CZ" i="1">
                        <a:latin typeface="Cambria Math"/>
                        <a:ea typeface="Cambria Math"/>
                      </a:rPr>
                      <m:t>𝛽</m:t>
                    </m:r>
                  </m:oMath>
                </a14:m>
                <a:r>
                  <a:rPr lang="cs-CZ" dirty="0" smtClean="0"/>
                  <a:t>… součinitel teplotní objemové roztažnosti kapalin [K</a:t>
                </a:r>
                <a:r>
                  <a:rPr lang="cs-CZ" baseline="30000" dirty="0" smtClean="0"/>
                  <a:t>-1</a:t>
                </a:r>
                <a:r>
                  <a:rPr lang="cs-CZ" dirty="0" smtClean="0"/>
                  <a:t>]</a:t>
                </a:r>
              </a:p>
              <a:p>
                <a:pPr marL="0" indent="0">
                  <a:buNone/>
                </a:pPr>
                <a14:m>
                  <m:oMath xmlns:m="http://schemas.openxmlformats.org/officeDocument/2006/math">
                    <m:r>
                      <m:rPr>
                        <m:sty m:val="p"/>
                      </m:rPr>
                      <a:rPr lang="el-GR" i="1">
                        <a:latin typeface="Cambria Math"/>
                        <a:ea typeface="Cambria Math"/>
                      </a:rPr>
                      <m:t>Δ</m:t>
                    </m:r>
                    <m:r>
                      <a:rPr lang="cs-CZ" i="1">
                        <a:latin typeface="Cambria Math"/>
                        <a:ea typeface="Cambria Math"/>
                      </a:rPr>
                      <m:t>𝑡</m:t>
                    </m:r>
                  </m:oMath>
                </a14:m>
                <a:r>
                  <a:rPr lang="cs-CZ" dirty="0" smtClean="0"/>
                  <a:t>… rozdíl teplot [K]</a:t>
                </a:r>
              </a:p>
              <a:p>
                <a:pPr marL="0" indent="0">
                  <a:buNone/>
                </a:pPr>
                <a:endParaRPr lang="cs-CZ" dirty="0"/>
              </a:p>
            </p:txBody>
          </p:sp>
        </mc:Choice>
        <mc:Fallback xmlns="">
          <p:sp>
            <p:nvSpPr>
              <p:cNvPr id="3" name="Zástupný symbol pro obsah 2"/>
              <p:cNvSpPr>
                <a:spLocks noGrp="1" noRot="1" noChangeAspect="1" noMove="1" noResize="1" noEditPoints="1" noAdjustHandles="1" noChangeArrowheads="1" noChangeShapeType="1" noTextEdit="1"/>
              </p:cNvSpPr>
              <p:nvPr>
                <p:ph idx="1"/>
              </p:nvPr>
            </p:nvSpPr>
            <p:spPr>
              <a:blipFill rotWithShape="1">
                <a:blip r:embed="rId2"/>
                <a:stretch>
                  <a:fillRect l="-1852"/>
                </a:stretch>
              </a:blipFill>
            </p:spPr>
            <p:txBody>
              <a:bodyPr/>
              <a:lstStyle/>
              <a:p>
                <a:r>
                  <a:rPr lang="cs-CZ">
                    <a:noFill/>
                  </a:rPr>
                  <a:t> </a:t>
                </a:r>
              </a:p>
            </p:txBody>
          </p:sp>
        </mc:Fallback>
      </mc:AlternateContent>
    </p:spTree>
    <p:extLst>
      <p:ext uri="{BB962C8B-B14F-4D97-AF65-F5344CB8AC3E}">
        <p14:creationId xmlns:p14="http://schemas.microsoft.com/office/powerpoint/2010/main" val="31727950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Teplotní objemová roztažnosti kapalin</a:t>
            </a:r>
            <a:endParaRPr lang="cs-CZ" dirty="0"/>
          </a:p>
        </p:txBody>
      </p:sp>
      <mc:AlternateContent xmlns:mc="http://schemas.openxmlformats.org/markup-compatibility/2006" xmlns:a14="http://schemas.microsoft.com/office/drawing/2010/main">
        <mc:Choice Requires="a14">
          <p:sp>
            <p:nvSpPr>
              <p:cNvPr id="3" name="Zástupný symbol pro obsah 2"/>
              <p:cNvSpPr>
                <a:spLocks noGrp="1"/>
              </p:cNvSpPr>
              <p:nvPr>
                <p:ph idx="1"/>
              </p:nvPr>
            </p:nvSpPr>
            <p:spPr/>
            <p:txBody>
              <a:bodyPr/>
              <a:lstStyle/>
              <a:p>
                <a:pPr marL="0" indent="0">
                  <a:buNone/>
                </a:pPr>
                <a14:m>
                  <m:oMathPara xmlns:m="http://schemas.openxmlformats.org/officeDocument/2006/math">
                    <m:oMathParaPr>
                      <m:jc m:val="centerGroup"/>
                    </m:oMathParaPr>
                    <m:oMath xmlns:m="http://schemas.openxmlformats.org/officeDocument/2006/math">
                      <m:r>
                        <a:rPr lang="cs-CZ" i="1">
                          <a:latin typeface="Cambria Math"/>
                          <a:ea typeface="Cambria Math"/>
                        </a:rPr>
                        <m:t>𝜌</m:t>
                      </m:r>
                      <m:r>
                        <a:rPr lang="cs-CZ" i="1">
                          <a:latin typeface="Cambria Math"/>
                        </a:rPr>
                        <m:t>= </m:t>
                      </m:r>
                      <m:sSub>
                        <m:sSubPr>
                          <m:ctrlPr>
                            <a:rPr lang="cs-CZ" i="1">
                              <a:latin typeface="Cambria Math"/>
                            </a:rPr>
                          </m:ctrlPr>
                        </m:sSubPr>
                        <m:e>
                          <m:r>
                            <a:rPr lang="cs-CZ" i="1">
                              <a:latin typeface="Cambria Math"/>
                              <a:ea typeface="Cambria Math"/>
                            </a:rPr>
                            <m:t>𝜌</m:t>
                          </m:r>
                        </m:e>
                        <m:sub>
                          <m:r>
                            <a:rPr lang="cs-CZ" i="1">
                              <a:latin typeface="Cambria Math"/>
                            </a:rPr>
                            <m:t>1</m:t>
                          </m:r>
                        </m:sub>
                      </m:sSub>
                      <m:d>
                        <m:dPr>
                          <m:ctrlPr>
                            <a:rPr lang="cs-CZ" i="1">
                              <a:latin typeface="Cambria Math"/>
                            </a:rPr>
                          </m:ctrlPr>
                        </m:dPr>
                        <m:e>
                          <m:r>
                            <a:rPr lang="cs-CZ" i="1">
                              <a:latin typeface="Cambria Math"/>
                            </a:rPr>
                            <m:t>1−</m:t>
                          </m:r>
                          <m:r>
                            <a:rPr lang="cs-CZ" i="1">
                              <a:latin typeface="Cambria Math"/>
                              <a:ea typeface="Cambria Math"/>
                            </a:rPr>
                            <m:t>𝛽</m:t>
                          </m:r>
                          <m:r>
                            <m:rPr>
                              <m:sty m:val="p"/>
                            </m:rPr>
                            <a:rPr lang="el-GR" i="1">
                              <a:latin typeface="Cambria Math"/>
                              <a:ea typeface="Cambria Math"/>
                            </a:rPr>
                            <m:t>Δ</m:t>
                          </m:r>
                          <m:r>
                            <a:rPr lang="cs-CZ" i="1">
                              <a:latin typeface="Cambria Math"/>
                              <a:ea typeface="Cambria Math"/>
                            </a:rPr>
                            <m:t>𝑡</m:t>
                          </m:r>
                        </m:e>
                      </m:d>
                    </m:oMath>
                  </m:oMathPara>
                </a14:m>
                <a:endParaRPr lang="cs-CZ" dirty="0" smtClean="0"/>
              </a:p>
              <a:p>
                <a:pPr marL="0" indent="0">
                  <a:buNone/>
                </a:pPr>
                <a14:m>
                  <m:oMath xmlns:m="http://schemas.openxmlformats.org/officeDocument/2006/math">
                    <m:r>
                      <a:rPr lang="cs-CZ" i="1">
                        <a:latin typeface="Cambria Math"/>
                        <a:ea typeface="Cambria Math"/>
                      </a:rPr>
                      <m:t>𝜌</m:t>
                    </m:r>
                  </m:oMath>
                </a14:m>
                <a:r>
                  <a:rPr lang="cs-CZ" dirty="0" smtClean="0"/>
                  <a:t>… výsledná hustota [kg/m</a:t>
                </a:r>
                <a:r>
                  <a:rPr lang="cs-CZ" baseline="30000" dirty="0" smtClean="0"/>
                  <a:t>3</a:t>
                </a:r>
                <a:r>
                  <a:rPr lang="cs-CZ" dirty="0" smtClean="0"/>
                  <a:t>]</a:t>
                </a:r>
              </a:p>
              <a:p>
                <a:pPr marL="0" indent="0">
                  <a:buNone/>
                </a:pPr>
                <a14:m>
                  <m:oMath xmlns:m="http://schemas.openxmlformats.org/officeDocument/2006/math">
                    <m:sSub>
                      <m:sSubPr>
                        <m:ctrlPr>
                          <a:rPr lang="cs-CZ" i="1">
                            <a:latin typeface="Cambria Math"/>
                          </a:rPr>
                        </m:ctrlPr>
                      </m:sSubPr>
                      <m:e>
                        <m:r>
                          <a:rPr lang="cs-CZ" i="1">
                            <a:latin typeface="Cambria Math"/>
                            <a:ea typeface="Cambria Math"/>
                          </a:rPr>
                          <m:t>𝜌</m:t>
                        </m:r>
                      </m:e>
                      <m:sub>
                        <m:r>
                          <a:rPr lang="cs-CZ" i="1">
                            <a:latin typeface="Cambria Math"/>
                          </a:rPr>
                          <m:t>1</m:t>
                        </m:r>
                      </m:sub>
                    </m:sSub>
                  </m:oMath>
                </a14:m>
                <a:r>
                  <a:rPr lang="cs-CZ" dirty="0" smtClean="0"/>
                  <a:t>… počáteční hustota </a:t>
                </a:r>
                <a:r>
                  <a:rPr lang="cs-CZ" dirty="0"/>
                  <a:t>[kg/m</a:t>
                </a:r>
                <a:r>
                  <a:rPr lang="cs-CZ" baseline="30000" dirty="0"/>
                  <a:t>3</a:t>
                </a:r>
                <a:r>
                  <a:rPr lang="cs-CZ" dirty="0" smtClean="0"/>
                  <a:t>]</a:t>
                </a:r>
              </a:p>
              <a:p>
                <a:pPr marL="0" indent="0">
                  <a:buNone/>
                </a:pPr>
                <a14:m>
                  <m:oMath xmlns:m="http://schemas.openxmlformats.org/officeDocument/2006/math">
                    <m:r>
                      <a:rPr lang="cs-CZ" i="1">
                        <a:latin typeface="Cambria Math"/>
                        <a:ea typeface="Cambria Math"/>
                      </a:rPr>
                      <m:t>𝛽</m:t>
                    </m:r>
                  </m:oMath>
                </a14:m>
                <a:r>
                  <a:rPr lang="cs-CZ" dirty="0"/>
                  <a:t>… součinitel teplotní objemové roztažnosti kapalin [K</a:t>
                </a:r>
                <a:r>
                  <a:rPr lang="cs-CZ" baseline="30000" dirty="0"/>
                  <a:t>-1</a:t>
                </a:r>
                <a:r>
                  <a:rPr lang="cs-CZ" dirty="0"/>
                  <a:t>]</a:t>
                </a:r>
              </a:p>
              <a:p>
                <a:pPr marL="0" indent="0">
                  <a:buNone/>
                </a:pPr>
                <a14:m>
                  <m:oMath xmlns:m="http://schemas.openxmlformats.org/officeDocument/2006/math">
                    <m:r>
                      <m:rPr>
                        <m:sty m:val="p"/>
                      </m:rPr>
                      <a:rPr lang="el-GR" i="1">
                        <a:latin typeface="Cambria Math"/>
                        <a:ea typeface="Cambria Math"/>
                      </a:rPr>
                      <m:t>Δ</m:t>
                    </m:r>
                    <m:r>
                      <a:rPr lang="cs-CZ" i="1">
                        <a:latin typeface="Cambria Math"/>
                        <a:ea typeface="Cambria Math"/>
                      </a:rPr>
                      <m:t>𝑡</m:t>
                    </m:r>
                  </m:oMath>
                </a14:m>
                <a:r>
                  <a:rPr lang="cs-CZ" dirty="0"/>
                  <a:t>… rozdíl teplot [K]</a:t>
                </a:r>
              </a:p>
            </p:txBody>
          </p:sp>
        </mc:Choice>
        <mc:Fallback xmlns="">
          <p:sp>
            <p:nvSpPr>
              <p:cNvPr id="3" name="Zástupný symbol pro obsah 2"/>
              <p:cNvSpPr>
                <a:spLocks noGrp="1" noRot="1" noChangeAspect="1" noMove="1" noResize="1" noEditPoints="1" noAdjustHandles="1" noChangeArrowheads="1" noChangeShapeType="1" noTextEdit="1"/>
              </p:cNvSpPr>
              <p:nvPr>
                <p:ph idx="1"/>
              </p:nvPr>
            </p:nvSpPr>
            <p:spPr>
              <a:blipFill rotWithShape="1">
                <a:blip r:embed="rId2"/>
                <a:stretch>
                  <a:fillRect l="-1852"/>
                </a:stretch>
              </a:blipFill>
            </p:spPr>
            <p:txBody>
              <a:bodyPr/>
              <a:lstStyle/>
              <a:p>
                <a:r>
                  <a:rPr lang="cs-CZ">
                    <a:noFill/>
                  </a:rPr>
                  <a:t> </a:t>
                </a:r>
              </a:p>
            </p:txBody>
          </p:sp>
        </mc:Fallback>
      </mc:AlternateContent>
    </p:spTree>
    <p:extLst>
      <p:ext uri="{BB962C8B-B14F-4D97-AF65-F5344CB8AC3E}">
        <p14:creationId xmlns:p14="http://schemas.microsoft.com/office/powerpoint/2010/main" val="40923784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Anomálie vody</a:t>
            </a:r>
            <a:endParaRPr lang="cs-CZ" dirty="0"/>
          </a:p>
        </p:txBody>
      </p:sp>
      <p:sp>
        <p:nvSpPr>
          <p:cNvPr id="3" name="Zástupný symbol pro obsah 2"/>
          <p:cNvSpPr>
            <a:spLocks noGrp="1"/>
          </p:cNvSpPr>
          <p:nvPr>
            <p:ph idx="1"/>
          </p:nvPr>
        </p:nvSpPr>
        <p:spPr/>
        <p:txBody>
          <a:bodyPr/>
          <a:lstStyle/>
          <a:p>
            <a:endParaRPr lang="cs-CZ" dirty="0"/>
          </a:p>
        </p:txBody>
      </p:sp>
      <p:pic>
        <p:nvPicPr>
          <p:cNvPr id="4" name="Picture 3"/>
          <p:cNvPicPr>
            <a:picLocks noChangeAspect="1"/>
          </p:cNvPicPr>
          <p:nvPr/>
        </p:nvPicPr>
        <p:blipFill rotWithShape="1">
          <a:blip r:embed="rId2" cstate="print">
            <a:extLst>
              <a:ext uri="{BEBA8EAE-BF5A-486C-A8C5-ECC9F3942E4B}">
                <a14:imgProps xmlns:a14="http://schemas.microsoft.com/office/drawing/2010/main">
                  <a14:imgLayer r:embed="rId3">
                    <a14:imgEffect>
                      <a14:saturation sat="0"/>
                    </a14:imgEffect>
                    <a14:imgEffect>
                      <a14:brightnessContrast bright="40000" contrast="40000"/>
                    </a14:imgEffect>
                  </a14:imgLayer>
                </a14:imgProps>
              </a:ext>
              <a:ext uri="{28A0092B-C50C-407E-A947-70E740481C1C}">
                <a14:useLocalDpi xmlns:a14="http://schemas.microsoft.com/office/drawing/2010/main" val="0"/>
              </a:ext>
            </a:extLst>
          </a:blip>
          <a:srcRect l="15350" r="15350"/>
          <a:stretch/>
        </p:blipFill>
        <p:spPr>
          <a:xfrm rot="5400000">
            <a:off x="1934218" y="1168144"/>
            <a:ext cx="5275562" cy="5709561"/>
          </a:xfrm>
          <a:prstGeom prst="rect">
            <a:avLst/>
          </a:prstGeom>
        </p:spPr>
      </p:pic>
    </p:spTree>
    <p:extLst>
      <p:ext uri="{BB962C8B-B14F-4D97-AF65-F5344CB8AC3E}">
        <p14:creationId xmlns:p14="http://schemas.microsoft.com/office/powerpoint/2010/main" val="12387417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Příklady</a:t>
            </a:r>
            <a:endParaRPr lang="cs-CZ" dirty="0"/>
          </a:p>
        </p:txBody>
      </p:sp>
      <p:sp>
        <p:nvSpPr>
          <p:cNvPr id="3" name="Zástupný symbol pro obsah 2"/>
          <p:cNvSpPr>
            <a:spLocks noGrp="1"/>
          </p:cNvSpPr>
          <p:nvPr>
            <p:ph idx="1"/>
          </p:nvPr>
        </p:nvSpPr>
        <p:spPr/>
        <p:txBody>
          <a:bodyPr/>
          <a:lstStyle/>
          <a:p>
            <a:pPr marL="514350" indent="-514350">
              <a:buFont typeface="+mj-lt"/>
              <a:buAutoNum type="arabicPeriod"/>
            </a:pPr>
            <a:r>
              <a:rPr lang="cs-CZ" dirty="0" smtClean="0"/>
              <a:t>Jaký objem bude mít rtuť o teplotě 39°C, jestliže její objem při teplotě 18°C byl 50cm</a:t>
            </a:r>
            <a:r>
              <a:rPr lang="cs-CZ" baseline="30000" dirty="0" smtClean="0"/>
              <a:t>3</a:t>
            </a:r>
            <a:r>
              <a:rPr lang="cs-CZ" dirty="0" smtClean="0"/>
              <a:t> a </a:t>
            </a:r>
            <a:r>
              <a:rPr lang="el-GR" dirty="0" smtClean="0"/>
              <a:t>β</a:t>
            </a:r>
            <a:r>
              <a:rPr lang="cs-CZ" dirty="0" smtClean="0"/>
              <a:t>=1,71*10</a:t>
            </a:r>
            <a:r>
              <a:rPr lang="cs-CZ" baseline="30000" dirty="0" smtClean="0"/>
              <a:t>-4</a:t>
            </a:r>
            <a:r>
              <a:rPr lang="cs-CZ" dirty="0" smtClean="0"/>
              <a:t>K</a:t>
            </a:r>
            <a:r>
              <a:rPr lang="cs-CZ" baseline="30000" dirty="0" smtClean="0"/>
              <a:t>-1</a:t>
            </a:r>
            <a:endParaRPr lang="cs-CZ" baseline="30000" dirty="0"/>
          </a:p>
        </p:txBody>
      </p:sp>
    </p:spTree>
    <p:extLst>
      <p:ext uri="{BB962C8B-B14F-4D97-AF65-F5344CB8AC3E}">
        <p14:creationId xmlns:p14="http://schemas.microsoft.com/office/powerpoint/2010/main" val="35224383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Řešení</a:t>
            </a:r>
            <a:endParaRPr lang="cs-CZ" dirty="0"/>
          </a:p>
        </p:txBody>
      </p:sp>
      <p:sp>
        <p:nvSpPr>
          <p:cNvPr id="3" name="Zástupný symbol pro obsah 2"/>
          <p:cNvSpPr>
            <a:spLocks noGrp="1"/>
          </p:cNvSpPr>
          <p:nvPr>
            <p:ph idx="1"/>
          </p:nvPr>
        </p:nvSpPr>
        <p:spPr/>
        <p:txBody>
          <a:bodyPr/>
          <a:lstStyle/>
          <a:p>
            <a:pPr marL="514350" indent="-514350">
              <a:buFont typeface="+mj-lt"/>
              <a:buAutoNum type="arabicPeriod"/>
            </a:pPr>
            <a:r>
              <a:rPr lang="cs-CZ" smtClean="0"/>
              <a:t>50,2 </a:t>
            </a:r>
            <a:r>
              <a:rPr lang="cs-CZ"/>
              <a:t>cm³</a:t>
            </a:r>
            <a:endParaRPr lang="cs-CZ" dirty="0"/>
          </a:p>
        </p:txBody>
      </p:sp>
    </p:spTree>
    <p:extLst>
      <p:ext uri="{BB962C8B-B14F-4D97-AF65-F5344CB8AC3E}">
        <p14:creationId xmlns:p14="http://schemas.microsoft.com/office/powerpoint/2010/main" val="4048258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576" y="1838446"/>
            <a:ext cx="7776864" cy="317473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ovéPole 1"/>
          <p:cNvSpPr txBox="1"/>
          <p:nvPr/>
        </p:nvSpPr>
        <p:spPr>
          <a:xfrm>
            <a:off x="2987824" y="764704"/>
            <a:ext cx="3240360" cy="369332"/>
          </a:xfrm>
          <a:prstGeom prst="rect">
            <a:avLst/>
          </a:prstGeom>
          <a:noFill/>
        </p:spPr>
        <p:txBody>
          <a:bodyPr wrap="square" rtlCol="0">
            <a:spAutoFit/>
          </a:bodyPr>
          <a:lstStyle/>
          <a:p>
            <a:pPr algn="ctr"/>
            <a:r>
              <a:rPr lang="cs-CZ" dirty="0" smtClean="0"/>
              <a:t>Křížovka</a:t>
            </a:r>
            <a:endParaRPr lang="cs-CZ" dirty="0"/>
          </a:p>
        </p:txBody>
      </p:sp>
    </p:spTree>
    <p:extLst>
      <p:ext uri="{BB962C8B-B14F-4D97-AF65-F5344CB8AC3E}">
        <p14:creationId xmlns:p14="http://schemas.microsoft.com/office/powerpoint/2010/main" val="28834134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Otázky</a:t>
            </a:r>
            <a:endParaRPr lang="cs-CZ" dirty="0"/>
          </a:p>
        </p:txBody>
      </p:sp>
      <p:sp>
        <p:nvSpPr>
          <p:cNvPr id="3" name="Zástupný symbol pro obsah 2"/>
          <p:cNvSpPr>
            <a:spLocks noGrp="1"/>
          </p:cNvSpPr>
          <p:nvPr>
            <p:ph idx="1"/>
          </p:nvPr>
        </p:nvSpPr>
        <p:spPr/>
        <p:txBody>
          <a:bodyPr>
            <a:normAutofit fontScale="70000" lnSpcReduction="20000"/>
          </a:bodyPr>
          <a:lstStyle/>
          <a:p>
            <a:pPr marL="514350" indent="-514350">
              <a:buAutoNum type="arabicPeriod"/>
            </a:pPr>
            <a:r>
              <a:rPr lang="cs-CZ" dirty="0" smtClean="0"/>
              <a:t>Mechanické vlnění které vyvolává sluch. Vjem</a:t>
            </a:r>
          </a:p>
          <a:p>
            <a:pPr marL="514350" indent="-514350">
              <a:buAutoNum type="arabicPeriod"/>
            </a:pPr>
            <a:r>
              <a:rPr lang="cs-CZ" dirty="0" smtClean="0"/>
              <a:t>……… je založena na principu páky. U pevné je rameno břemena a rameno síly stejně dlouhé</a:t>
            </a:r>
          </a:p>
          <a:p>
            <a:pPr marL="514350" indent="-514350">
              <a:buAutoNum type="arabicPeriod"/>
            </a:pPr>
            <a:r>
              <a:rPr lang="cs-CZ" dirty="0" smtClean="0"/>
              <a:t>Fyzika je vědní obor, zkoumající zákonitosti ………. jevů</a:t>
            </a:r>
          </a:p>
          <a:p>
            <a:pPr marL="514350" indent="-514350">
              <a:buAutoNum type="arabicPeriod"/>
            </a:pPr>
            <a:r>
              <a:rPr lang="cs-CZ" dirty="0" smtClean="0"/>
              <a:t>Jednotka teploty indikující termodynamickou teplotu je …………</a:t>
            </a:r>
          </a:p>
          <a:p>
            <a:pPr marL="514350" indent="-514350">
              <a:buAutoNum type="arabicPeriod"/>
            </a:pPr>
            <a:r>
              <a:rPr lang="cs-CZ" dirty="0" smtClean="0"/>
              <a:t>„lambda“ = v*t - lambda je jednotkou pro ……….. Délku</a:t>
            </a:r>
          </a:p>
          <a:p>
            <a:pPr marL="514350" indent="-514350">
              <a:buAutoNum type="arabicPeriod"/>
            </a:pPr>
            <a:r>
              <a:rPr lang="cs-CZ" dirty="0" smtClean="0"/>
              <a:t>Pístový tepelný stroj, přeměňující tepelnou energii na energii mechanickou je ……………. stroj</a:t>
            </a:r>
          </a:p>
          <a:p>
            <a:pPr marL="514350" indent="-514350">
              <a:buAutoNum type="arabicPeriod"/>
            </a:pPr>
            <a:r>
              <a:rPr lang="cs-CZ" dirty="0" smtClean="0"/>
              <a:t>Fyzikální obor, který se zabývá procesy a vlastnostmi látek a polí spojených teplem a tepelnými jevy se nazývá ……….</a:t>
            </a:r>
          </a:p>
          <a:p>
            <a:pPr marL="514350" indent="-514350">
              <a:buAutoNum type="arabicPeriod"/>
            </a:pPr>
            <a:r>
              <a:rPr lang="cs-CZ" dirty="0" smtClean="0"/>
              <a:t>Frekvence menší než 16 Hz</a:t>
            </a:r>
          </a:p>
          <a:p>
            <a:pPr marL="514350" indent="-514350">
              <a:buAutoNum type="arabicPeriod"/>
            </a:pPr>
            <a:r>
              <a:rPr lang="cs-CZ" dirty="0" smtClean="0"/>
              <a:t>Francouzský fyzik, zabývající se prací plynu byl ………………..</a:t>
            </a:r>
          </a:p>
          <a:p>
            <a:pPr marL="514350" indent="-514350">
              <a:buAutoNum type="arabicPeriod"/>
            </a:pPr>
            <a:r>
              <a:rPr lang="cs-CZ" dirty="0" smtClean="0"/>
              <a:t>Jednotka tlaku je ………….</a:t>
            </a:r>
            <a:endParaRPr lang="cs-CZ" dirty="0"/>
          </a:p>
        </p:txBody>
      </p:sp>
    </p:spTree>
    <p:extLst>
      <p:ext uri="{BB962C8B-B14F-4D97-AF65-F5344CB8AC3E}">
        <p14:creationId xmlns:p14="http://schemas.microsoft.com/office/powerpoint/2010/main" val="33027267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9592" y="2227421"/>
            <a:ext cx="7344816" cy="22322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ovéPole 1"/>
          <p:cNvSpPr txBox="1"/>
          <p:nvPr/>
        </p:nvSpPr>
        <p:spPr>
          <a:xfrm>
            <a:off x="2915816" y="1196752"/>
            <a:ext cx="3096344" cy="369332"/>
          </a:xfrm>
          <a:prstGeom prst="rect">
            <a:avLst/>
          </a:prstGeom>
          <a:noFill/>
        </p:spPr>
        <p:txBody>
          <a:bodyPr wrap="square" rtlCol="0">
            <a:spAutoFit/>
          </a:bodyPr>
          <a:lstStyle/>
          <a:p>
            <a:pPr algn="ctr"/>
            <a:r>
              <a:rPr lang="cs-CZ" dirty="0" smtClean="0"/>
              <a:t>Řešení</a:t>
            </a:r>
            <a:endParaRPr lang="cs-CZ" dirty="0"/>
          </a:p>
        </p:txBody>
      </p:sp>
    </p:spTree>
    <p:extLst>
      <p:ext uri="{BB962C8B-B14F-4D97-AF65-F5344CB8AC3E}">
        <p14:creationId xmlns:p14="http://schemas.microsoft.com/office/powerpoint/2010/main" val="42613262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Zdroje</a:t>
            </a:r>
            <a:endParaRPr lang="cs-CZ" dirty="0"/>
          </a:p>
        </p:txBody>
      </p:sp>
      <p:sp>
        <p:nvSpPr>
          <p:cNvPr id="3" name="Zástupný symbol pro obsah 2"/>
          <p:cNvSpPr>
            <a:spLocks noGrp="1"/>
          </p:cNvSpPr>
          <p:nvPr>
            <p:ph idx="1"/>
          </p:nvPr>
        </p:nvSpPr>
        <p:spPr/>
        <p:txBody>
          <a:bodyPr>
            <a:normAutofit/>
          </a:bodyPr>
          <a:lstStyle/>
          <a:p>
            <a:r>
              <a:rPr lang="cs-CZ" smtClean="0"/>
              <a:t>Archiv autora</a:t>
            </a:r>
            <a:endParaRPr lang="cs-CZ" dirty="0"/>
          </a:p>
        </p:txBody>
      </p:sp>
    </p:spTree>
    <p:extLst>
      <p:ext uri="{BB962C8B-B14F-4D97-AF65-F5344CB8AC3E}">
        <p14:creationId xmlns:p14="http://schemas.microsoft.com/office/powerpoint/2010/main" val="3678461436"/>
      </p:ext>
    </p:extLst>
  </p:cSld>
  <p:clrMapOvr>
    <a:masterClrMapping/>
  </p:clrMapOvr>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39</TotalTime>
  <Words>460</Words>
  <Application>Microsoft Office PowerPoint</Application>
  <PresentationFormat>Předvádění na obrazovce (4:3)</PresentationFormat>
  <Paragraphs>62</Paragraphs>
  <Slides>15</Slides>
  <Notes>2</Notes>
  <HiddenSlides>0</HiddenSlides>
  <MMClips>0</MMClips>
  <ScaleCrop>false</ScaleCrop>
  <HeadingPairs>
    <vt:vector size="4" baseType="variant">
      <vt:variant>
        <vt:lpstr>Motiv</vt:lpstr>
      </vt:variant>
      <vt:variant>
        <vt:i4>1</vt:i4>
      </vt:variant>
      <vt:variant>
        <vt:lpstr>Nadpisy snímků</vt:lpstr>
      </vt:variant>
      <vt:variant>
        <vt:i4>15</vt:i4>
      </vt:variant>
    </vt:vector>
  </HeadingPairs>
  <TitlesOfParts>
    <vt:vector size="16" baseType="lpstr">
      <vt:lpstr>Motiv sady Office</vt:lpstr>
      <vt:lpstr>Prezentace aplikace PowerPoint</vt:lpstr>
      <vt:lpstr>ANOTACE</vt:lpstr>
      <vt:lpstr>Kapilarita</vt:lpstr>
      <vt:lpstr>Kapilární elevace</vt:lpstr>
      <vt:lpstr>Kapilární deprese</vt:lpstr>
      <vt:lpstr>Kapilární zvýšení (snížení)</vt:lpstr>
      <vt:lpstr>Teplotní objemová roztažnost kapalin</vt:lpstr>
      <vt:lpstr>Teplotní objemová roztažnosti kapalin</vt:lpstr>
      <vt:lpstr>Anomálie vody</vt:lpstr>
      <vt:lpstr>Příklady</vt:lpstr>
      <vt:lpstr>Řešení</vt:lpstr>
      <vt:lpstr>Prezentace aplikace PowerPoint</vt:lpstr>
      <vt:lpstr>Otázky</vt:lpstr>
      <vt:lpstr>Prezentace aplikace PowerPoint</vt:lpstr>
      <vt:lpstr>Zdroje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Mirjam Civínová</dc:creator>
  <cp:lastModifiedBy>Mirjam Civínová</cp:lastModifiedBy>
  <cp:revision>16</cp:revision>
  <dcterms:created xsi:type="dcterms:W3CDTF">2013-12-05T15:53:46Z</dcterms:created>
  <dcterms:modified xsi:type="dcterms:W3CDTF">2014-01-17T07:47:01Z</dcterms:modified>
</cp:coreProperties>
</file>