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61" r:id="rId5"/>
    <p:sldId id="262" r:id="rId6"/>
    <p:sldId id="263" r:id="rId7"/>
    <p:sldId id="265" r:id="rId8"/>
    <p:sldId id="267" r:id="rId9"/>
    <p:sldId id="266" r:id="rId10"/>
    <p:sldId id="264"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46" d="100"/>
          <a:sy n="46" d="100"/>
        </p:scale>
        <p:origin x="-1854" y="-6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B269E5-8A34-4A2C-84D6-1AAB59EE0044}" type="datetimeFigureOut">
              <a:rPr lang="cs-CZ" smtClean="0"/>
              <a:t>17.1.2014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6A5C7F-66E4-4A8A-873B-111D69B25A68}" type="slidenum">
              <a:rPr lang="cs-CZ" smtClean="0"/>
              <a:t>‹#›</a:t>
            </a:fld>
            <a:endParaRPr lang="cs-CZ"/>
          </a:p>
        </p:txBody>
      </p:sp>
    </p:spTree>
    <p:extLst>
      <p:ext uri="{BB962C8B-B14F-4D97-AF65-F5344CB8AC3E}">
        <p14:creationId xmlns:p14="http://schemas.microsoft.com/office/powerpoint/2010/main" val="20499513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84696274"/>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err="1" smtClean="0">
                          <a:solidFill>
                            <a:srgbClr val="2C3036"/>
                          </a:solidFill>
                          <a:latin typeface="Calibri" pitchFamily="34" charset="0"/>
                          <a:ea typeface="+mn-ea"/>
                          <a:cs typeface="+mn-cs"/>
                        </a:rPr>
                        <a:t>Ing.Mirjam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VY_32_INOVACE_10B_17_Sublimace_a_desublimace</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31.07.2013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68310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principu sublimace a desublimace a je připraven pro hodiny fyziky v 3. </a:t>
            </a:r>
            <a:r>
              <a:rPr lang="cs-CZ" sz="2000" dirty="0">
                <a:latin typeface="Calibri" pitchFamily="34" charset="0"/>
              </a:rPr>
              <a:t>ročníku šestiletého gymnázia a pro </a:t>
            </a:r>
            <a:r>
              <a:rPr lang="cs-CZ" sz="2000" dirty="0" smtClean="0">
                <a:latin typeface="Calibri" pitchFamily="34" charset="0"/>
              </a:rPr>
              <a:t>2. ročník </a:t>
            </a:r>
            <a:r>
              <a:rPr lang="cs-CZ" sz="2000" dirty="0">
                <a:latin typeface="Calibri" pitchFamily="34" charset="0"/>
              </a:rPr>
              <a:t>čtyřletého gymnázia.</a:t>
            </a:r>
            <a:endParaRPr lang="cs-CZ" sz="2000" dirty="0" smtClean="0">
              <a:latin typeface="Calibri" pitchFamily="34" charset="0"/>
            </a:endParaRP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tvorbě sublimační křivky, kde je využita výše vysvětlená látka. Učitel konstrukci slovně popisuje a vysvětluje. Studenti údaje zapisují do sešitu.</a:t>
            </a:r>
          </a:p>
          <a:p>
            <a:pPr marL="0" indent="0" algn="just">
              <a:buNone/>
            </a:pPr>
            <a:r>
              <a:rPr lang="cs-CZ" sz="2000" dirty="0" smtClean="0">
                <a:latin typeface="Calibri" pitchFamily="34" charset="0"/>
              </a:rPr>
              <a:t>V poslední části prezentace je uveden neřešený příklad. Studenti navrhují jeho řešení. Jeden ze studentů nebo učitel řešení rýsuje do promítaného zadání pomocí světelného pera na interaktivní tabuli, nástrojem „pero“ (nástroj programu PowerPoint) nebo fixem na tabuli.</a:t>
            </a:r>
          </a:p>
          <a:p>
            <a:pPr marL="0" indent="0" algn="just">
              <a:buNone/>
            </a:pPr>
            <a:r>
              <a:rPr lang="cs-CZ" sz="200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41018309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Sublimace a desublimace</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19363436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Sublimace</a:t>
            </a:r>
            <a:endParaRPr lang="cs-CZ" dirty="0"/>
          </a:p>
        </p:txBody>
      </p:sp>
      <p:sp>
        <p:nvSpPr>
          <p:cNvPr id="3" name="Zástupný symbol pro obsah 2"/>
          <p:cNvSpPr>
            <a:spLocks noGrp="1"/>
          </p:cNvSpPr>
          <p:nvPr>
            <p:ph idx="1"/>
          </p:nvPr>
        </p:nvSpPr>
        <p:spPr/>
        <p:txBody>
          <a:bodyPr>
            <a:normAutofit fontScale="85000" lnSpcReduction="10000"/>
          </a:bodyPr>
          <a:lstStyle/>
          <a:p>
            <a:pPr>
              <a:buNone/>
            </a:pPr>
            <a:r>
              <a:rPr lang="cs-CZ" dirty="0" smtClean="0"/>
              <a:t>=přeměna pevného skupenství na plynné</a:t>
            </a:r>
          </a:p>
          <a:p>
            <a:pPr marL="0" indent="0">
              <a:buNone/>
            </a:pPr>
            <a:r>
              <a:rPr lang="cs-CZ" dirty="0" smtClean="0"/>
              <a:t>Opak = desublimace</a:t>
            </a:r>
            <a:endParaRPr lang="cs-CZ" dirty="0" smtClean="0">
              <a:solidFill>
                <a:srgbClr val="FF0000"/>
              </a:solidFill>
            </a:endParaRPr>
          </a:p>
          <a:p>
            <a:pPr>
              <a:buNone/>
            </a:pPr>
            <a:endParaRPr lang="cs-CZ" dirty="0" smtClean="0">
              <a:solidFill>
                <a:srgbClr val="FF0000"/>
              </a:solidFill>
            </a:endParaRPr>
          </a:p>
          <a:p>
            <a:pPr>
              <a:buNone/>
            </a:pPr>
            <a:r>
              <a:rPr lang="cs-CZ" dirty="0" err="1" smtClean="0">
                <a:solidFill>
                  <a:srgbClr val="FF0000"/>
                </a:solidFill>
              </a:rPr>
              <a:t>L</a:t>
            </a:r>
            <a:r>
              <a:rPr lang="cs-CZ" baseline="-25000" dirty="0" err="1" smtClean="0">
                <a:solidFill>
                  <a:srgbClr val="FF0000"/>
                </a:solidFill>
              </a:rPr>
              <a:t>s</a:t>
            </a:r>
            <a:r>
              <a:rPr lang="cs-CZ" dirty="0" smtClean="0"/>
              <a:t>= skupenské teplo sublimace přijaté tělesem o hmotnosti </a:t>
            </a:r>
            <a:r>
              <a:rPr lang="cs-CZ" i="1" dirty="0" smtClean="0"/>
              <a:t>m</a:t>
            </a:r>
            <a:r>
              <a:rPr lang="cs-CZ" dirty="0" smtClean="0"/>
              <a:t> při jeho sublimaci za dané t</a:t>
            </a:r>
          </a:p>
          <a:p>
            <a:pPr>
              <a:buNone/>
            </a:pPr>
            <a:r>
              <a:rPr lang="cs-CZ" dirty="0" err="1" smtClean="0">
                <a:solidFill>
                  <a:srgbClr val="FF0000"/>
                </a:solidFill>
              </a:rPr>
              <a:t>l</a:t>
            </a:r>
            <a:r>
              <a:rPr lang="cs-CZ" baseline="-25000" dirty="0" err="1">
                <a:solidFill>
                  <a:srgbClr val="FF0000"/>
                </a:solidFill>
              </a:rPr>
              <a:t>s</a:t>
            </a:r>
            <a:r>
              <a:rPr lang="cs-CZ" baseline="-25000" dirty="0" smtClean="0"/>
              <a:t> </a:t>
            </a:r>
            <a:r>
              <a:rPr lang="cs-CZ" dirty="0" smtClean="0"/>
              <a:t>= měrné skupenské teplo sublimace a </a:t>
            </a:r>
            <a:r>
              <a:rPr lang="cs-CZ" dirty="0" err="1" smtClean="0"/>
              <a:t>desublimace</a:t>
            </a:r>
            <a:endParaRPr lang="cs-CZ" dirty="0" smtClean="0"/>
          </a:p>
          <a:p>
            <a:pPr>
              <a:buNone/>
            </a:pPr>
            <a:r>
              <a:rPr lang="cs-CZ" sz="3600" dirty="0" smtClean="0"/>
              <a:t>  -</a:t>
            </a:r>
            <a:r>
              <a:rPr lang="cs-CZ" dirty="0" smtClean="0"/>
              <a:t>závisí na teplotě, při které látka sublimuje</a:t>
            </a:r>
          </a:p>
          <a:p>
            <a:pPr>
              <a:buNone/>
            </a:pPr>
            <a:r>
              <a:rPr lang="cs-CZ" dirty="0"/>
              <a:t> </a:t>
            </a:r>
            <a:r>
              <a:rPr lang="cs-CZ" dirty="0" smtClean="0"/>
              <a:t>                   </a:t>
            </a:r>
          </a:p>
          <a:p>
            <a:pPr>
              <a:buNone/>
            </a:pPr>
            <a:r>
              <a:rPr lang="cs-CZ" dirty="0" smtClean="0"/>
              <a:t>                          [                 ]</a:t>
            </a:r>
          </a:p>
          <a:p>
            <a:pPr>
              <a:buNone/>
            </a:pPr>
            <a:r>
              <a:rPr lang="cs-CZ" dirty="0" smtClean="0"/>
              <a:t> </a:t>
            </a:r>
            <a:endParaRPr lang="cs-CZ" dirty="0"/>
          </a:p>
        </p:txBody>
      </p:sp>
      <p:sp>
        <p:nvSpPr>
          <p:cNvPr id="2355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3553" name="Picture 1"/>
          <p:cNvPicPr>
            <a:picLocks noChangeAspect="1" noChangeArrowheads="1"/>
          </p:cNvPicPr>
          <p:nvPr/>
        </p:nvPicPr>
        <p:blipFill>
          <a:blip r:embed="rId3">
            <a:clrChange>
              <a:clrFrom>
                <a:srgbClr val="FFFFFF"/>
              </a:clrFrom>
              <a:clrTo>
                <a:srgbClr val="FFFFFF">
                  <a:alpha val="0"/>
                </a:srgbClr>
              </a:clrTo>
            </a:clrChange>
          </a:blip>
          <a:srcRect/>
          <a:stretch>
            <a:fillRect/>
          </a:stretch>
        </p:blipFill>
        <p:spPr bwMode="auto">
          <a:xfrm>
            <a:off x="857224" y="4857760"/>
            <a:ext cx="1352550" cy="1104900"/>
          </a:xfrm>
          <a:prstGeom prst="rect">
            <a:avLst/>
          </a:prstGeom>
          <a:noFill/>
        </p:spPr>
      </p:pic>
      <p:sp>
        <p:nvSpPr>
          <p:cNvPr id="23556" name="Rectangle 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cs-CZ"/>
          </a:p>
        </p:txBody>
      </p:sp>
      <p:pic>
        <p:nvPicPr>
          <p:cNvPr id="23555" name="Picture 3"/>
          <p:cNvPicPr>
            <a:picLocks noChangeAspect="1" noChangeArrowheads="1"/>
          </p:cNvPicPr>
          <p:nvPr/>
        </p:nvPicPr>
        <p:blipFill>
          <a:blip r:embed="rId4">
            <a:clrChange>
              <a:clrFrom>
                <a:srgbClr val="FFFFFF"/>
              </a:clrFrom>
              <a:clrTo>
                <a:srgbClr val="FFFFFF">
                  <a:alpha val="0"/>
                </a:srgbClr>
              </a:clrTo>
            </a:clrChange>
          </a:blip>
          <a:srcRect/>
          <a:stretch>
            <a:fillRect/>
          </a:stretch>
        </p:blipFill>
        <p:spPr bwMode="auto">
          <a:xfrm>
            <a:off x="2785374" y="5186387"/>
            <a:ext cx="1152525" cy="485775"/>
          </a:xfrm>
          <a:prstGeom prst="rect">
            <a:avLst/>
          </a:prstGeom>
          <a:noFill/>
        </p:spPr>
      </p:pic>
      <p:sp>
        <p:nvSpPr>
          <p:cNvPr id="23557" name="Rectangle 5"/>
          <p:cNvSpPr>
            <a:spLocks noChangeArrowheads="1"/>
          </p:cNvSpPr>
          <p:nvPr/>
        </p:nvSpPr>
        <p:spPr bwMode="auto">
          <a:xfrm>
            <a:off x="0" y="942975"/>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850257688"/>
      </p:ext>
    </p:extLst>
  </p:cSld>
  <p:clrMapOvr>
    <a:masterClrMapping/>
  </p:clrMapOvr>
  <p:transition spd="slow">
    <p:randomBar dir="vert"/>
    <p:sndAc>
      <p:stSnd>
        <p:snd r:embed="rId2" name="voltage.wav"/>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Sublimační křivka</a:t>
            </a:r>
            <a:endParaRPr lang="cs-CZ" dirty="0"/>
          </a:p>
        </p:txBody>
      </p:sp>
      <p:sp>
        <p:nvSpPr>
          <p:cNvPr id="3" name="Zástupný symbol pro obsah 2"/>
          <p:cNvSpPr>
            <a:spLocks noGrp="1"/>
          </p:cNvSpPr>
          <p:nvPr>
            <p:ph idx="1"/>
          </p:nvPr>
        </p:nvSpPr>
        <p:spPr/>
        <p:txBody>
          <a:bodyPr/>
          <a:lstStyle/>
          <a:p>
            <a:endParaRPr lang="cs-CZ" dirty="0"/>
          </a:p>
        </p:txBody>
      </p:sp>
      <p:pic>
        <p:nvPicPr>
          <p:cNvPr id="4" name="Picture 3"/>
          <p:cNvPicPr>
            <a:picLocks noChangeAspect="1"/>
          </p:cNvPicPr>
          <p:nvPr/>
        </p:nvPicPr>
        <p:blipFill rotWithShape="1">
          <a:blip r:embed="rId2" cstate="print">
            <a:extLst>
              <a:ext uri="{BEBA8EAE-BF5A-486C-A8C5-ECC9F3942E4B}">
                <a14:imgProps xmlns:a14="http://schemas.microsoft.com/office/drawing/2010/main">
                  <a14:imgLayer r:embed="rId3">
                    <a14:imgEffect>
                      <a14:saturation sat="0"/>
                    </a14:imgEffect>
                    <a14:imgEffect>
                      <a14:brightnessContrast bright="40000" contrast="40000"/>
                    </a14:imgEffect>
                  </a14:imgLayer>
                </a14:imgProps>
              </a:ext>
              <a:ext uri="{28A0092B-C50C-407E-A947-70E740481C1C}">
                <a14:useLocalDpi xmlns:a14="http://schemas.microsoft.com/office/drawing/2010/main" val="0"/>
              </a:ext>
            </a:extLst>
          </a:blip>
          <a:srcRect l="20863" t="15350" r="17712" b="9050"/>
          <a:stretch/>
        </p:blipFill>
        <p:spPr>
          <a:xfrm>
            <a:off x="1763688" y="1387129"/>
            <a:ext cx="5616624" cy="5184576"/>
          </a:xfrm>
          <a:prstGeom prst="rect">
            <a:avLst/>
          </a:prstGeom>
        </p:spPr>
      </p:pic>
    </p:spTree>
    <p:extLst>
      <p:ext uri="{BB962C8B-B14F-4D97-AF65-F5344CB8AC3E}">
        <p14:creationId xmlns:p14="http://schemas.microsoft.com/office/powerpoint/2010/main" val="295529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Popište děj, který probíhá při </a:t>
            </a:r>
            <a:r>
              <a:rPr lang="cs-CZ" smtClean="0"/>
              <a:t>sušení prádla za teploty -5°C.</a:t>
            </a:r>
            <a:endParaRPr lang="cs-CZ" dirty="0"/>
          </a:p>
        </p:txBody>
      </p:sp>
    </p:spTree>
    <p:extLst>
      <p:ext uri="{BB962C8B-B14F-4D97-AF65-F5344CB8AC3E}">
        <p14:creationId xmlns:p14="http://schemas.microsoft.com/office/powerpoint/2010/main" val="1008165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5" y="20929"/>
            <a:ext cx="8229600" cy="1143000"/>
          </a:xfrm>
        </p:spPr>
        <p:txBody>
          <a:bodyPr/>
          <a:lstStyle/>
          <a:p>
            <a:r>
              <a:rPr lang="cs-CZ" dirty="0" smtClean="0"/>
              <a:t>Křížovka</a:t>
            </a:r>
            <a:endParaRPr lang="cs-CZ" dirty="0"/>
          </a:p>
        </p:txBody>
      </p:sp>
      <p:sp>
        <p:nvSpPr>
          <p:cNvPr id="3" name="Zástupný symbol pro obsah 2"/>
          <p:cNvSpPr>
            <a:spLocks noGrp="1"/>
          </p:cNvSpPr>
          <p:nvPr>
            <p:ph idx="1"/>
          </p:nvPr>
        </p:nvSpPr>
        <p:spPr/>
        <p:txBody>
          <a:bodyPr/>
          <a:lstStyle/>
          <a:p>
            <a:endParaRPr lang="cs-CZ"/>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5" y="980727"/>
            <a:ext cx="8174072" cy="4824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8658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a:t>
            </a:r>
            <a:endParaRPr lang="cs-CZ" dirty="0"/>
          </a:p>
        </p:txBody>
      </p:sp>
      <p:sp>
        <p:nvSpPr>
          <p:cNvPr id="3" name="Zástupný symbol pro obsah 2"/>
          <p:cNvSpPr>
            <a:spLocks noGrp="1"/>
          </p:cNvSpPr>
          <p:nvPr>
            <p:ph idx="1"/>
          </p:nvPr>
        </p:nvSpPr>
        <p:spPr/>
        <p:txBody>
          <a:bodyPr>
            <a:normAutofit fontScale="85000" lnSpcReduction="20000"/>
          </a:bodyPr>
          <a:lstStyle/>
          <a:p>
            <a:pPr marL="514350" lvl="0" indent="-514350">
              <a:buFont typeface="+mj-lt"/>
              <a:buAutoNum type="arabicPeriod"/>
            </a:pPr>
            <a:r>
              <a:rPr lang="en-US" dirty="0" err="1"/>
              <a:t>Autor</a:t>
            </a:r>
            <a:r>
              <a:rPr lang="en-US" dirty="0"/>
              <a:t> </a:t>
            </a:r>
            <a:r>
              <a:rPr lang="en-US" dirty="0" err="1"/>
              <a:t>zákona</a:t>
            </a:r>
            <a:r>
              <a:rPr lang="en-US" dirty="0"/>
              <a:t> o </a:t>
            </a:r>
            <a:r>
              <a:rPr lang="en-US" dirty="0" err="1"/>
              <a:t>vztlakové</a:t>
            </a:r>
            <a:r>
              <a:rPr lang="en-US" dirty="0"/>
              <a:t> </a:t>
            </a:r>
            <a:r>
              <a:rPr lang="en-US" dirty="0" err="1"/>
              <a:t>síle</a:t>
            </a:r>
            <a:r>
              <a:rPr lang="en-US" dirty="0"/>
              <a:t> v </a:t>
            </a:r>
            <a:r>
              <a:rPr lang="en-US" dirty="0" err="1"/>
              <a:t>kapalinách</a:t>
            </a:r>
            <a:endParaRPr lang="cs-CZ" dirty="0"/>
          </a:p>
          <a:p>
            <a:pPr marL="514350" lvl="0" indent="-514350">
              <a:buFont typeface="+mj-lt"/>
              <a:buAutoNum type="arabicPeriod"/>
            </a:pPr>
            <a:r>
              <a:rPr lang="en-US" dirty="0" err="1"/>
              <a:t>Jednotka</a:t>
            </a:r>
            <a:r>
              <a:rPr lang="en-US" dirty="0"/>
              <a:t> </a:t>
            </a:r>
            <a:r>
              <a:rPr lang="en-US" dirty="0" err="1"/>
              <a:t>práce</a:t>
            </a:r>
            <a:r>
              <a:rPr lang="en-US" dirty="0"/>
              <a:t> a </a:t>
            </a:r>
            <a:r>
              <a:rPr lang="en-US" dirty="0" err="1"/>
              <a:t>energie</a:t>
            </a:r>
            <a:endParaRPr lang="cs-CZ" dirty="0"/>
          </a:p>
          <a:p>
            <a:pPr marL="514350" lvl="0" indent="-514350">
              <a:buFont typeface="+mj-lt"/>
              <a:buAutoNum type="arabicPeriod"/>
            </a:pPr>
            <a:r>
              <a:rPr lang="en-US" dirty="0" err="1"/>
              <a:t>Jednotka</a:t>
            </a:r>
            <a:r>
              <a:rPr lang="en-US" dirty="0"/>
              <a:t> </a:t>
            </a:r>
            <a:r>
              <a:rPr lang="en-US" dirty="0" err="1"/>
              <a:t>radioaktivity</a:t>
            </a:r>
            <a:endParaRPr lang="cs-CZ" dirty="0"/>
          </a:p>
          <a:p>
            <a:pPr marL="514350" lvl="0" indent="-514350">
              <a:buFont typeface="+mj-lt"/>
              <a:buAutoNum type="arabicPeriod"/>
            </a:pPr>
            <a:r>
              <a:rPr lang="en-US" dirty="0" err="1"/>
              <a:t>Významná</a:t>
            </a:r>
            <a:r>
              <a:rPr lang="en-US" dirty="0"/>
              <a:t> </a:t>
            </a:r>
            <a:r>
              <a:rPr lang="en-US" dirty="0" err="1"/>
              <a:t>fyzička</a:t>
            </a:r>
            <a:r>
              <a:rPr lang="en-US" dirty="0"/>
              <a:t> (</a:t>
            </a:r>
            <a:r>
              <a:rPr lang="en-US" dirty="0" err="1"/>
              <a:t>objev</a:t>
            </a:r>
            <a:r>
              <a:rPr lang="en-US" dirty="0"/>
              <a:t> </a:t>
            </a:r>
            <a:r>
              <a:rPr lang="en-US" dirty="0" err="1"/>
              <a:t>polonia</a:t>
            </a:r>
            <a:r>
              <a:rPr lang="en-US" dirty="0"/>
              <a:t>, </a:t>
            </a:r>
            <a:r>
              <a:rPr lang="en-US" dirty="0" err="1"/>
              <a:t>radia</a:t>
            </a:r>
            <a:r>
              <a:rPr lang="en-US" dirty="0"/>
              <a:t> a </a:t>
            </a:r>
            <a:r>
              <a:rPr lang="en-US" dirty="0" err="1"/>
              <a:t>přirozené</a:t>
            </a:r>
            <a:r>
              <a:rPr lang="en-US" dirty="0"/>
              <a:t> </a:t>
            </a:r>
            <a:r>
              <a:rPr lang="en-US" dirty="0" err="1"/>
              <a:t>radioaktivity</a:t>
            </a:r>
            <a:r>
              <a:rPr lang="en-US" dirty="0"/>
              <a:t>) </a:t>
            </a:r>
            <a:endParaRPr lang="cs-CZ" dirty="0"/>
          </a:p>
          <a:p>
            <a:pPr marL="514350" lvl="0" indent="-514350">
              <a:buFont typeface="+mj-lt"/>
              <a:buAutoNum type="arabicPeriod"/>
            </a:pPr>
            <a:r>
              <a:rPr lang="en-US" dirty="0" err="1"/>
              <a:t>Doplňte</a:t>
            </a:r>
            <a:r>
              <a:rPr lang="en-US" dirty="0"/>
              <a:t> </a:t>
            </a:r>
            <a:r>
              <a:rPr lang="en-US" dirty="0" err="1"/>
              <a:t>druhou</a:t>
            </a:r>
            <a:r>
              <a:rPr lang="en-US" dirty="0"/>
              <a:t> </a:t>
            </a:r>
            <a:r>
              <a:rPr lang="en-US" dirty="0" err="1"/>
              <a:t>část</a:t>
            </a:r>
            <a:r>
              <a:rPr lang="en-US" dirty="0"/>
              <a:t> </a:t>
            </a:r>
            <a:r>
              <a:rPr lang="en-US" dirty="0" err="1"/>
              <a:t>pojmu</a:t>
            </a:r>
            <a:r>
              <a:rPr lang="en-US" dirty="0"/>
              <a:t>: FÁZOROVÝ ……. </a:t>
            </a:r>
            <a:endParaRPr lang="cs-CZ" dirty="0"/>
          </a:p>
          <a:p>
            <a:pPr marL="514350" lvl="0" indent="-514350">
              <a:buFont typeface="+mj-lt"/>
              <a:buAutoNum type="arabicPeriod"/>
            </a:pPr>
            <a:r>
              <a:rPr lang="en-US" dirty="0" err="1"/>
              <a:t>Národnost</a:t>
            </a:r>
            <a:r>
              <a:rPr lang="en-US" dirty="0"/>
              <a:t> Alberta </a:t>
            </a:r>
            <a:r>
              <a:rPr lang="en-US" dirty="0" err="1"/>
              <a:t>Einsteina</a:t>
            </a:r>
            <a:r>
              <a:rPr lang="en-US" dirty="0"/>
              <a:t> </a:t>
            </a:r>
            <a:endParaRPr lang="cs-CZ" dirty="0"/>
          </a:p>
          <a:p>
            <a:pPr marL="514350" lvl="0" indent="-514350">
              <a:buFont typeface="+mj-lt"/>
              <a:buAutoNum type="arabicPeriod"/>
            </a:pPr>
            <a:r>
              <a:rPr lang="en-US" dirty="0" err="1"/>
              <a:t>Křestní</a:t>
            </a:r>
            <a:r>
              <a:rPr lang="en-US" dirty="0"/>
              <a:t> </a:t>
            </a:r>
            <a:r>
              <a:rPr lang="en-US" dirty="0" err="1"/>
              <a:t>jméno</a:t>
            </a:r>
            <a:r>
              <a:rPr lang="en-US" dirty="0"/>
              <a:t> </a:t>
            </a:r>
            <a:r>
              <a:rPr lang="en-US" dirty="0" err="1"/>
              <a:t>fyzika</a:t>
            </a:r>
            <a:r>
              <a:rPr lang="en-US" dirty="0"/>
              <a:t> </a:t>
            </a:r>
            <a:r>
              <a:rPr lang="en-US" dirty="0" err="1"/>
              <a:t>Newtona</a:t>
            </a:r>
            <a:endParaRPr lang="cs-CZ" dirty="0"/>
          </a:p>
          <a:p>
            <a:pPr marL="514350" lvl="0" indent="-514350">
              <a:buFont typeface="+mj-lt"/>
              <a:buAutoNum type="arabicPeriod"/>
            </a:pPr>
            <a:r>
              <a:rPr lang="en-US" dirty="0" err="1"/>
              <a:t>Místo</a:t>
            </a:r>
            <a:r>
              <a:rPr lang="en-US" dirty="0"/>
              <a:t>, </a:t>
            </a:r>
            <a:r>
              <a:rPr lang="en-US" dirty="0" err="1"/>
              <a:t>kde</a:t>
            </a:r>
            <a:r>
              <a:rPr lang="en-US" dirty="0"/>
              <a:t> se </a:t>
            </a:r>
            <a:r>
              <a:rPr lang="en-US" dirty="0" err="1"/>
              <a:t>nachází</a:t>
            </a:r>
            <a:r>
              <a:rPr lang="en-US" dirty="0"/>
              <a:t> </a:t>
            </a:r>
            <a:r>
              <a:rPr lang="en-US" dirty="0" err="1"/>
              <a:t>urychlovače</a:t>
            </a:r>
            <a:r>
              <a:rPr lang="en-US" dirty="0"/>
              <a:t> </a:t>
            </a:r>
            <a:r>
              <a:rPr lang="en-US" dirty="0" err="1"/>
              <a:t>částic</a:t>
            </a:r>
            <a:r>
              <a:rPr lang="en-US" dirty="0"/>
              <a:t> (</a:t>
            </a:r>
            <a:r>
              <a:rPr lang="en-US" dirty="0" err="1"/>
              <a:t>Evropská</a:t>
            </a:r>
            <a:r>
              <a:rPr lang="en-US" dirty="0"/>
              <a:t> </a:t>
            </a:r>
            <a:r>
              <a:rPr lang="en-US" dirty="0" err="1"/>
              <a:t>organizace</a:t>
            </a:r>
            <a:r>
              <a:rPr lang="en-US" dirty="0"/>
              <a:t> pro </a:t>
            </a:r>
            <a:r>
              <a:rPr lang="en-US" dirty="0" err="1"/>
              <a:t>jaderný</a:t>
            </a:r>
            <a:r>
              <a:rPr lang="en-US" dirty="0"/>
              <a:t> </a:t>
            </a:r>
            <a:r>
              <a:rPr lang="en-US" dirty="0" err="1"/>
              <a:t>výzkum</a:t>
            </a:r>
            <a:r>
              <a:rPr lang="en-US" dirty="0"/>
              <a:t>) </a:t>
            </a:r>
            <a:endParaRPr lang="cs-CZ" dirty="0"/>
          </a:p>
          <a:p>
            <a:pPr marL="514350" lvl="0" indent="-514350">
              <a:buFont typeface="+mj-lt"/>
              <a:buAutoNum type="arabicPeriod"/>
            </a:pPr>
            <a:r>
              <a:rPr lang="en-US" dirty="0" err="1"/>
              <a:t>Jednotka</a:t>
            </a:r>
            <a:r>
              <a:rPr lang="en-US" dirty="0"/>
              <a:t> </a:t>
            </a:r>
            <a:r>
              <a:rPr lang="en-US" dirty="0" err="1"/>
              <a:t>frekvence</a:t>
            </a:r>
            <a:r>
              <a:rPr lang="en-US" dirty="0"/>
              <a:t> </a:t>
            </a:r>
            <a:endParaRPr lang="cs-CZ" dirty="0"/>
          </a:p>
          <a:p>
            <a:endParaRPr lang="cs-CZ" dirty="0"/>
          </a:p>
        </p:txBody>
      </p:sp>
    </p:spTree>
    <p:extLst>
      <p:ext uri="{BB962C8B-B14F-4D97-AF65-F5344CB8AC3E}">
        <p14:creationId xmlns:p14="http://schemas.microsoft.com/office/powerpoint/2010/main" val="38660728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74848" y="32048"/>
            <a:ext cx="8229600" cy="1143000"/>
          </a:xfrm>
        </p:spPr>
        <p:txBody>
          <a:bodyPr/>
          <a:lstStyle/>
          <a:p>
            <a:r>
              <a:rPr lang="cs-CZ" smtClean="0"/>
              <a:t>Řešení</a:t>
            </a:r>
            <a:endParaRPr lang="cs-CZ" dirty="0"/>
          </a:p>
        </p:txBody>
      </p:sp>
      <p:sp>
        <p:nvSpPr>
          <p:cNvPr id="3" name="Zástupný symbol pro obsah 2"/>
          <p:cNvSpPr>
            <a:spLocks noGrp="1"/>
          </p:cNvSpPr>
          <p:nvPr>
            <p:ph idx="1"/>
          </p:nvPr>
        </p:nvSpPr>
        <p:spPr/>
        <p:txBody>
          <a:bodyPr/>
          <a:lstStyle/>
          <a:p>
            <a:endParaRPr lang="cs-CZ"/>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980728"/>
            <a:ext cx="8424936" cy="5031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4989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Archiv autora</a:t>
            </a:r>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TotalTime>
  <Words>300</Words>
  <Application>Microsoft Office PowerPoint</Application>
  <PresentationFormat>Předvádění na obrazovce (4:3)</PresentationFormat>
  <Paragraphs>48</Paragraphs>
  <Slides>10</Slides>
  <Notes>2</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Motiv sady Office</vt:lpstr>
      <vt:lpstr>Prezentace aplikace PowerPoint</vt:lpstr>
      <vt:lpstr>ANOTACE</vt:lpstr>
      <vt:lpstr>Sublimace a desublimace</vt:lpstr>
      <vt:lpstr>Sublimace</vt:lpstr>
      <vt:lpstr>Sublimační křivka</vt:lpstr>
      <vt:lpstr>Příklady</vt:lpstr>
      <vt:lpstr>Křížovka</vt:lpstr>
      <vt:lpstr>Otázky</vt:lpstr>
      <vt:lpstr>Řešení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Mirjam Civínová</dc:creator>
  <cp:lastModifiedBy>Mirjam Civínová</cp:lastModifiedBy>
  <cp:revision>13</cp:revision>
  <dcterms:created xsi:type="dcterms:W3CDTF">2013-12-05T16:15:03Z</dcterms:created>
  <dcterms:modified xsi:type="dcterms:W3CDTF">2014-01-17T07:48:25Z</dcterms:modified>
</cp:coreProperties>
</file>