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Default Extension="wdp" ContentType="image/vnd.ms-photo"/>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60" r:id="rId5"/>
    <p:sldId id="261" r:id="rId6"/>
    <p:sldId id="262" r:id="rId7"/>
    <p:sldId id="263" r:id="rId8"/>
    <p:sldId id="265" r:id="rId9"/>
    <p:sldId id="264" r:id="rId10"/>
    <p:sldId id="268" r:id="rId11"/>
    <p:sldId id="269" r:id="rId12"/>
    <p:sldId id="267" r:id="rId13"/>
    <p:sldId id="266"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1" d="100"/>
          <a:sy n="81" d="100"/>
        </p:scale>
        <p:origin x="-834" y="-57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1B86DC-1D5C-46D0-B66C-967E30AC7585}" type="datetimeFigureOut">
              <a:rPr lang="cs-CZ" smtClean="0"/>
              <a:pPr/>
              <a:t>28.1.2014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7322577-0DEB-4DBA-BEDA-F473E62358B2}" type="slidenum">
              <a:rPr lang="cs-CZ" smtClean="0"/>
              <a:pPr/>
              <a:t>‹#›</a:t>
            </a:fld>
            <a:endParaRPr lang="cs-CZ"/>
          </a:p>
        </p:txBody>
      </p:sp>
    </p:spTree>
    <p:extLst>
      <p:ext uri="{BB962C8B-B14F-4D97-AF65-F5344CB8AC3E}">
        <p14:creationId xmlns:p14="http://schemas.microsoft.com/office/powerpoint/2010/main" xmlns="" val="2350395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p14="http://schemas.microsoft.com/office/powerpoint/2010/main" xmlns=""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2</a:t>
            </a:fld>
            <a:endParaRPr lang="cs-CZ"/>
          </a:p>
        </p:txBody>
      </p:sp>
    </p:spTree>
    <p:extLst>
      <p:ext uri="{BB962C8B-B14F-4D97-AF65-F5344CB8AC3E}">
        <p14:creationId xmlns:p14="http://schemas.microsoft.com/office/powerpoint/2010/main" xmlns="" val="3479421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pPr/>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pPr/>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pPr/>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pPr/>
              <a:t>28.1.2014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pPr/>
              <a:t>28.1.2014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pPr/>
              <a:t>28.1.2014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pPr/>
              <a:t>28.1.2014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pPr/>
              <a:t>28.1.2014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pPr/>
              <a:t>28.1.2014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pPr/>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pPr/>
              <a:t>28.1.2014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pPr/>
              <a:t>28.1.2014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xmlns="" val="4038220827"/>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err="1" smtClean="0">
                          <a:solidFill>
                            <a:srgbClr val="2C3036"/>
                          </a:solidFill>
                          <a:latin typeface="Calibri" pitchFamily="34" charset="0"/>
                          <a:ea typeface="+mn-ea"/>
                          <a:cs typeface="+mn-cs"/>
                        </a:rPr>
                        <a:t>Ing.Mirjam</a:t>
                      </a:r>
                      <a:r>
                        <a:rPr lang="cs-CZ" sz="1800" b="1" kern="1200" dirty="0" smtClean="0">
                          <a:solidFill>
                            <a:srgbClr val="2C3036"/>
                          </a:solidFill>
                          <a:latin typeface="Calibri" pitchFamily="34" charset="0"/>
                          <a:ea typeface="+mn-ea"/>
                          <a:cs typeface="+mn-cs"/>
                        </a:rPr>
                        <a:t> </a:t>
                      </a:r>
                      <a:r>
                        <a:rPr lang="cs-CZ" sz="1800" b="1" kern="1200" dirty="0" err="1" smtClean="0">
                          <a:solidFill>
                            <a:srgbClr val="2C3036"/>
                          </a:solidFill>
                          <a:latin typeface="Calibri" pitchFamily="34" charset="0"/>
                          <a:ea typeface="+mn-ea"/>
                          <a:cs typeface="+mn-cs"/>
                        </a:rPr>
                        <a:t>Civínová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VY_32_INOVACE_10B_18_Vypařování_a_kondenzace</a:t>
                      </a: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Molekulová fyzika a termika</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01.08.2013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0792361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vysvětlení a procvičení principu vypařování a kondenzace ve 3.ročníku </a:t>
            </a:r>
            <a:r>
              <a:rPr lang="cs-CZ" sz="2000" dirty="0">
                <a:latin typeface="Calibri" pitchFamily="34" charset="0"/>
              </a:rPr>
              <a:t>šestiletého gymnázia a </a:t>
            </a:r>
            <a:r>
              <a:rPr lang="cs-CZ" sz="2000" dirty="0" smtClean="0">
                <a:latin typeface="Calibri" pitchFamily="34" charset="0"/>
              </a:rPr>
              <a:t>pro 2. ročník </a:t>
            </a:r>
            <a:r>
              <a:rPr lang="cs-CZ" sz="2000" dirty="0">
                <a:latin typeface="Calibri" pitchFamily="34" charset="0"/>
              </a:rPr>
              <a:t>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se věnuje teorii tohoto problému a je doplňována výkladem učitele.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řešení příkladu, kde je využita výše vysvětlená látka. Učitel řešení slovně popisuje a vysvětluje. Studenti příklad zapisují do sešitu.</a:t>
            </a:r>
          </a:p>
          <a:p>
            <a:pPr marL="0" indent="0" algn="just">
              <a:buNone/>
            </a:pPr>
            <a:r>
              <a:rPr lang="cs-CZ" sz="2000" dirty="0" smtClean="0">
                <a:latin typeface="Calibri" pitchFamily="34" charset="0"/>
              </a:rPr>
              <a:t>V poslední části prezentace je uveden další příklad. Studenti navrhují jeho řešení. Jeden ze studentů zapisuje do promítaného zadání pomocí světelného pera na interaktivní tabuli, nástrojem „pero“ (nástroj programu PowerPoint) nebo fixem na tabuli.</a:t>
            </a:r>
          </a:p>
          <a:p>
            <a:pPr marL="0" indent="0" algn="just">
              <a:buNone/>
            </a:pPr>
            <a:r>
              <a:rPr lang="cs-CZ" sz="2000" dirty="0">
                <a:latin typeface="Calibri" pitchFamily="34" charset="0"/>
              </a:rPr>
              <a:t>Materiál je určen pro interaktivní výuku.</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xmlns="" val="19755034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Vypařování a kondenzace</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xmlns="" val="18776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Skupenské teplo vypařování</a:t>
            </a:r>
            <a:endParaRPr lang="cs-CZ" dirty="0"/>
          </a:p>
        </p:txBody>
      </p:sp>
      <mc:AlternateContent xmlns:mc="http://schemas.openxmlformats.org/markup-compatibility/2006">
        <mc:Choice xmlns:a14="http://schemas.microsoft.com/office/drawing/2010/main" xmlns="" Requires="a14">
          <p:sp>
            <p:nvSpPr>
              <p:cNvPr id="3" name="Zástupný symbol pro obsah 2"/>
              <p:cNvSpPr>
                <a:spLocks noGrp="1"/>
              </p:cNvSpPr>
              <p:nvPr>
                <p:ph idx="1"/>
              </p:nvPr>
            </p:nvSpPr>
            <p:spPr/>
            <p:txBody>
              <a:bodyPr/>
              <a:lstStyle/>
              <a:p>
                <a:pPr marL="0" indent="0">
                  <a:buNone/>
                </a:pPr>
                <a:endParaRPr dirty="0"/>
              </a:p>
              <a:p>
                <a:pPr marL="0" indent="0">
                  <a:buNone/>
                </a:pPr>
                <a:r>
                  <a:rPr lang="cs-CZ" i="1" dirty="0" err="1" smtClean="0"/>
                  <a:t>l</a:t>
                </a:r>
                <a:r>
                  <a:rPr lang="cs-CZ" i="1" baseline="-25000" dirty="0" err="1" smtClean="0"/>
                  <a:t>v</a:t>
                </a:r>
                <a:r>
                  <a:rPr lang="cs-CZ" dirty="0" smtClean="0"/>
                  <a:t>… měrné skupenské teplo vypařování [J/kg]</a:t>
                </a:r>
              </a:p>
              <a:p>
                <a:pPr marL="0" indent="0">
                  <a:buNone/>
                </a:pPr>
                <a14:m>
                  <m:oMath xmlns:m="http://schemas.openxmlformats.org/officeDocument/2006/math">
                    <m:sSub>
                      <m:sSubPr>
                        <m:ctrlPr>
                          <a:rPr lang="cs-CZ" i="1">
                            <a:latin typeface="Cambria Math"/>
                          </a:rPr>
                        </m:ctrlPr>
                      </m:sSubPr>
                      <m:e>
                        <m:r>
                          <a:rPr lang="cs-CZ" i="1">
                            <a:latin typeface="Cambria Math"/>
                          </a:rPr>
                          <m:t>𝐿</m:t>
                        </m:r>
                      </m:e>
                      <m:sub>
                        <m:r>
                          <a:rPr lang="cs-CZ" i="1">
                            <a:latin typeface="Cambria Math"/>
                          </a:rPr>
                          <m:t>𝑣</m:t>
                        </m:r>
                      </m:sub>
                    </m:sSub>
                  </m:oMath>
                </a14:m>
                <a:r>
                  <a:rPr lang="cs-CZ" dirty="0" smtClean="0"/>
                  <a:t>… skupenské teplo vypařování [J]</a:t>
                </a:r>
              </a:p>
              <a:p>
                <a:pPr marL="0" indent="0">
                  <a:buNone/>
                </a:pPr>
                <a:r>
                  <a:rPr lang="cs-CZ" dirty="0" smtClean="0"/>
                  <a:t>m… hmotnost [kg]</a:t>
                </a:r>
              </a:p>
            </p:txBody>
          </p:sp>
        </mc:Choice>
        <mc:Fallback>
          <p:sp>
            <p:nvSpPr>
              <p:cNvPr id="3" name="Zástupný symbol pro obsah 2"/>
              <p:cNvSpPr>
                <a:spLocks noGrp="1" noRot="1" noChangeAspect="1" noMove="1" noResize="1" noEditPoints="1" noAdjustHandles="1" noChangeArrowheads="1" noChangeShapeType="1" noTextEdit="1"/>
              </p:cNvSpPr>
              <p:nvPr>
                <p:ph idx="1"/>
              </p:nvPr>
            </p:nvSpPr>
            <p:spPr>
              <a:blipFill rotWithShape="0">
                <a:blip r:embed="rId2" cstate="print"/>
                <a:stretch>
                  <a:fillRect l="-1852"/>
                </a:stretch>
              </a:blipFill>
            </p:spPr>
            <p:txBody>
              <a:bodyPr/>
              <a:lstStyle/>
              <a:p>
                <a:r>
                  <a:rPr lang="cs-CZ">
                    <a:noFill/>
                  </a:rPr>
                  <a:t> </a:t>
                </a:r>
              </a:p>
            </p:txBody>
          </p:sp>
        </mc:Fallback>
      </mc:AlternateContent>
    </p:spTree>
    <p:extLst>
      <p:ext uri="{BB962C8B-B14F-4D97-AF65-F5344CB8AC3E}">
        <p14:creationId xmlns:p14="http://schemas.microsoft.com/office/powerpoint/2010/main" xmlns="" val="637411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Var</a:t>
            </a:r>
            <a:endParaRPr lang="cs-CZ" dirty="0"/>
          </a:p>
        </p:txBody>
      </p:sp>
      <p:sp>
        <p:nvSpPr>
          <p:cNvPr id="3" name="Zástupný symbol pro obsah 2"/>
          <p:cNvSpPr>
            <a:spLocks noGrp="1"/>
          </p:cNvSpPr>
          <p:nvPr>
            <p:ph idx="1"/>
          </p:nvPr>
        </p:nvSpPr>
        <p:spPr/>
        <p:txBody>
          <a:bodyPr/>
          <a:lstStyle/>
          <a:p>
            <a:r>
              <a:rPr lang="cs-CZ" dirty="0" smtClean="0"/>
              <a:t>Teplota varu</a:t>
            </a:r>
          </a:p>
          <a:p>
            <a:r>
              <a:rPr lang="cs-CZ" dirty="0" smtClean="0"/>
              <a:t>Normální teplota varu</a:t>
            </a:r>
          </a:p>
          <a:p>
            <a:r>
              <a:rPr lang="cs-CZ" dirty="0" smtClean="0"/>
              <a:t>Měrné skupenské teplo varu</a:t>
            </a:r>
            <a:endParaRPr lang="cs-CZ" dirty="0"/>
          </a:p>
        </p:txBody>
      </p:sp>
    </p:spTree>
    <p:extLst>
      <p:ext uri="{BB962C8B-B14F-4D97-AF65-F5344CB8AC3E}">
        <p14:creationId xmlns:p14="http://schemas.microsoft.com/office/powerpoint/2010/main" xmlns="" val="1625094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Vypařování kapaliny</a:t>
            </a:r>
            <a:endParaRPr lang="cs-CZ" dirty="0"/>
          </a:p>
        </p:txBody>
      </p:sp>
      <p:sp>
        <p:nvSpPr>
          <p:cNvPr id="3" name="Zástupný symbol pro obsah 2"/>
          <p:cNvSpPr>
            <a:spLocks noGrp="1"/>
          </p:cNvSpPr>
          <p:nvPr>
            <p:ph idx="1"/>
          </p:nvPr>
        </p:nvSpPr>
        <p:spPr/>
        <p:txBody>
          <a:bodyPr/>
          <a:lstStyle/>
          <a:p>
            <a:endParaRPr lang="cs-CZ" dirty="0"/>
          </a:p>
        </p:txBody>
      </p:sp>
      <p:pic>
        <p:nvPicPr>
          <p:cNvPr id="4" name="Picture 3"/>
          <p:cNvPicPr>
            <a:picLocks noChangeAspect="1"/>
          </p:cNvPicPr>
          <p:nvPr/>
        </p:nvPicPr>
        <p:blipFill rotWithShape="1">
          <a:blip r:embed="rId2" cstate="print">
            <a:extLst>
              <a:ext uri="{BEBA8EAE-BF5A-486C-A8C5-ECC9F3942E4B}">
                <a14:imgProps xmlns:a14="http://schemas.microsoft.com/office/drawing/2010/main" xmlns="">
                  <a14:imgLayer r:embed="rId3">
                    <a14:imgEffect>
                      <a14:saturation sat="0"/>
                    </a14:imgEffect>
                    <a14:imgEffect>
                      <a14:brightnessContrast bright="40000" contrast="40000"/>
                    </a14:imgEffect>
                  </a14:imgLayer>
                </a14:imgProps>
              </a:ext>
              <a:ext uri="{28A0092B-C50C-407E-A947-70E740481C1C}">
                <a14:useLocalDpi xmlns:a14="http://schemas.microsoft.com/office/drawing/2010/main" xmlns="" val="0"/>
              </a:ext>
            </a:extLst>
          </a:blip>
          <a:srcRect t="17451" b="23750"/>
          <a:stretch/>
        </p:blipFill>
        <p:spPr>
          <a:xfrm>
            <a:off x="179512" y="1916832"/>
            <a:ext cx="8817428" cy="3888432"/>
          </a:xfrm>
          <a:prstGeom prst="rect">
            <a:avLst/>
          </a:prstGeom>
        </p:spPr>
      </p:pic>
    </p:spTree>
    <p:extLst>
      <p:ext uri="{BB962C8B-B14F-4D97-AF65-F5344CB8AC3E}">
        <p14:creationId xmlns:p14="http://schemas.microsoft.com/office/powerpoint/2010/main" xmlns="" val="2152825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Příklady</a:t>
            </a:r>
            <a:endParaRPr lang="cs-CZ" dirty="0"/>
          </a:p>
        </p:txBody>
      </p:sp>
      <p:sp>
        <p:nvSpPr>
          <p:cNvPr id="3" name="Zástupný symbol pro obsah 2"/>
          <p:cNvSpPr>
            <a:spLocks noGrp="1"/>
          </p:cNvSpPr>
          <p:nvPr>
            <p:ph idx="1"/>
          </p:nvPr>
        </p:nvSpPr>
        <p:spPr/>
        <p:txBody>
          <a:bodyPr/>
          <a:lstStyle/>
          <a:p>
            <a:pPr marL="514350" indent="-514350">
              <a:buFont typeface="+mj-lt"/>
              <a:buAutoNum type="arabicPeriod"/>
            </a:pPr>
            <a:r>
              <a:rPr lang="cs-CZ" dirty="0" smtClean="0"/>
              <a:t>Vypočtěte teplo, které je zapotřebí k přeměně 1kg vody o teplotě 20°C na 1kg páry o teplotě 100°C. </a:t>
            </a:r>
            <a:br>
              <a:rPr lang="cs-CZ" dirty="0" smtClean="0"/>
            </a:br>
            <a:r>
              <a:rPr lang="cs-CZ" dirty="0" smtClean="0"/>
              <a:t>c = 4180 J/kg*K, </a:t>
            </a:r>
            <a:r>
              <a:rPr lang="cs-CZ" dirty="0" err="1" smtClean="0"/>
              <a:t>l</a:t>
            </a:r>
            <a:r>
              <a:rPr lang="cs-CZ" baseline="-25000" dirty="0" err="1" smtClean="0"/>
              <a:t>v</a:t>
            </a:r>
            <a:r>
              <a:rPr lang="cs-CZ" dirty="0" smtClean="0"/>
              <a:t> = 2,26 </a:t>
            </a:r>
            <a:r>
              <a:rPr lang="cs-CZ" dirty="0"/>
              <a:t>M</a:t>
            </a:r>
            <a:r>
              <a:rPr lang="cs-CZ" dirty="0" smtClean="0"/>
              <a:t>J/kg</a:t>
            </a:r>
          </a:p>
          <a:p>
            <a:pPr marL="514350" indent="-514350">
              <a:buFont typeface="+mj-lt"/>
              <a:buAutoNum type="arabicPeriod"/>
            </a:pPr>
            <a:endParaRPr lang="cs-CZ" dirty="0"/>
          </a:p>
        </p:txBody>
      </p:sp>
    </p:spTree>
    <p:extLst>
      <p:ext uri="{BB962C8B-B14F-4D97-AF65-F5344CB8AC3E}">
        <p14:creationId xmlns:p14="http://schemas.microsoft.com/office/powerpoint/2010/main" xmlns="" val="1472436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Příklady</a:t>
            </a:r>
            <a:endParaRPr lang="cs-CZ" dirty="0"/>
          </a:p>
        </p:txBody>
      </p:sp>
      <p:sp>
        <p:nvSpPr>
          <p:cNvPr id="3" name="Zástupný symbol pro obsah 2"/>
          <p:cNvSpPr>
            <a:spLocks noGrp="1"/>
          </p:cNvSpPr>
          <p:nvPr>
            <p:ph idx="1"/>
          </p:nvPr>
        </p:nvSpPr>
        <p:spPr/>
        <p:txBody>
          <a:bodyPr/>
          <a:lstStyle/>
          <a:p>
            <a:pPr marL="514350" indent="-514350">
              <a:buNone/>
            </a:pPr>
            <a:r>
              <a:rPr lang="cs-CZ" dirty="0" smtClean="0"/>
              <a:t>2.  Voda </a:t>
            </a:r>
            <a:r>
              <a:rPr lang="cs-CZ" dirty="0" smtClean="0"/>
              <a:t>o počáteční teplotě 10°C začala na vařiči vařit za 5 minut, za jak dlouho se voda </a:t>
            </a:r>
            <a:r>
              <a:rPr lang="cs-CZ" dirty="0"/>
              <a:t>ú</a:t>
            </a:r>
            <a:r>
              <a:rPr lang="cs-CZ" dirty="0" smtClean="0"/>
              <a:t>plně vypaří? </a:t>
            </a:r>
            <a:r>
              <a:rPr lang="cs-CZ" dirty="0"/>
              <a:t>c = 4180 J/kg*K, </a:t>
            </a:r>
            <a:r>
              <a:rPr lang="cs-CZ" dirty="0" err="1"/>
              <a:t>l</a:t>
            </a:r>
            <a:r>
              <a:rPr lang="cs-CZ" baseline="-25000" dirty="0" err="1"/>
              <a:t>v</a:t>
            </a:r>
            <a:r>
              <a:rPr lang="cs-CZ" dirty="0"/>
              <a:t> = 2,26 MJ/kg</a:t>
            </a:r>
          </a:p>
          <a:p>
            <a:pPr marL="514350" indent="-514350">
              <a:buFont typeface="+mj-lt"/>
              <a:buAutoNum type="arabicPeriod"/>
            </a:pPr>
            <a:endParaRPr lang="cs-CZ" dirty="0"/>
          </a:p>
        </p:txBody>
      </p:sp>
    </p:spTree>
    <p:extLst>
      <p:ext uri="{BB962C8B-B14F-4D97-AF65-F5344CB8AC3E}">
        <p14:creationId xmlns:p14="http://schemas.microsoft.com/office/powerpoint/2010/main" xmlns="" val="887999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Ř</a:t>
            </a:r>
            <a:r>
              <a:rPr lang="cs-CZ" dirty="0" smtClean="0"/>
              <a:t>ešení</a:t>
            </a:r>
            <a:endParaRPr lang="cs-CZ" dirty="0"/>
          </a:p>
        </p:txBody>
      </p:sp>
      <p:sp>
        <p:nvSpPr>
          <p:cNvPr id="3" name="Zástupný symbol pro obsah 2"/>
          <p:cNvSpPr>
            <a:spLocks noGrp="1"/>
          </p:cNvSpPr>
          <p:nvPr>
            <p:ph idx="1"/>
          </p:nvPr>
        </p:nvSpPr>
        <p:spPr/>
        <p:txBody>
          <a:bodyPr/>
          <a:lstStyle/>
          <a:p>
            <a:pPr marL="514350" indent="-514350">
              <a:buFont typeface="+mj-lt"/>
              <a:buAutoNum type="arabicPeriod"/>
            </a:pPr>
            <a:r>
              <a:rPr lang="cs-CZ" dirty="0" smtClean="0"/>
              <a:t>2594400 J</a:t>
            </a:r>
          </a:p>
          <a:p>
            <a:pPr marL="514350" indent="-514350">
              <a:buFont typeface="+mj-lt"/>
              <a:buAutoNum type="arabicPeriod"/>
            </a:pPr>
            <a:r>
              <a:rPr lang="cs-CZ" smtClean="0"/>
              <a:t>30 minut</a:t>
            </a:r>
            <a:endParaRPr lang="cs-CZ" dirty="0"/>
          </a:p>
        </p:txBody>
      </p:sp>
    </p:spTree>
    <p:extLst>
      <p:ext uri="{BB962C8B-B14F-4D97-AF65-F5344CB8AC3E}">
        <p14:creationId xmlns:p14="http://schemas.microsoft.com/office/powerpoint/2010/main" xmlns="" val="124637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76615" y="-171400"/>
            <a:ext cx="8229600" cy="1143000"/>
          </a:xfrm>
        </p:spPr>
        <p:txBody>
          <a:bodyPr/>
          <a:lstStyle/>
          <a:p>
            <a:r>
              <a:rPr lang="cs-CZ" dirty="0" smtClean="0"/>
              <a:t>Křížovka</a:t>
            </a:r>
            <a:endParaRPr lang="cs-CZ" dirty="0"/>
          </a:p>
        </p:txBody>
      </p:sp>
      <p:sp>
        <p:nvSpPr>
          <p:cNvPr id="3" name="Zástupný symbol pro obsah 2"/>
          <p:cNvSpPr>
            <a:spLocks noGrp="1"/>
          </p:cNvSpPr>
          <p:nvPr>
            <p:ph idx="1"/>
          </p:nvPr>
        </p:nvSpPr>
        <p:spPr/>
        <p:txBody>
          <a:bodyPr/>
          <a:lstStyle/>
          <a:p>
            <a:endParaRPr lang="cs-CZ"/>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1520" y="764704"/>
            <a:ext cx="8484856" cy="515888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269144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Otázky</a:t>
            </a:r>
            <a:endParaRPr lang="cs-CZ" dirty="0"/>
          </a:p>
        </p:txBody>
      </p:sp>
      <p:sp>
        <p:nvSpPr>
          <p:cNvPr id="3" name="Zástupný symbol pro obsah 2"/>
          <p:cNvSpPr>
            <a:spLocks noGrp="1"/>
          </p:cNvSpPr>
          <p:nvPr>
            <p:ph idx="1"/>
          </p:nvPr>
        </p:nvSpPr>
        <p:spPr/>
        <p:txBody>
          <a:bodyPr>
            <a:normAutofit fontScale="62500" lnSpcReduction="20000"/>
          </a:bodyPr>
          <a:lstStyle/>
          <a:p>
            <a:pPr marL="514350" lvl="0" indent="-514350">
              <a:buFont typeface="+mj-lt"/>
              <a:buAutoNum type="arabicPeriod"/>
            </a:pPr>
            <a:r>
              <a:rPr lang="cs-CZ" dirty="0"/>
              <a:t>Základní jednotka soustavy SI; je to jednotka teploty</a:t>
            </a:r>
          </a:p>
          <a:p>
            <a:pPr marL="514350" lvl="0" indent="-514350">
              <a:buFont typeface="+mj-lt"/>
              <a:buAutoNum type="arabicPeriod"/>
            </a:pPr>
            <a:r>
              <a:rPr lang="cs-CZ" dirty="0"/>
              <a:t>Obor fyziky, zabývající se tepelnými ději probíhajícími v makroskopických systémech</a:t>
            </a:r>
          </a:p>
          <a:p>
            <a:pPr marL="514350" lvl="0" indent="-514350">
              <a:buFont typeface="+mj-lt"/>
              <a:buAutoNum type="arabicPeriod"/>
            </a:pPr>
            <a:r>
              <a:rPr lang="cs-CZ" dirty="0"/>
              <a:t>Základní jednotka tlaku</a:t>
            </a:r>
          </a:p>
          <a:p>
            <a:pPr marL="514350" lvl="0" indent="-514350">
              <a:buFont typeface="+mj-lt"/>
              <a:buAutoNum type="arabicPeriod"/>
            </a:pPr>
            <a:r>
              <a:rPr lang="cs-CZ" dirty="0"/>
              <a:t>Termodynamický děj, při kterém je konstantní tlak (p=</a:t>
            </a:r>
            <a:r>
              <a:rPr lang="cs-CZ" dirty="0" err="1"/>
              <a:t>konst</a:t>
            </a:r>
            <a:r>
              <a:rPr lang="cs-CZ" dirty="0"/>
              <a:t>.)</a:t>
            </a:r>
          </a:p>
          <a:p>
            <a:pPr marL="514350" lvl="0" indent="-514350">
              <a:buFont typeface="+mj-lt"/>
              <a:buAutoNum type="arabicPeriod"/>
            </a:pPr>
            <a:r>
              <a:rPr lang="cs-CZ" dirty="0"/>
              <a:t>Síla, které působí na těleso vždy proti směru pohybu, a tím ho zpomaluje, se nazývá …</a:t>
            </a:r>
          </a:p>
          <a:p>
            <a:pPr marL="514350" lvl="0" indent="-514350">
              <a:buFont typeface="+mj-lt"/>
              <a:buAutoNum type="arabicPeriod"/>
            </a:pPr>
            <a:r>
              <a:rPr lang="cs-CZ" dirty="0"/>
              <a:t>Křivka závislosti dvou stavových veličin při termodynamickém ději probíhajícím při stálém objemu (V=</a:t>
            </a:r>
            <a:r>
              <a:rPr lang="cs-CZ" dirty="0" err="1"/>
              <a:t>konst</a:t>
            </a:r>
            <a:r>
              <a:rPr lang="cs-CZ" dirty="0"/>
              <a:t>.) se nazývá … </a:t>
            </a:r>
          </a:p>
          <a:p>
            <a:pPr marL="514350" lvl="0" indent="-514350">
              <a:buFont typeface="+mj-lt"/>
              <a:buAutoNum type="arabicPeriod"/>
            </a:pPr>
            <a:r>
              <a:rPr lang="cs-CZ" dirty="0"/>
              <a:t>První zákon termodynamiky je v podstatě vyjádřením zákona </a:t>
            </a:r>
            <a:r>
              <a:rPr lang="cs-CZ" dirty="0" smtClean="0"/>
              <a:t>…… </a:t>
            </a:r>
            <a:r>
              <a:rPr lang="cs-CZ" dirty="0"/>
              <a:t>energie</a:t>
            </a:r>
          </a:p>
          <a:p>
            <a:pPr marL="514350" lvl="0" indent="-514350">
              <a:buFont typeface="+mj-lt"/>
              <a:buAutoNum type="arabicPeriod"/>
            </a:pPr>
            <a:r>
              <a:rPr lang="cs-CZ" dirty="0"/>
              <a:t>Fázová změna, při níž se pevná látka mění na kapalinu</a:t>
            </a:r>
          </a:p>
          <a:p>
            <a:pPr marL="514350" lvl="0" indent="-514350">
              <a:buFont typeface="+mj-lt"/>
              <a:buAutoNum type="arabicPeriod"/>
            </a:pPr>
            <a:r>
              <a:rPr lang="cs-CZ" dirty="0"/>
              <a:t>Termodynamická soustava, která si s okolím může vyměňovat energii, ale ne částice, se nazývá …</a:t>
            </a:r>
          </a:p>
          <a:p>
            <a:pPr marL="514350" lvl="0" indent="-514350">
              <a:buFont typeface="+mj-lt"/>
              <a:buAutoNum type="arabicPeriod"/>
            </a:pPr>
            <a:r>
              <a:rPr lang="cs-CZ" dirty="0"/>
              <a:t>Hmotnost, která udává hmotnost jednotkového látkového množství dané látky (tedy hmotnost 1 molu) se nazývá …</a:t>
            </a:r>
          </a:p>
          <a:p>
            <a:endParaRPr lang="cs-CZ" dirty="0"/>
          </a:p>
        </p:txBody>
      </p:sp>
    </p:spTree>
    <p:extLst>
      <p:ext uri="{BB962C8B-B14F-4D97-AF65-F5344CB8AC3E}">
        <p14:creationId xmlns:p14="http://schemas.microsoft.com/office/powerpoint/2010/main" xmlns="" val="2348723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26087" y="-99392"/>
            <a:ext cx="8229600" cy="1143000"/>
          </a:xfrm>
        </p:spPr>
        <p:txBody>
          <a:bodyPr/>
          <a:lstStyle/>
          <a:p>
            <a:r>
              <a:rPr lang="cs-CZ" dirty="0" smtClean="0"/>
              <a:t>Řešení</a:t>
            </a:r>
            <a:endParaRPr lang="cs-CZ" dirty="0"/>
          </a:p>
        </p:txBody>
      </p:sp>
      <p:sp>
        <p:nvSpPr>
          <p:cNvPr id="3" name="Zástupný symbol pro obsah 2"/>
          <p:cNvSpPr>
            <a:spLocks noGrp="1"/>
          </p:cNvSpPr>
          <p:nvPr>
            <p:ph idx="1"/>
          </p:nvPr>
        </p:nvSpPr>
        <p:spPr/>
        <p:txBody>
          <a:bodyPr/>
          <a:lstStyle/>
          <a:p>
            <a:endParaRPr lang="cs-CZ"/>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301" y="692696"/>
            <a:ext cx="8782547" cy="532859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0068730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dirty="0" smtClean="0"/>
              <a:t>Archiv autora</a:t>
            </a:r>
            <a:endParaRPr lang="cs-CZ" dirty="0"/>
          </a:p>
        </p:txBody>
      </p:sp>
    </p:spTree>
    <p:extLst>
      <p:ext uri="{BB962C8B-B14F-4D97-AF65-F5344CB8AC3E}">
        <p14:creationId xmlns:p14="http://schemas.microsoft.com/office/powerpoint/2010/main" xmlns="" val="3678461436"/>
      </p:ext>
    </p:extLst>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TotalTime>
  <Words>261</Words>
  <Application>Microsoft Office PowerPoint</Application>
  <PresentationFormat>Předvádění na obrazovce (4:3)</PresentationFormat>
  <Paragraphs>50</Paragraphs>
  <Slides>13</Slides>
  <Notes>2</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sady Office</vt:lpstr>
      <vt:lpstr>Snímek 1</vt:lpstr>
      <vt:lpstr>ANOTACE</vt:lpstr>
      <vt:lpstr>Vypařování a kondenzace</vt:lpstr>
      <vt:lpstr>Skupenské teplo vypařování</vt:lpstr>
      <vt:lpstr>Var</vt:lpstr>
      <vt:lpstr>Vypařování kapaliny</vt:lpstr>
      <vt:lpstr>Příklady</vt:lpstr>
      <vt:lpstr>Příklady</vt:lpstr>
      <vt:lpstr>Řešení</vt:lpstr>
      <vt:lpstr>Křížovka</vt:lpstr>
      <vt:lpstr>Otázky</vt:lpstr>
      <vt:lpstr>Řešení</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Mirjam Civínová</dc:creator>
  <cp:lastModifiedBy>Dum</cp:lastModifiedBy>
  <cp:revision>14</cp:revision>
  <dcterms:created xsi:type="dcterms:W3CDTF">2013-12-05T16:17:25Z</dcterms:created>
  <dcterms:modified xsi:type="dcterms:W3CDTF">2014-01-28T19:26:08Z</dcterms:modified>
</cp:coreProperties>
</file>