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65" r:id="rId2"/>
    <p:sldId id="266" r:id="rId3"/>
    <p:sldId id="256" r:id="rId4"/>
    <p:sldId id="257" r:id="rId5"/>
    <p:sldId id="258" r:id="rId6"/>
    <p:sldId id="259" r:id="rId7"/>
    <p:sldId id="267" r:id="rId8"/>
    <p:sldId id="260" r:id="rId9"/>
    <p:sldId id="261" r:id="rId10"/>
    <p:sldId id="268" r:id="rId11"/>
    <p:sldId id="263" r:id="rId12"/>
    <p:sldId id="269" r:id="rId13"/>
    <p:sldId id="264" r:id="rId14"/>
    <p:sldId id="262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656" y="-2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0FB38A7-3B5F-4640-865F-6181FFFD55F2}" type="datetimeFigureOut">
              <a:rPr lang="cs-CZ" smtClean="0"/>
              <a:t>15.1.2014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14F9A6-A9B2-4D74-BAC0-B11FEAA49C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71377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1906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94219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14F9A6-A9B2-4D74-BAC0-B11FEAA49CED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06456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2A5802-3EE2-4521-BE3F-13C18CE6E9D3}" type="datetimeFigureOut">
              <a:rPr lang="cs-CZ" smtClean="0"/>
              <a:t>15.1.2014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03094-7008-4DCB-B80E-8EFF550C47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87890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2A5802-3EE2-4521-BE3F-13C18CE6E9D3}" type="datetimeFigureOut">
              <a:rPr lang="cs-CZ" smtClean="0"/>
              <a:t>15.1.2014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03094-7008-4DCB-B80E-8EFF550C47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86295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2A5802-3EE2-4521-BE3F-13C18CE6E9D3}" type="datetimeFigureOut">
              <a:rPr lang="cs-CZ" smtClean="0"/>
              <a:t>15.1.2014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03094-7008-4DCB-B80E-8EFF550C47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13859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2A5802-3EE2-4521-BE3F-13C18CE6E9D3}" type="datetimeFigureOut">
              <a:rPr lang="cs-CZ" smtClean="0"/>
              <a:t>15.1.2014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03094-7008-4DCB-B80E-8EFF550C47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35416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2A5802-3EE2-4521-BE3F-13C18CE6E9D3}" type="datetimeFigureOut">
              <a:rPr lang="cs-CZ" smtClean="0"/>
              <a:t>15.1.2014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03094-7008-4DCB-B80E-8EFF550C47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99994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2A5802-3EE2-4521-BE3F-13C18CE6E9D3}" type="datetimeFigureOut">
              <a:rPr lang="cs-CZ" smtClean="0"/>
              <a:t>15.1.2014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03094-7008-4DCB-B80E-8EFF550C47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94412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2A5802-3EE2-4521-BE3F-13C18CE6E9D3}" type="datetimeFigureOut">
              <a:rPr lang="cs-CZ" smtClean="0"/>
              <a:t>15.1.2014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03094-7008-4DCB-B80E-8EFF550C47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2575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2A5802-3EE2-4521-BE3F-13C18CE6E9D3}" type="datetimeFigureOut">
              <a:rPr lang="cs-CZ" smtClean="0"/>
              <a:t>15.1.2014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03094-7008-4DCB-B80E-8EFF550C47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59912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2A5802-3EE2-4521-BE3F-13C18CE6E9D3}" type="datetimeFigureOut">
              <a:rPr lang="cs-CZ" smtClean="0"/>
              <a:t>15.1.2014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03094-7008-4DCB-B80E-8EFF550C47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90794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2A5802-3EE2-4521-BE3F-13C18CE6E9D3}" type="datetimeFigureOut">
              <a:rPr lang="cs-CZ" smtClean="0"/>
              <a:t>15.1.2014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03094-7008-4DCB-B80E-8EFF550C47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1821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2A5802-3EE2-4521-BE3F-13C18CE6E9D3}" type="datetimeFigureOut">
              <a:rPr lang="cs-CZ" smtClean="0"/>
              <a:t>15.1.2014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03094-7008-4DCB-B80E-8EFF550C47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4979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2A5802-3EE2-4521-BE3F-13C18CE6E9D3}" type="datetimeFigureOut">
              <a:rPr lang="cs-CZ" smtClean="0"/>
              <a:t>15.1.2014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F03094-7008-4DCB-B80E-8EFF550C47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93491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Robert_Brown_(botanist)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2119404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Ing.Mirjam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Civínová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VY_32_INOVACE_10C_11_Kinetická_teorie_látek</a:t>
                      </a: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Mechanika a termika</a:t>
                      </a: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15.07.2013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40947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2000" dirty="0" smtClean="0">
                <a:latin typeface="Calibri" pitchFamily="34" charset="0"/>
              </a:rPr>
              <a:t>Tento materiál slouží k vysvětlení a objasnění kinetické teorie látek a je připraven pro hodiny fyziky ve3. </a:t>
            </a:r>
            <a:r>
              <a:rPr lang="cs-CZ" sz="2000" dirty="0">
                <a:latin typeface="Calibri" pitchFamily="34" charset="0"/>
              </a:rPr>
              <a:t>ročníku šestiletého gymnázia a </a:t>
            </a:r>
            <a:r>
              <a:rPr lang="cs-CZ" sz="2000" dirty="0" smtClean="0">
                <a:latin typeface="Calibri" pitchFamily="34" charset="0"/>
              </a:rPr>
              <a:t>pro 2. ročník </a:t>
            </a:r>
            <a:r>
              <a:rPr lang="cs-CZ" sz="2000" dirty="0">
                <a:latin typeface="Calibri" pitchFamily="34" charset="0"/>
              </a:rPr>
              <a:t>čtyřletého gymnázia.</a:t>
            </a:r>
            <a:endParaRPr lang="cs-CZ" sz="2000" dirty="0" smtClean="0">
              <a:latin typeface="Calibri" pitchFamily="34" charset="0"/>
            </a:endParaRPr>
          </a:p>
          <a:p>
            <a:pPr marL="0" indent="0" algn="just">
              <a:buNone/>
            </a:pPr>
            <a:r>
              <a:rPr lang="cs-CZ" sz="2000" dirty="0" smtClean="0">
                <a:latin typeface="Calibri" pitchFamily="34" charset="0"/>
              </a:rPr>
              <a:t>První část této prezentace se věnuje teorii tohoto problému a je doplňována výkladem učitele. Studenti sledují výklad učitele a mohou mu klást dotazy.</a:t>
            </a:r>
          </a:p>
          <a:p>
            <a:pPr marL="0" indent="0" algn="just">
              <a:buNone/>
            </a:pPr>
            <a:r>
              <a:rPr lang="cs-CZ" sz="2000" dirty="0">
                <a:latin typeface="Calibri" pitchFamily="34" charset="0"/>
              </a:rPr>
              <a:t>D</a:t>
            </a:r>
            <a:r>
              <a:rPr lang="cs-CZ" sz="2000" dirty="0" smtClean="0">
                <a:solidFill>
                  <a:schemeClr val="tx1"/>
                </a:solidFill>
                <a:latin typeface="Calibri" pitchFamily="34" charset="0"/>
              </a:rPr>
              <a:t>alší část prezentace se věnuje řešení otázek formou kvízu, kde je využita výše vysvětlená látka. Učitel zadání popisuje a vysvětluje. </a:t>
            </a:r>
            <a:r>
              <a:rPr lang="cs-CZ" sz="2000" dirty="0" smtClean="0">
                <a:latin typeface="Calibri" pitchFamily="34" charset="0"/>
              </a:rPr>
              <a:t>Studenti navrhují řešení. Jeden ze studentů nebo učitel řešení zapisuje do promítaného zadání pomocí světelného pera na interaktivní tabuli, nástrojem „pero“ (nástroj programu PowerPoint) nebo fixem na tabuli.</a:t>
            </a:r>
          </a:p>
          <a:p>
            <a:pPr marL="0" indent="0" algn="just">
              <a:buNone/>
            </a:pPr>
            <a:r>
              <a:rPr lang="cs-CZ" sz="2000">
                <a:latin typeface="Calibri" pitchFamily="34" charset="0"/>
              </a:rPr>
              <a:t>Materiál je určen pro interaktivní výuku.</a:t>
            </a:r>
            <a:endParaRPr lang="cs-CZ" sz="20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070628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Kinetická teorie látek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Experimentálně ověřené poznatky: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5712607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Látky kteréhokoli skupenství se skládají z částic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molekuly              </a:t>
            </a:r>
          </a:p>
          <a:p>
            <a:r>
              <a:rPr lang="cs-CZ" dirty="0" smtClean="0"/>
              <a:t>atomy</a:t>
            </a:r>
          </a:p>
          <a:p>
            <a:r>
              <a:rPr lang="cs-CZ" dirty="0" smtClean="0"/>
              <a:t>Ionty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 descr="http://mog.wz.cz/fyzika/2rocnik/kap201_soubory/image001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369"/>
          <a:stretch/>
        </p:blipFill>
        <p:spPr bwMode="auto">
          <a:xfrm>
            <a:off x="3347864" y="3660707"/>
            <a:ext cx="5257800" cy="2273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33930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Pohyb částic v látkách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posuvný pohyb </a:t>
            </a:r>
          </a:p>
          <a:p>
            <a:r>
              <a:rPr lang="cs-CZ" dirty="0" smtClean="0"/>
              <a:t>rotační pohyb</a:t>
            </a:r>
          </a:p>
          <a:p>
            <a:r>
              <a:rPr lang="cs-CZ" dirty="0" smtClean="0"/>
              <a:t>kmitavý pohyb</a:t>
            </a:r>
          </a:p>
          <a:p>
            <a:pPr marL="0" indent="0">
              <a:buNone/>
            </a:pPr>
            <a:r>
              <a:rPr lang="cs-CZ" b="1" dirty="0" smtClean="0"/>
              <a:t>Důkazy</a:t>
            </a:r>
            <a:r>
              <a:rPr lang="cs-CZ" dirty="0" smtClean="0"/>
              <a:t>: 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cs-CZ" dirty="0" smtClean="0"/>
              <a:t>difuze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cs-CZ" dirty="0" smtClean="0"/>
              <a:t>Brownův pohyb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cs-CZ" dirty="0" smtClean="0"/>
              <a:t>tlak plynu</a:t>
            </a:r>
          </a:p>
        </p:txBody>
      </p:sp>
      <p:pic>
        <p:nvPicPr>
          <p:cNvPr id="4" name="Obrázek 3" descr="image00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122021" y="2740465"/>
            <a:ext cx="3672408" cy="33759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79211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Síly mezi částicemi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přitažlivé síly</a:t>
            </a:r>
          </a:p>
          <a:p>
            <a:r>
              <a:rPr lang="cs-CZ" dirty="0"/>
              <a:t>o</a:t>
            </a:r>
            <a:r>
              <a:rPr lang="cs-CZ" dirty="0" smtClean="0"/>
              <a:t>dpudivé síly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422516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Otázky a odpovědi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96616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1. Pomocí jakých zobrazovacích prostředků můžeme pozorovat částice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UcPeriod"/>
            </a:pPr>
            <a:endParaRPr lang="cs-CZ" sz="1400" dirty="0" smtClean="0"/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lupa 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elektronový mikroskop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optický mikroskop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890011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2. Posuvný pohyb vykonávají částice </a:t>
            </a:r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lphaUcPeriod"/>
            </a:pPr>
            <a:endParaRPr lang="cs-CZ" sz="1400" dirty="0" smtClean="0"/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pevných látkách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kapalných látkách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plynech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298419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3. Neustálý a neuspořádaný pohyb částic v látkách  se </a:t>
            </a:r>
            <a:r>
              <a:rPr lang="cs-CZ" dirty="0" smtClean="0"/>
              <a:t>nazývá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UcPeriod"/>
            </a:pPr>
            <a:endParaRPr lang="cs-CZ" sz="1400" dirty="0" smtClean="0"/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kmitavý </a:t>
            </a:r>
            <a:r>
              <a:rPr lang="cs-CZ" dirty="0"/>
              <a:t>pohyb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tepelný </a:t>
            </a:r>
            <a:r>
              <a:rPr lang="cs-CZ" dirty="0"/>
              <a:t>pohyb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translační </a:t>
            </a:r>
            <a:r>
              <a:rPr lang="cs-CZ" dirty="0"/>
              <a:t>pohyb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634297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4. Vyšší teplota </a:t>
            </a:r>
            <a:r>
              <a:rPr lang="cs-CZ" dirty="0" smtClean="0"/>
              <a:t>difúzi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lphaUcPeriod"/>
            </a:pPr>
            <a:endParaRPr lang="cs-CZ" sz="1400" dirty="0" smtClean="0"/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urychluje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zastavuje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zpomaluje</a:t>
            </a:r>
          </a:p>
        </p:txBody>
      </p:sp>
    </p:spTree>
    <p:extLst>
      <p:ext uri="{BB962C8B-B14F-4D97-AF65-F5344CB8AC3E}">
        <p14:creationId xmlns:p14="http://schemas.microsoft.com/office/powerpoint/2010/main" val="24706536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5. </a:t>
            </a:r>
            <a:r>
              <a:rPr lang="cs-CZ" dirty="0" err="1"/>
              <a:t>R.Brown</a:t>
            </a:r>
            <a:r>
              <a:rPr lang="cs-CZ" dirty="0"/>
              <a:t> </a:t>
            </a:r>
            <a:r>
              <a:rPr lang="cs-CZ" dirty="0" smtClean="0"/>
              <a:t>byl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z="1400" dirty="0" smtClean="0"/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fyzik</a:t>
            </a:r>
            <a:endParaRPr lang="cs-CZ" dirty="0"/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chemik</a:t>
            </a:r>
            <a:endParaRPr lang="cs-CZ" dirty="0"/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botanik </a:t>
            </a:r>
            <a:endParaRPr lang="cs-CZ" dirty="0"/>
          </a:p>
        </p:txBody>
      </p:sp>
      <p:pic>
        <p:nvPicPr>
          <p:cNvPr id="1026" name="Picture 2" descr="Soubor:Robert Brown (botanist)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268760"/>
            <a:ext cx="4467225" cy="5438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497058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661648" cy="1143000"/>
          </a:xfrm>
        </p:spPr>
        <p:txBody>
          <a:bodyPr/>
          <a:lstStyle/>
          <a:p>
            <a:r>
              <a:rPr lang="cs-CZ" dirty="0" smtClean="0"/>
              <a:t>Správné odpovědi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1B</a:t>
            </a:r>
          </a:p>
          <a:p>
            <a:r>
              <a:rPr lang="cs-CZ" dirty="0" smtClean="0"/>
              <a:t>2C</a:t>
            </a:r>
          </a:p>
          <a:p>
            <a:r>
              <a:rPr lang="cs-CZ" dirty="0" smtClean="0"/>
              <a:t>3B</a:t>
            </a:r>
          </a:p>
          <a:p>
            <a:r>
              <a:rPr lang="cs-CZ" dirty="0" smtClean="0"/>
              <a:t>4A</a:t>
            </a:r>
          </a:p>
          <a:p>
            <a:r>
              <a:rPr lang="cs-CZ" dirty="0" smtClean="0"/>
              <a:t>5C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8987163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Archiv autora</a:t>
            </a:r>
            <a:endParaRPr lang="cs-CZ" dirty="0"/>
          </a:p>
          <a:p>
            <a:r>
              <a:rPr lang="pl-PL" sz="2400" dirty="0" smtClean="0"/>
              <a:t>MAULL </a:t>
            </a:r>
            <a:r>
              <a:rPr lang="pl-PL" sz="2400" dirty="0"/>
              <a:t>&amp; POLYBLANK. </a:t>
            </a:r>
            <a:r>
              <a:rPr lang="pl-PL" sz="2400" i="1" dirty="0"/>
              <a:t>http://cs.wikipedia.org/</a:t>
            </a:r>
            <a:r>
              <a:rPr lang="pl-PL" sz="2400" dirty="0"/>
              <a:t> [online]. [cit. </a:t>
            </a:r>
            <a:r>
              <a:rPr lang="pl-PL" sz="2400" dirty="0" smtClean="0"/>
              <a:t>15.7.2013]. </a:t>
            </a:r>
            <a:r>
              <a:rPr lang="pl-PL" sz="2400" dirty="0"/>
              <a:t>Dostupný na WWW: </a:t>
            </a:r>
            <a:r>
              <a:rPr lang="pl-PL" sz="2400" dirty="0">
                <a:hlinkClick r:id="rId2"/>
              </a:rPr>
              <a:t>http://cs.wikipedia.org/wiki/Soubor:Robert_Brown_(botanist).</a:t>
            </a:r>
            <a:r>
              <a:rPr lang="pl-PL" sz="2400" dirty="0" smtClean="0">
                <a:hlinkClick r:id="rId2"/>
              </a:rPr>
              <a:t>jpg</a:t>
            </a:r>
            <a:endParaRPr lang="pl-PL" sz="2400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7024935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96</TotalTime>
  <Words>270</Words>
  <Application>Microsoft Office PowerPoint</Application>
  <PresentationFormat>Předvádění na obrazovce (4:3)</PresentationFormat>
  <Paragraphs>98</Paragraphs>
  <Slides>14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ANOTACE</vt:lpstr>
      <vt:lpstr>Kinetická teorie látek</vt:lpstr>
      <vt:lpstr>Látky kteréhokoli skupenství se skládají z částic </vt:lpstr>
      <vt:lpstr>Pohyb částic v látkách</vt:lpstr>
      <vt:lpstr>Síly mezi částicemi</vt:lpstr>
      <vt:lpstr>Otázky a odpovědi</vt:lpstr>
      <vt:lpstr>1. Pomocí jakých zobrazovacích prostředků můžeme pozorovat částice </vt:lpstr>
      <vt:lpstr>2. Posuvný pohyb vykonávají částice v</vt:lpstr>
      <vt:lpstr>3. Neustálý a neuspořádaný pohyb částic v látkách  se nazývá</vt:lpstr>
      <vt:lpstr>4. Vyšší teplota difúzi</vt:lpstr>
      <vt:lpstr>5. R.Brown byl</vt:lpstr>
      <vt:lpstr>Správné odpovědi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Kinetická teorie látek</dc:title>
  <dc:creator>Mirjam Civínová</dc:creator>
  <cp:lastModifiedBy>Mirjam Civínová</cp:lastModifiedBy>
  <cp:revision>17</cp:revision>
  <dcterms:created xsi:type="dcterms:W3CDTF">2013-10-29T13:01:20Z</dcterms:created>
  <dcterms:modified xsi:type="dcterms:W3CDTF">2014-01-15T12:07:09Z</dcterms:modified>
</cp:coreProperties>
</file>