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74" r:id="rId2"/>
    <p:sldId id="275" r:id="rId3"/>
    <p:sldId id="256" r:id="rId4"/>
    <p:sldId id="259" r:id="rId5"/>
    <p:sldId id="260" r:id="rId6"/>
    <p:sldId id="261" r:id="rId7"/>
    <p:sldId id="265" r:id="rId8"/>
    <p:sldId id="276" r:id="rId9"/>
    <p:sldId id="277" r:id="rId10"/>
    <p:sldId id="270" r:id="rId11"/>
    <p:sldId id="278" r:id="rId12"/>
    <p:sldId id="271" r:id="rId13"/>
    <p:sldId id="272" r:id="rId14"/>
    <p:sldId id="27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07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D71C04-1FAD-4339-885C-C8859297EE79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3F07E-17EB-452D-8672-E0F6A31DB1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88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158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696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625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217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3F07E-17EB-452D-8672-E0F6A31DB18B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9280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06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64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96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23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848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61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294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09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360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64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25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6462A-D2EF-4537-BDF5-8619C2B4F7EF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2E1A9-A98F-4C4A-84EF-AB50C4DF31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90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802081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VY_32_INOVACE_10C_12_Modely_látek,_různých_skupenství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Mechanika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059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Tento materiál slouží k vysvětlení a popisu struktury látek jednotlivých skupenství a je připraven pro hodiny fyziky ve </a:t>
            </a:r>
            <a:r>
              <a:rPr lang="cs-CZ" sz="2000" dirty="0">
                <a:latin typeface="Calibri" pitchFamily="34" charset="0"/>
              </a:rPr>
              <a:t>3</a:t>
            </a:r>
            <a:r>
              <a:rPr lang="cs-CZ" sz="2000" dirty="0" smtClean="0">
                <a:latin typeface="Calibri" pitchFamily="34" charset="0"/>
              </a:rPr>
              <a:t>. </a:t>
            </a:r>
            <a:r>
              <a:rPr lang="cs-CZ" sz="2000" dirty="0">
                <a:latin typeface="Calibri" pitchFamily="34" charset="0"/>
              </a:rPr>
              <a:t>ročníku šestiletého gymnázia a </a:t>
            </a:r>
            <a:r>
              <a:rPr lang="cs-CZ" sz="2000" dirty="0" smtClean="0">
                <a:latin typeface="Calibri" pitchFamily="34" charset="0"/>
              </a:rPr>
              <a:t>ve </a:t>
            </a:r>
            <a:r>
              <a:rPr lang="cs-CZ" sz="2000" dirty="0">
                <a:latin typeface="Calibri" pitchFamily="34" charset="0"/>
              </a:rPr>
              <a:t>2</a:t>
            </a:r>
            <a:r>
              <a:rPr lang="cs-CZ" sz="2000" dirty="0" smtClean="0">
                <a:latin typeface="Calibri" pitchFamily="34" charset="0"/>
              </a:rPr>
              <a:t>. </a:t>
            </a:r>
            <a:r>
              <a:rPr lang="cs-CZ" sz="2000" dirty="0">
                <a:latin typeface="Calibri" pitchFamily="34" charset="0"/>
              </a:rPr>
              <a:t>ročníku čtyřletého gymnázia.</a:t>
            </a:r>
            <a:endParaRPr lang="cs-CZ" sz="2000" dirty="0" smtClean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První část této prezentace se věnuje teorii tohoto problému a je doplňována výkladem učitele. Studenti sledují výklad učitele a mohou mu klást dotazy.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alší část prezentace se věnuje řešení zadaných otázek, kde je využita výše vysvětlená látka. Učitel zadání slovně popisuje a vysvětluje. Studenti si důležité údaje zapisují do sešitu.</a:t>
            </a: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Studenti navrhují  řešení zadaných otázek. Jeden ze studentů nebo učitel řešení zapisuje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None/>
            </a:pPr>
            <a:r>
              <a:rPr lang="cs-CZ" sz="2000">
                <a:latin typeface="Calibri" pitchFamily="34" charset="0"/>
              </a:rPr>
              <a:t>Materiál je určen pro interaktivní výuku.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35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Struktura látek různých skupenství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Plynné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Malé vazebné síly</a:t>
            </a:r>
          </a:p>
          <a:p>
            <a:r>
              <a:rPr lang="cs-CZ" dirty="0" smtClean="0"/>
              <a:t>Vzdálenosti mezi částicemi jsou mnohem větší než rozměry částic</a:t>
            </a:r>
          </a:p>
          <a:p>
            <a:r>
              <a:rPr lang="cs-CZ" dirty="0" smtClean="0"/>
              <a:t>Nepravidelné uspořádání částic</a:t>
            </a:r>
          </a:p>
          <a:p>
            <a:endParaRPr lang="cs-CZ" dirty="0" smtClean="0"/>
          </a:p>
          <a:p>
            <a:r>
              <a:rPr lang="cs-CZ" dirty="0" err="1" smtClean="0"/>
              <a:t>E</a:t>
            </a:r>
            <a:r>
              <a:rPr lang="cs-CZ" baseline="-25000" dirty="0" err="1" smtClean="0"/>
              <a:t>p</a:t>
            </a:r>
            <a:r>
              <a:rPr lang="cs-CZ" dirty="0" smtClean="0"/>
              <a:t> &lt;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k</a:t>
            </a:r>
            <a:endParaRPr lang="cs-CZ" baseline="-25000" dirty="0" smtClean="0"/>
          </a:p>
          <a:p>
            <a:r>
              <a:rPr lang="cs-CZ" dirty="0" smtClean="0"/>
              <a:t>Zanedbatelné přitažlivé síly</a:t>
            </a:r>
          </a:p>
          <a:p>
            <a:r>
              <a:rPr lang="cs-CZ" dirty="0" smtClean="0"/>
              <a:t>Posuvný, rotační a kmitavý pohyb částic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E</a:t>
            </a:r>
            <a:r>
              <a:rPr lang="cs-CZ" baseline="-25000" dirty="0" err="1" smtClean="0"/>
              <a:t>p</a:t>
            </a:r>
            <a:r>
              <a:rPr lang="cs-CZ" dirty="0" smtClean="0"/>
              <a:t> &gt;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k</a:t>
            </a:r>
            <a:endParaRPr lang="cs-CZ" baseline="-25000" dirty="0" smtClean="0"/>
          </a:p>
          <a:p>
            <a:r>
              <a:rPr lang="cs-CZ" dirty="0" smtClean="0"/>
              <a:t>Vzdálenost mezi částicemi </a:t>
            </a:r>
          </a:p>
          <a:p>
            <a:r>
              <a:rPr lang="cs-CZ" dirty="0" smtClean="0">
                <a:sym typeface="Wingdings" pitchFamily="2" charset="2"/>
              </a:rPr>
              <a:t>Krystalické – daleko-</a:t>
            </a:r>
            <a:r>
              <a:rPr lang="cs-CZ" dirty="0" err="1" smtClean="0">
                <a:sym typeface="Wingdings" pitchFamily="2" charset="2"/>
              </a:rPr>
              <a:t>dosahové</a:t>
            </a:r>
            <a:r>
              <a:rPr lang="cs-CZ" dirty="0" smtClean="0">
                <a:sym typeface="Wingdings" pitchFamily="2" charset="2"/>
              </a:rPr>
              <a:t> uspořádání</a:t>
            </a:r>
          </a:p>
          <a:p>
            <a:r>
              <a:rPr lang="cs-CZ" dirty="0" smtClean="0">
                <a:sym typeface="Wingdings" pitchFamily="2" charset="2"/>
              </a:rPr>
              <a:t>Amorfní – krátko-</a:t>
            </a:r>
            <a:r>
              <a:rPr lang="cs-CZ" dirty="0" err="1" smtClean="0">
                <a:sym typeface="Wingdings" pitchFamily="2" charset="2"/>
              </a:rPr>
              <a:t>dosahové</a:t>
            </a:r>
            <a:r>
              <a:rPr lang="cs-CZ" dirty="0" smtClean="0">
                <a:sym typeface="Wingdings" pitchFamily="2" charset="2"/>
              </a:rPr>
              <a:t> uspořádání</a:t>
            </a:r>
          </a:p>
          <a:p>
            <a:r>
              <a:rPr lang="cs-CZ" dirty="0" smtClean="0">
                <a:sym typeface="Wingdings" pitchFamily="2" charset="2"/>
              </a:rPr>
              <a:t>Stálý tvar a objem</a:t>
            </a:r>
          </a:p>
          <a:p>
            <a:r>
              <a:rPr lang="cs-CZ" dirty="0" smtClean="0">
                <a:sym typeface="Wingdings" pitchFamily="2" charset="2"/>
              </a:rPr>
              <a:t>Pohyb částic</a:t>
            </a:r>
          </a:p>
          <a:p>
            <a:endParaRPr lang="cs-CZ" dirty="0" smtClean="0">
              <a:sym typeface="Wingdings" pitchFamily="2" charset="2"/>
            </a:endParaRPr>
          </a:p>
          <a:p>
            <a:pPr>
              <a:buNone/>
            </a:pPr>
            <a:endParaRPr lang="cs-CZ" dirty="0" smtClean="0">
              <a:sym typeface="Wingdings" pitchFamily="2" charset="2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Kapalné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E</a:t>
            </a:r>
            <a:r>
              <a:rPr lang="cs-CZ" baseline="-25000" dirty="0" err="1" smtClean="0"/>
              <a:t>p</a:t>
            </a:r>
            <a:r>
              <a:rPr lang="cs-CZ" dirty="0" smtClean="0"/>
              <a:t> = </a:t>
            </a:r>
            <a:r>
              <a:rPr lang="cs-CZ" dirty="0" err="1" smtClean="0"/>
              <a:t>E</a:t>
            </a:r>
            <a:r>
              <a:rPr lang="cs-CZ" baseline="-25000" dirty="0" err="1" smtClean="0"/>
              <a:t>k</a:t>
            </a:r>
            <a:r>
              <a:rPr lang="cs-CZ" baseline="-25000" dirty="0"/>
              <a:t> </a:t>
            </a:r>
            <a:r>
              <a:rPr lang="cs-CZ" dirty="0" smtClean="0">
                <a:sym typeface="Wingdings" pitchFamily="2" charset="2"/>
              </a:rPr>
              <a:t> částice po sobě kloužou</a:t>
            </a:r>
          </a:p>
          <a:p>
            <a:r>
              <a:rPr lang="cs-CZ" dirty="0" smtClean="0">
                <a:sym typeface="Wingdings" pitchFamily="2" charset="2"/>
              </a:rPr>
              <a:t>Střední vzdálenost částic je menší než u plynných a větší než u pevných látek</a:t>
            </a:r>
          </a:p>
          <a:p>
            <a:r>
              <a:rPr lang="cs-CZ" dirty="0" smtClean="0">
                <a:sym typeface="Wingdings" pitchFamily="2" charset="2"/>
              </a:rPr>
              <a:t>Silové působení mezi částicemi menší než u pevných a větší než u plynných látek</a:t>
            </a:r>
          </a:p>
          <a:p>
            <a:endParaRPr lang="cs-CZ" dirty="0" smtClean="0">
              <a:sym typeface="Wingdings" pitchFamily="2" charset="2"/>
            </a:endParaRPr>
          </a:p>
          <a:p>
            <a:r>
              <a:rPr lang="cs-CZ" dirty="0" smtClean="0">
                <a:sym typeface="Wingdings" pitchFamily="2" charset="2"/>
              </a:rPr>
              <a:t>Stálý objem, tvar podle nádoby</a:t>
            </a:r>
          </a:p>
          <a:p>
            <a:endParaRPr lang="cs-CZ" dirty="0" smtClean="0">
              <a:sym typeface="Wingdings" pitchFamily="2" charset="2"/>
            </a:endParaRPr>
          </a:p>
          <a:p>
            <a:r>
              <a:rPr lang="cs-CZ" dirty="0" smtClean="0">
                <a:sym typeface="Wingdings" pitchFamily="2" charset="2"/>
              </a:rPr>
              <a:t>Uspořádanost částic podobná jako u amorfních látek</a:t>
            </a:r>
          </a:p>
          <a:p>
            <a:pPr>
              <a:buNone/>
            </a:pPr>
            <a:endParaRPr lang="cs-CZ" dirty="0" smtClean="0">
              <a:sym typeface="Wingdings" pitchFamily="2" charset="2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Plazma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Považujeme za čtvrté skupenství látky</a:t>
            </a:r>
          </a:p>
          <a:p>
            <a:r>
              <a:rPr lang="cs-CZ" dirty="0" smtClean="0">
                <a:sym typeface="Wingdings" pitchFamily="2" charset="2"/>
              </a:rPr>
              <a:t> soustava elektricky nabitých částic (elektronů, iontů) a neutrálních částic</a:t>
            </a:r>
          </a:p>
          <a:p>
            <a:endParaRPr lang="cs-CZ" dirty="0" smtClean="0">
              <a:sym typeface="Wingdings" pitchFamily="2" charset="2"/>
            </a:endParaRPr>
          </a:p>
          <a:p>
            <a:r>
              <a:rPr lang="cs-CZ" dirty="0" smtClean="0">
                <a:sym typeface="Wingdings" pitchFamily="2" charset="2"/>
              </a:rPr>
              <a:t>Navenek je neutrální</a:t>
            </a:r>
          </a:p>
          <a:p>
            <a:endParaRPr lang="cs-CZ" dirty="0" smtClean="0">
              <a:sym typeface="Wingdings" pitchFamily="2" charset="2"/>
            </a:endParaRPr>
          </a:p>
          <a:p>
            <a:r>
              <a:rPr lang="cs-CZ" b="1" u="sng" dirty="0" err="1" smtClean="0">
                <a:sym typeface="Wingdings" pitchFamily="2" charset="2"/>
              </a:rPr>
              <a:t>Př</a:t>
            </a:r>
            <a:r>
              <a:rPr lang="cs-CZ" b="1" u="sng" dirty="0" smtClean="0">
                <a:sym typeface="Wingdings" pitchFamily="2" charset="2"/>
              </a:rPr>
              <a:t>: </a:t>
            </a:r>
            <a:r>
              <a:rPr lang="cs-CZ" dirty="0" smtClean="0">
                <a:sym typeface="Wingdings" pitchFamily="2" charset="2"/>
              </a:rPr>
              <a:t>Plamen, Blesk, polární záře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Otázky a odpovědi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48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1</a:t>
            </a:r>
            <a:r>
              <a:rPr lang="cs-CZ" dirty="0" smtClean="0"/>
              <a:t>. Vzdálenosti mezi částicemi pevné látky jsou: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větší než u plynných látek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menší než u kapalných látek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stejné jako u kapalných látek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86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2</a:t>
            </a:r>
            <a:r>
              <a:rPr lang="cs-CZ" dirty="0" smtClean="0"/>
              <a:t>. Potenciální energie u pevných látek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menší než u kapalných látek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větší než u plynných látek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menší než u plynných látek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0844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 err="1" smtClean="0"/>
              <a:t>Dalekodosahové</a:t>
            </a:r>
            <a:r>
              <a:rPr lang="cs-CZ" dirty="0" smtClean="0"/>
              <a:t> uspořádání mají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pevné látky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kapalné látky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plynné látky</a:t>
            </a:r>
          </a:p>
        </p:txBody>
      </p:sp>
    </p:spTree>
    <p:extLst>
      <p:ext uri="{BB962C8B-B14F-4D97-AF65-F5344CB8AC3E}">
        <p14:creationId xmlns:p14="http://schemas.microsoft.com/office/powerpoint/2010/main" val="723306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4. Plazmu tvoří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atomy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molekuly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soustava elektricky nabitých částic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945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</a:t>
            </a:r>
          </a:p>
          <a:p>
            <a:pPr marL="514350" indent="-514350">
              <a:buFont typeface="+mj-lt"/>
              <a:buAutoNum type="arabicPeriod"/>
            </a:pPr>
            <a:r>
              <a:rPr lang="cs-CZ"/>
              <a:t>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250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Vlastní tvorba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614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392</Words>
  <Application>Microsoft Office PowerPoint</Application>
  <PresentationFormat>Předvádění na obrazovce (4:3)</PresentationFormat>
  <Paragraphs>84</Paragraphs>
  <Slides>14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Struktura látek různých skupenství</vt:lpstr>
      <vt:lpstr>Plynné látky</vt:lpstr>
      <vt:lpstr>Pevné látky</vt:lpstr>
      <vt:lpstr>Kapalné látky</vt:lpstr>
      <vt:lpstr>Plazma</vt:lpstr>
      <vt:lpstr>Otázky a odpovědi </vt:lpstr>
      <vt:lpstr>1. Vzdálenosti mezi částicemi pevné látky jsou:</vt:lpstr>
      <vt:lpstr>2. Potenciální energie u pevných látek je:</vt:lpstr>
      <vt:lpstr>3. Dalekodosahové uspořádání mají látky</vt:lpstr>
      <vt:lpstr>4. Plazmu tvoří</vt:lpstr>
      <vt:lpstr>Odpovědi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látek různých skupenství</dc:title>
  <dc:creator>Valued Acer Customer</dc:creator>
  <cp:lastModifiedBy>Mirjam Civínová</cp:lastModifiedBy>
  <cp:revision>37</cp:revision>
  <dcterms:created xsi:type="dcterms:W3CDTF">2013-03-16T13:43:13Z</dcterms:created>
  <dcterms:modified xsi:type="dcterms:W3CDTF">2014-01-15T09:44:44Z</dcterms:modified>
</cp:coreProperties>
</file>